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notesMasterIdLst>
    <p:notesMasterId r:id="rId33"/>
  </p:notesMasterIdLst>
  <p:handoutMasterIdLst>
    <p:handoutMasterId r:id="rId34"/>
  </p:handoutMasterIdLst>
  <p:sldIdLst>
    <p:sldId id="256" r:id="rId2"/>
    <p:sldId id="257" r:id="rId3"/>
    <p:sldId id="268" r:id="rId4"/>
    <p:sldId id="269" r:id="rId5"/>
    <p:sldId id="282" r:id="rId6"/>
    <p:sldId id="270" r:id="rId7"/>
    <p:sldId id="283" r:id="rId8"/>
    <p:sldId id="271" r:id="rId9"/>
    <p:sldId id="284" r:id="rId10"/>
    <p:sldId id="286" r:id="rId11"/>
    <p:sldId id="272" r:id="rId12"/>
    <p:sldId id="281" r:id="rId13"/>
    <p:sldId id="285" r:id="rId14"/>
    <p:sldId id="298" r:id="rId15"/>
    <p:sldId id="307" r:id="rId16"/>
    <p:sldId id="310" r:id="rId17"/>
    <p:sldId id="308" r:id="rId18"/>
    <p:sldId id="311" r:id="rId19"/>
    <p:sldId id="309" r:id="rId20"/>
    <p:sldId id="302" r:id="rId21"/>
    <p:sldId id="287" r:id="rId22"/>
    <p:sldId id="288" r:id="rId23"/>
    <p:sldId id="289" r:id="rId24"/>
    <p:sldId id="290" r:id="rId25"/>
    <p:sldId id="291" r:id="rId26"/>
    <p:sldId id="303" r:id="rId27"/>
    <p:sldId id="304" r:id="rId28"/>
    <p:sldId id="305" r:id="rId29"/>
    <p:sldId id="295" r:id="rId30"/>
    <p:sldId id="296" r:id="rId31"/>
    <p:sldId id="306" r:id="rId32"/>
  </p:sldIdLst>
  <p:sldSz cx="9144000" cy="6858000" type="screen4x3"/>
  <p:notesSz cx="6858000" cy="92964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800" kern="1200">
        <a:solidFill>
          <a:schemeClr val="tx1"/>
        </a:solidFill>
        <a:latin typeface="Blue Highway" pitchFamily="2" charset="0"/>
        <a:ea typeface="ＭＳ Ｐゴシック" pitchFamily="16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800" kern="1200">
        <a:solidFill>
          <a:schemeClr val="tx1"/>
        </a:solidFill>
        <a:latin typeface="Blue Highway" pitchFamily="2" charset="0"/>
        <a:ea typeface="ＭＳ Ｐゴシック" pitchFamily="16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800" kern="1200">
        <a:solidFill>
          <a:schemeClr val="tx1"/>
        </a:solidFill>
        <a:latin typeface="Blue Highway" pitchFamily="2" charset="0"/>
        <a:ea typeface="ＭＳ Ｐゴシック" pitchFamily="16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800" kern="1200">
        <a:solidFill>
          <a:schemeClr val="tx1"/>
        </a:solidFill>
        <a:latin typeface="Blue Highway" pitchFamily="2" charset="0"/>
        <a:ea typeface="ＭＳ Ｐゴシック" pitchFamily="16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800" kern="1200">
        <a:solidFill>
          <a:schemeClr val="tx1"/>
        </a:solidFill>
        <a:latin typeface="Blue Highway" pitchFamily="2" charset="0"/>
        <a:ea typeface="ＭＳ Ｐゴシック" pitchFamily="16" charset="-128"/>
        <a:cs typeface="+mn-cs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Blue Highway" pitchFamily="2" charset="0"/>
        <a:ea typeface="ＭＳ Ｐゴシック" pitchFamily="16" charset="-128"/>
        <a:cs typeface="+mn-cs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Blue Highway" pitchFamily="2" charset="0"/>
        <a:ea typeface="ＭＳ Ｐゴシック" pitchFamily="16" charset="-128"/>
        <a:cs typeface="+mn-cs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Blue Highway" pitchFamily="2" charset="0"/>
        <a:ea typeface="ＭＳ Ｐゴシック" pitchFamily="16" charset="-128"/>
        <a:cs typeface="+mn-cs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Blue Highway" pitchFamily="2" charset="0"/>
        <a:ea typeface="ＭＳ Ｐゴシック" pitchFamily="16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3300"/>
    <a:srgbClr val="00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9504" autoAdjust="0"/>
    <p:restoredTop sz="94660"/>
  </p:normalViewPr>
  <p:slideViewPr>
    <p:cSldViewPr>
      <p:cViewPr>
        <p:scale>
          <a:sx n="120" d="100"/>
          <a:sy n="120" d="100"/>
        </p:scale>
        <p:origin x="-630" y="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6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6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379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29675"/>
            <a:ext cx="2971800" cy="46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379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829675"/>
            <a:ext cx="2971800" cy="46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fld id="{81F5C424-3583-4134-A608-D6D26737DD7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861511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6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844" tIns="46422" rIns="92844" bIns="46422" numCol="1" anchor="t" anchorCtr="0" compatLnSpc="1">
            <a:prstTxWarp prst="textNoShape">
              <a:avLst/>
            </a:prstTxWarp>
          </a:bodyPr>
          <a:lstStyle>
            <a:lvl1pPr defTabSz="928688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6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844" tIns="46422" rIns="92844" bIns="46422" numCol="1" anchor="t" anchorCtr="0" compatLnSpc="1">
            <a:prstTxWarp prst="textNoShape">
              <a:avLst/>
            </a:prstTxWarp>
          </a:bodyPr>
          <a:lstStyle>
            <a:lvl1pPr algn="r" defTabSz="928688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2150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06488" y="698500"/>
            <a:ext cx="4646612" cy="348456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717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416425"/>
            <a:ext cx="5486400" cy="4181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844" tIns="46422" rIns="92844" bIns="4642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717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29675"/>
            <a:ext cx="2971800" cy="46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844" tIns="46422" rIns="92844" bIns="46422" numCol="1" anchor="b" anchorCtr="0" compatLnSpc="1">
            <a:prstTxWarp prst="textNoShape">
              <a:avLst/>
            </a:prstTxWarp>
          </a:bodyPr>
          <a:lstStyle>
            <a:lvl1pPr defTabSz="928688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17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829675"/>
            <a:ext cx="2971800" cy="46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844" tIns="46422" rIns="92844" bIns="46422" numCol="1" anchor="b" anchorCtr="0" compatLnSpc="1">
            <a:prstTxWarp prst="textNoShape">
              <a:avLst/>
            </a:prstTxWarp>
          </a:bodyPr>
          <a:lstStyle>
            <a:lvl1pPr algn="r" defTabSz="928688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fld id="{A28DF382-86E6-4687-B935-AD18B3D7821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726783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C88933-AB9B-4C98-B788-E07099A589F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18438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3B20644-A041-45E3-87F7-9D2B1B88562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84108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343650" y="990600"/>
            <a:ext cx="2114550" cy="5105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0" y="990600"/>
            <a:ext cx="6191250" cy="5105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5CCEB76-BCBF-4EB9-862B-5BF70BFFAB0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867419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990600"/>
            <a:ext cx="8458200" cy="762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58920C8-C82F-4E0A-9C12-B20AD161216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52716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5AD71DE-7CC6-44EE-886C-C6D52EC3A8A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36311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CA41CB-48EC-41AA-ADEB-BF4F98C6BAA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04105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2788126-6BA6-47F5-BEA8-5D74474F6F6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77555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66915C1-1E1A-472C-868C-6048B5EF92A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79177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4078AA4-EC67-4963-8D73-E86F75FF4BA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16177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D5361DF-E16E-4095-886A-D3388D1F43E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91524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8101726-C05C-4C68-A168-2C521A16002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99627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D40B936-B600-4665-BABD-25B3F31E2B5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9555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0" y="990600"/>
            <a:ext cx="84582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86600" y="56388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1">
                <a:latin typeface="+mn-lt"/>
              </a:defRPr>
            </a:lvl1pPr>
          </a:lstStyle>
          <a:p>
            <a:pPr>
              <a:defRPr/>
            </a:pPr>
            <a:fld id="{66B720B1-A9C8-41E4-A098-E2943B273D4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  <p:sldLayoutId id="2147483661" r:id="rId12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16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16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16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16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16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16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16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16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gif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hyperlink" Target="http://www.narf.org/nill/triballaw/index.html" TargetMode="Externa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wm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7" Type="http://schemas.openxmlformats.org/officeDocument/2006/relationships/image" Target="../media/image28.jpeg"/><Relationship Id="rId2" Type="http://schemas.openxmlformats.org/officeDocument/2006/relationships/image" Target="../media/image23.w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jpeg"/><Relationship Id="rId5" Type="http://schemas.openxmlformats.org/officeDocument/2006/relationships/image" Target="../media/image26.wmf"/><Relationship Id="rId4" Type="http://schemas.openxmlformats.org/officeDocument/2006/relationships/image" Target="../media/image25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7" Type="http://schemas.openxmlformats.org/officeDocument/2006/relationships/image" Target="../media/image34.png"/><Relationship Id="rId2" Type="http://schemas.openxmlformats.org/officeDocument/2006/relationships/image" Target="../media/image29.w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gif"/><Relationship Id="rId5" Type="http://schemas.openxmlformats.org/officeDocument/2006/relationships/image" Target="../media/image32.png"/><Relationship Id="rId4" Type="http://schemas.openxmlformats.org/officeDocument/2006/relationships/image" Target="../media/image31.wmf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9.png"/><Relationship Id="rId4" Type="http://schemas.openxmlformats.org/officeDocument/2006/relationships/image" Target="../media/image38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wmf"/><Relationship Id="rId5" Type="http://schemas.openxmlformats.org/officeDocument/2006/relationships/image" Target="../media/image5.wmf"/><Relationship Id="rId4" Type="http://schemas.openxmlformats.org/officeDocument/2006/relationships/image" Target="../media/image4.wmf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emf"/><Relationship Id="rId2" Type="http://schemas.openxmlformats.org/officeDocument/2006/relationships/image" Target="../media/image42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5.png"/><Relationship Id="rId4" Type="http://schemas.openxmlformats.org/officeDocument/2006/relationships/image" Target="../media/image44.em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hyperlink" Target="http://nativenewsonline.net/currents/indian-arts-crafts-act-settlement-pendleton-woolen-mills-reached/" TargetMode="Externa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9.jpe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wmf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wmf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wmf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7" Type="http://schemas.openxmlformats.org/officeDocument/2006/relationships/image" Target="../media/image58.gif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7.png"/><Relationship Id="rId5" Type="http://schemas.openxmlformats.org/officeDocument/2006/relationships/image" Target="../media/image56.wmf"/><Relationship Id="rId4" Type="http://schemas.openxmlformats.org/officeDocument/2006/relationships/image" Target="../media/image55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w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w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w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52400" y="2133600"/>
            <a:ext cx="8839200" cy="1828800"/>
          </a:xfrm>
        </p:spPr>
        <p:txBody>
          <a:bodyPr/>
          <a:lstStyle/>
          <a:p>
            <a:pPr eaLnBrk="1" hangingPunct="1"/>
            <a:r>
              <a:rPr lang="en-US" altLang="en-US" sz="2800" b="1" i="1" dirty="0">
                <a:solidFill>
                  <a:schemeClr val="tx1"/>
                </a:solidFill>
                <a:latin typeface="Blue Highway" pitchFamily="2" charset="0"/>
              </a:rPr>
              <a:t>P</a:t>
            </a:r>
            <a:r>
              <a:rPr lang="en-US" altLang="en-US" sz="2800" b="1" i="1" dirty="0" smtClean="0">
                <a:solidFill>
                  <a:schemeClr val="tx1"/>
                </a:solidFill>
                <a:latin typeface="Blue Highway" pitchFamily="2" charset="0"/>
              </a:rPr>
              <a:t>repared for the</a:t>
            </a:r>
            <a:br>
              <a:rPr lang="en-US" altLang="en-US" sz="2800" b="1" i="1" dirty="0" smtClean="0">
                <a:solidFill>
                  <a:schemeClr val="tx1"/>
                </a:solidFill>
                <a:latin typeface="Blue Highway" pitchFamily="2" charset="0"/>
              </a:rPr>
            </a:br>
            <a:r>
              <a:rPr lang="en-US" altLang="en-US" sz="2800" b="1" dirty="0" smtClean="0">
                <a:solidFill>
                  <a:schemeClr val="tx1"/>
                </a:solidFill>
                <a:latin typeface="Blue Highway" pitchFamily="2" charset="0"/>
              </a:rPr>
              <a:t>19th Annual American Indian Tourism Conference</a:t>
            </a:r>
            <a:br>
              <a:rPr lang="en-US" altLang="en-US" sz="2800" b="1" dirty="0" smtClean="0">
                <a:solidFill>
                  <a:schemeClr val="tx1"/>
                </a:solidFill>
                <a:latin typeface="Blue Highway" pitchFamily="2" charset="0"/>
              </a:rPr>
            </a:br>
            <a:r>
              <a:rPr lang="en-US" altLang="en-US" sz="2800" b="1" dirty="0" smtClean="0">
                <a:solidFill>
                  <a:schemeClr val="tx1"/>
                </a:solidFill>
                <a:latin typeface="Blue Highway" pitchFamily="2" charset="0"/>
              </a:rPr>
              <a:t>September 12-14, 2017</a:t>
            </a:r>
            <a:br>
              <a:rPr lang="en-US" altLang="en-US" sz="2800" b="1" dirty="0" smtClean="0">
                <a:solidFill>
                  <a:schemeClr val="tx1"/>
                </a:solidFill>
                <a:latin typeface="Blue Highway" pitchFamily="2" charset="0"/>
              </a:rPr>
            </a:br>
            <a:r>
              <a:rPr lang="en-US" altLang="en-US" sz="2800" b="1" dirty="0" smtClean="0">
                <a:solidFill>
                  <a:schemeClr val="tx1"/>
                </a:solidFill>
                <a:latin typeface="Blue Highway" pitchFamily="2" charset="0"/>
              </a:rPr>
              <a:t>Oneida, Wisconsin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33500" y="4191000"/>
            <a:ext cx="6477000" cy="2133600"/>
          </a:xfrm>
        </p:spPr>
        <p:txBody>
          <a:bodyPr/>
          <a:lstStyle/>
          <a:p>
            <a:pPr eaLnBrk="1" hangingPunct="1">
              <a:spcBef>
                <a:spcPts val="0"/>
              </a:spcBef>
            </a:pPr>
            <a:r>
              <a:rPr lang="en-US" altLang="en-US" sz="2400" i="1" dirty="0" smtClean="0">
                <a:latin typeface="Blue Highway" pitchFamily="2" charset="0"/>
              </a:rPr>
              <a:t>Prepared by</a:t>
            </a:r>
          </a:p>
          <a:p>
            <a:pPr eaLnBrk="1" hangingPunct="1">
              <a:spcBef>
                <a:spcPts val="0"/>
              </a:spcBef>
            </a:pPr>
            <a:r>
              <a:rPr lang="en-US" altLang="en-US" sz="2400" dirty="0" smtClean="0">
                <a:latin typeface="Blue Highway" pitchFamily="2" charset="0"/>
              </a:rPr>
              <a:t>Melody L. McCoy, Staff Attorney</a:t>
            </a:r>
          </a:p>
          <a:p>
            <a:pPr eaLnBrk="1" hangingPunct="1">
              <a:spcBef>
                <a:spcPts val="0"/>
              </a:spcBef>
            </a:pPr>
            <a:r>
              <a:rPr lang="en-US" altLang="en-US" sz="2400" dirty="0" smtClean="0">
                <a:latin typeface="Blue Highway" pitchFamily="2" charset="0"/>
              </a:rPr>
              <a:t>Native American Rights Fund</a:t>
            </a:r>
          </a:p>
          <a:p>
            <a:pPr eaLnBrk="1" hangingPunct="1">
              <a:spcBef>
                <a:spcPts val="0"/>
              </a:spcBef>
            </a:pPr>
            <a:r>
              <a:rPr lang="en-US" altLang="en-US" sz="2400" dirty="0" smtClean="0">
                <a:latin typeface="Blue Highway" pitchFamily="2" charset="0"/>
              </a:rPr>
              <a:t>Boulder, Colorado</a:t>
            </a:r>
          </a:p>
          <a:p>
            <a:pPr eaLnBrk="1" hangingPunct="1">
              <a:spcBef>
                <a:spcPts val="0"/>
              </a:spcBef>
            </a:pPr>
            <a:r>
              <a:rPr lang="en-US" altLang="en-US" sz="2400" dirty="0" smtClean="0">
                <a:latin typeface="Blue Highway" pitchFamily="2" charset="0"/>
              </a:rPr>
              <a:t>www.</a:t>
            </a:r>
            <a:r>
              <a:rPr lang="en-US" altLang="en-US" sz="2400" cap="all" dirty="0" smtClean="0">
                <a:latin typeface="Blue Highway" pitchFamily="2" charset="0"/>
              </a:rPr>
              <a:t>narf</a:t>
            </a:r>
            <a:r>
              <a:rPr lang="en-US" altLang="en-US" sz="2400" dirty="0" smtClean="0">
                <a:latin typeface="Blue Highway" pitchFamily="2" charset="0"/>
              </a:rPr>
              <a:t>.org</a:t>
            </a:r>
            <a:r>
              <a:rPr lang="en-US" altLang="en-US" sz="2400" i="1" dirty="0" smtClean="0">
                <a:latin typeface="Blue Highway" pitchFamily="2" charset="0"/>
              </a:rPr>
              <a:t> </a:t>
            </a:r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0" y="1219200"/>
            <a:ext cx="914400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pitchFamily="16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pitchFamily="16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pitchFamily="16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pitchFamily="16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pitchFamily="16" charset="-128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pitchFamily="16" charset="-128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pitchFamily="16" charset="-128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pitchFamily="16" charset="-128"/>
              </a:defRPr>
            </a:lvl9pPr>
          </a:lstStyle>
          <a:p>
            <a:pPr eaLnBrk="1" hangingPunct="1"/>
            <a:r>
              <a:rPr lang="en-US" altLang="en-US" sz="3200" b="1" u="sng" kern="0" dirty="0" smtClean="0">
                <a:solidFill>
                  <a:srgbClr val="CC3300"/>
                </a:solidFill>
                <a:latin typeface="Blue Highway" pitchFamily="2" charset="0"/>
              </a:rPr>
              <a:t>Introduction to Tribal Cultural and Intellectual Property Rights </a:t>
            </a:r>
            <a:r>
              <a:rPr lang="en-US" altLang="en-US" sz="3200" kern="0" dirty="0" smtClean="0">
                <a:solidFill>
                  <a:srgbClr val="CC3300"/>
                </a:solidFill>
                <a:latin typeface="Blue Highway" pitchFamily="2" charset="0"/>
              </a:rPr>
              <a:t/>
            </a:r>
            <a:br>
              <a:rPr lang="en-US" altLang="en-US" sz="3200" kern="0" dirty="0" smtClean="0">
                <a:solidFill>
                  <a:srgbClr val="CC3300"/>
                </a:solidFill>
                <a:latin typeface="Blue Highway" pitchFamily="2" charset="0"/>
              </a:rPr>
            </a:br>
            <a:endParaRPr lang="en-US" altLang="en-US" sz="3200" kern="0" dirty="0" smtClean="0">
              <a:solidFill>
                <a:srgbClr val="0066FF"/>
              </a:solidFill>
              <a:latin typeface="Blue Highway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9</a:t>
            </a:r>
          </a:p>
        </p:txBody>
      </p:sp>
      <p:sp>
        <p:nvSpPr>
          <p:cNvPr id="7171" name="Rectangle 2"/>
          <p:cNvSpPr>
            <a:spLocks noGrp="1" noChangeArrowheads="1"/>
          </p:cNvSpPr>
          <p:nvPr>
            <p:ph type="title"/>
          </p:nvPr>
        </p:nvSpPr>
        <p:spPr>
          <a:xfrm>
            <a:off x="-14244" y="990600"/>
            <a:ext cx="9158243" cy="762000"/>
          </a:xfrm>
        </p:spPr>
        <p:txBody>
          <a:bodyPr/>
          <a:lstStyle/>
          <a:p>
            <a:pPr eaLnBrk="1" hangingPunct="1"/>
            <a:r>
              <a:rPr lang="en-US" altLang="en-US" sz="3200" b="1" u="sng" dirty="0" smtClean="0">
                <a:solidFill>
                  <a:srgbClr val="CC3300"/>
                </a:solidFill>
                <a:latin typeface="Blue Highway" pitchFamily="2" charset="0"/>
              </a:rPr>
              <a:t>Minnesota Chippewa Indians (2015)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971800" y="1593273"/>
            <a:ext cx="3200400" cy="464127"/>
          </a:xfrm>
        </p:spPr>
        <p:txBody>
          <a:bodyPr/>
          <a:lstStyle/>
          <a:p>
            <a:pPr marL="0" indent="0" algn="ctr" eaLnBrk="1" hangingPunct="1">
              <a:buNone/>
            </a:pPr>
            <a:r>
              <a:rPr lang="en-US" altLang="en-US" sz="2800" dirty="0" smtClean="0">
                <a:latin typeface="Blue Highway" pitchFamily="2" charset="0"/>
              </a:rPr>
              <a:t>Lacey Act</a:t>
            </a:r>
          </a:p>
          <a:p>
            <a:pPr eaLnBrk="1" hangingPunct="1">
              <a:buFontTx/>
              <a:buNone/>
            </a:pPr>
            <a:r>
              <a:rPr lang="en-US" altLang="en-US" sz="2800" dirty="0" smtClean="0">
                <a:solidFill>
                  <a:srgbClr val="0066FF"/>
                </a:solidFill>
                <a:latin typeface="Blue Highway" pitchFamily="2" charset="0"/>
              </a:rPr>
              <a:t>		</a:t>
            </a:r>
          </a:p>
        </p:txBody>
      </p:sp>
      <p:pic>
        <p:nvPicPr>
          <p:cNvPr id="3074" name="Picture 2" descr="http://www.duluthnewstribune.com/sites/default/files/styles/16x9_860/public/field/image/04oct13_0539.jpg?itok=ByKELV0V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083" y="2064327"/>
            <a:ext cx="6769834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581397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4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79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10</a:t>
            </a:r>
            <a:endParaRPr lang="en-US" dirty="0"/>
          </a:p>
        </p:txBody>
      </p:sp>
      <p:sp>
        <p:nvSpPr>
          <p:cNvPr id="8195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295400"/>
            <a:ext cx="9144000" cy="685800"/>
          </a:xfrm>
        </p:spPr>
        <p:txBody>
          <a:bodyPr/>
          <a:lstStyle/>
          <a:p>
            <a:pPr eaLnBrk="1" hangingPunct="1"/>
            <a:r>
              <a:rPr lang="en-US" altLang="en-US" sz="3200" b="1" u="sng" dirty="0" smtClean="0">
                <a:solidFill>
                  <a:srgbClr val="CC3300"/>
                </a:solidFill>
                <a:latin typeface="Blue Highway" pitchFamily="2" charset="0"/>
              </a:rPr>
              <a:t>Tribal Cultural Property Codes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48200" y="2667000"/>
            <a:ext cx="4114800" cy="3124200"/>
          </a:xfrm>
        </p:spPr>
        <p:txBody>
          <a:bodyPr/>
          <a:lstStyle/>
          <a:p>
            <a:pPr eaLnBrk="1" hangingPunct="1"/>
            <a:r>
              <a:rPr lang="en-US" altLang="en-US" sz="2800" dirty="0" smtClean="0">
                <a:latin typeface="Blue Highway" pitchFamily="2" charset="0"/>
              </a:rPr>
              <a:t>Regulate Cultural Resources</a:t>
            </a:r>
          </a:p>
          <a:p>
            <a:pPr eaLnBrk="1" hangingPunct="1">
              <a:buFontTx/>
              <a:buNone/>
            </a:pPr>
            <a:endParaRPr lang="en-US" altLang="en-US" sz="2800" dirty="0" smtClean="0">
              <a:latin typeface="Blue Highway" pitchFamily="2" charset="0"/>
            </a:endParaRPr>
          </a:p>
          <a:p>
            <a:pPr eaLnBrk="1" hangingPunct="1"/>
            <a:r>
              <a:rPr lang="en-US" altLang="en-US" sz="2800" dirty="0" smtClean="0">
                <a:latin typeface="Blue Highway" pitchFamily="2" charset="0"/>
              </a:rPr>
              <a:t>Stop damage &amp; misappropriation</a:t>
            </a:r>
          </a:p>
          <a:p>
            <a:pPr eaLnBrk="1" hangingPunct="1">
              <a:buFontTx/>
              <a:buNone/>
            </a:pPr>
            <a:endParaRPr lang="en-US" altLang="en-US" sz="2800" dirty="0" smtClean="0">
              <a:latin typeface="Blue Highway" pitchFamily="2" charset="0"/>
            </a:endParaRPr>
          </a:p>
          <a:p>
            <a:pPr eaLnBrk="1" hangingPunct="1"/>
            <a:r>
              <a:rPr lang="en-US" altLang="en-US" sz="2800" dirty="0" smtClean="0">
                <a:latin typeface="Blue Highway" pitchFamily="2" charset="0"/>
              </a:rPr>
              <a:t>Plan for economic development</a:t>
            </a:r>
          </a:p>
        </p:txBody>
      </p:sp>
      <p:pic>
        <p:nvPicPr>
          <p:cNvPr id="8197" name="Picture 4" descr="MPj04389050000[1]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2337179"/>
            <a:ext cx="3589159" cy="30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000"/>
                                        <p:tgtEl>
                                          <p:spTgt spid="8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42" presetClass="path" presetSubtype="0" accel="50000" decel="5000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5.55556E-7 4.44444E-6 L -0.19618 4.44444E-6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819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809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56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56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56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3" grpId="0" uiExpand="1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11</a:t>
            </a:r>
            <a:endParaRPr lang="en-US" dirty="0"/>
          </a:p>
        </p:txBody>
      </p:sp>
      <p:sp>
        <p:nvSpPr>
          <p:cNvPr id="8195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219200"/>
            <a:ext cx="9144000" cy="685800"/>
          </a:xfrm>
        </p:spPr>
        <p:txBody>
          <a:bodyPr/>
          <a:lstStyle/>
          <a:p>
            <a:pPr eaLnBrk="1" hangingPunct="1"/>
            <a:r>
              <a:rPr lang="en-US" altLang="en-US" sz="3200" b="1" i="1" u="sng" dirty="0" smtClean="0">
                <a:solidFill>
                  <a:srgbClr val="CC3300"/>
                </a:solidFill>
                <a:latin typeface="Blue Highway" pitchFamily="2" charset="0"/>
              </a:rPr>
              <a:t>Hoover v. Colville Confederated Tribes </a:t>
            </a:r>
            <a:r>
              <a:rPr lang="en-US" altLang="en-US" sz="3200" b="1" u="sng" dirty="0" smtClean="0">
                <a:solidFill>
                  <a:srgbClr val="CC3300"/>
                </a:solidFill>
                <a:latin typeface="Blue Highway" pitchFamily="2" charset="0"/>
              </a:rPr>
              <a:t> (2002)</a:t>
            </a:r>
            <a:endParaRPr lang="en-US" altLang="en-US" sz="3200" b="1" i="1" u="sng" dirty="0" smtClean="0">
              <a:solidFill>
                <a:srgbClr val="CC3300"/>
              </a:solidFill>
              <a:latin typeface="Blue Highway" pitchFamily="2" charset="0"/>
            </a:endParaRP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76600" y="1738774"/>
            <a:ext cx="2438400" cy="533400"/>
          </a:xfrm>
        </p:spPr>
        <p:txBody>
          <a:bodyPr/>
          <a:lstStyle/>
          <a:p>
            <a:pPr marL="0" indent="0" algn="ctr" eaLnBrk="1" hangingPunct="1">
              <a:buNone/>
            </a:pPr>
            <a:r>
              <a:rPr lang="en-US" altLang="en-US" sz="2800" dirty="0" smtClean="0">
                <a:latin typeface="Blue Highway" pitchFamily="2" charset="0"/>
              </a:rPr>
              <a:t>Deer, elk, plants</a:t>
            </a:r>
          </a:p>
          <a:p>
            <a:pPr marL="0" indent="0" eaLnBrk="1" hangingPunct="1">
              <a:buNone/>
            </a:pPr>
            <a:endParaRPr lang="en-US" altLang="en-US" sz="2800" dirty="0" smtClean="0">
              <a:solidFill>
                <a:srgbClr val="0066FF"/>
              </a:solidFill>
              <a:latin typeface="Blue Highway" pitchFamily="2" charset="0"/>
            </a:endParaRPr>
          </a:p>
        </p:txBody>
      </p:sp>
      <p:sp>
        <p:nvSpPr>
          <p:cNvPr id="2" name="AutoShape 2" descr="Image result for colville indian reservatio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3" name="AutoShape 4" descr="Image result for colville indian reservation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4" name="AutoShape 6" descr="Image result for colville indian reservation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6" name="AutoShape 8" descr="Image result for colville indian reservation map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pic>
        <p:nvPicPr>
          <p:cNvPr id="4107" name="Picture 11" descr="Image result for colville indian reservation hell's gate reserv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2848065"/>
            <a:ext cx="3276600" cy="25214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9" name="Picture 13" descr="https://old-www.wsu.edu/cctfish/f&amp;w/map-lakes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5216" y="2289402"/>
            <a:ext cx="5149078" cy="36387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925341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56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1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1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10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1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1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10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12</a:t>
            </a:r>
            <a:endParaRPr lang="en-US" dirty="0"/>
          </a:p>
        </p:txBody>
      </p:sp>
      <p:sp>
        <p:nvSpPr>
          <p:cNvPr id="8195" name="Rectangle 2"/>
          <p:cNvSpPr>
            <a:spLocks noGrp="1" noChangeArrowheads="1"/>
          </p:cNvSpPr>
          <p:nvPr>
            <p:ph type="title"/>
          </p:nvPr>
        </p:nvSpPr>
        <p:spPr>
          <a:xfrm>
            <a:off x="-1424" y="1219200"/>
            <a:ext cx="9144000" cy="685800"/>
          </a:xfrm>
        </p:spPr>
        <p:txBody>
          <a:bodyPr/>
          <a:lstStyle/>
          <a:p>
            <a:pPr eaLnBrk="1" hangingPunct="1"/>
            <a:r>
              <a:rPr lang="en-US" altLang="en-US" sz="3200" b="1" u="sng" dirty="0" smtClean="0">
                <a:solidFill>
                  <a:srgbClr val="CC3300"/>
                </a:solidFill>
                <a:latin typeface="Blue Highway" pitchFamily="2" charset="0"/>
              </a:rPr>
              <a:t>Tribal Codes Collection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5486400"/>
            <a:ext cx="9144000" cy="609600"/>
          </a:xfrm>
        </p:spPr>
        <p:txBody>
          <a:bodyPr/>
          <a:lstStyle/>
          <a:p>
            <a:pPr marL="0" indent="0" algn="ctr" eaLnBrk="1" hangingPunct="1">
              <a:buNone/>
            </a:pPr>
            <a:r>
              <a:rPr lang="en-US" altLang="en-US" sz="2800" dirty="0">
                <a:latin typeface="Blue Highway" pitchFamily="2" charset="0"/>
                <a:hlinkClick r:id="rId2"/>
              </a:rPr>
              <a:t>http://</a:t>
            </a:r>
            <a:r>
              <a:rPr lang="en-US" altLang="en-US" sz="2800" dirty="0" smtClean="0">
                <a:latin typeface="Blue Highway" pitchFamily="2" charset="0"/>
                <a:hlinkClick r:id="rId2"/>
              </a:rPr>
              <a:t>www.narf.org/nill/triballaw/index.html</a:t>
            </a:r>
            <a:r>
              <a:rPr lang="en-US" altLang="en-US" sz="2800" dirty="0" smtClean="0">
                <a:latin typeface="Blue Highway" pitchFamily="2" charset="0"/>
              </a:rPr>
              <a:t> </a:t>
            </a:r>
          </a:p>
          <a:p>
            <a:pPr algn="ctr" eaLnBrk="1" hangingPunct="1">
              <a:buFontTx/>
              <a:buNone/>
            </a:pPr>
            <a:endParaRPr lang="en-US" altLang="en-US" sz="2800" dirty="0" smtClean="0">
              <a:solidFill>
                <a:srgbClr val="0066FF"/>
              </a:solidFill>
              <a:latin typeface="Blue Highway" pitchFamily="2" charset="0"/>
            </a:endParaRPr>
          </a:p>
          <a:p>
            <a:pPr algn="ctr" eaLnBrk="1" hangingPunct="1"/>
            <a:endParaRPr lang="en-US" altLang="en-US" sz="2800" dirty="0" smtClean="0">
              <a:solidFill>
                <a:srgbClr val="0066FF"/>
              </a:solidFill>
              <a:latin typeface="Blue Highway" pitchFamily="2" charset="0"/>
            </a:endParaRPr>
          </a:p>
          <a:p>
            <a:pPr algn="ctr" eaLnBrk="1" hangingPunct="1">
              <a:buFontTx/>
              <a:buNone/>
            </a:pPr>
            <a:endParaRPr lang="en-US" altLang="en-US" sz="2800" dirty="0" smtClean="0">
              <a:solidFill>
                <a:srgbClr val="0066FF"/>
              </a:solidFill>
              <a:latin typeface="Blue Highway" pitchFamily="2" charset="0"/>
            </a:endParaRPr>
          </a:p>
          <a:p>
            <a:pPr marL="0" indent="0" algn="ctr" eaLnBrk="1" hangingPunct="1">
              <a:buNone/>
            </a:pPr>
            <a:endParaRPr lang="en-US" altLang="en-US" sz="2800" dirty="0" smtClean="0">
              <a:solidFill>
                <a:srgbClr val="0066FF"/>
              </a:solidFill>
              <a:latin typeface="Blue Highway" pitchFamily="2" charset="0"/>
            </a:endParaRPr>
          </a:p>
        </p:txBody>
      </p:sp>
      <p:pic>
        <p:nvPicPr>
          <p:cNvPr id="1026" name="Picture 2" descr="I:\NARF Photos\NILL\building-nill\nill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0300" y="1981200"/>
            <a:ext cx="4343400" cy="3257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864705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56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 tmFilter="0, 0; .2, .5; .8, .5; 1, 0"/>
                                        <p:tgtEl>
                                          <p:spTgt spid="256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" dur="250" autoRev="1" fill="hold"/>
                                        <p:tgtEl>
                                          <p:spTgt spid="256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8458200" y="5638800"/>
            <a:ext cx="533400" cy="45720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13</a:t>
            </a:r>
            <a:endParaRPr lang="en-US" dirty="0"/>
          </a:p>
        </p:txBody>
      </p:sp>
      <p:sp>
        <p:nvSpPr>
          <p:cNvPr id="9219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143000"/>
            <a:ext cx="9144000" cy="762000"/>
          </a:xfrm>
        </p:spPr>
        <p:txBody>
          <a:bodyPr/>
          <a:lstStyle/>
          <a:p>
            <a:pPr eaLnBrk="1" hangingPunct="1"/>
            <a:r>
              <a:rPr lang="en-US" altLang="en-US" sz="3200" b="1" u="sng" dirty="0" smtClean="0">
                <a:solidFill>
                  <a:srgbClr val="CC3300"/>
                </a:solidFill>
                <a:latin typeface="Blue Highway" pitchFamily="2" charset="0"/>
              </a:rPr>
              <a:t>Federal Intellectual Property Laws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52599" y="2496534"/>
            <a:ext cx="3306417" cy="2819400"/>
          </a:xfrm>
        </p:spPr>
        <p:txBody>
          <a:bodyPr/>
          <a:lstStyle/>
          <a:p>
            <a:pPr eaLnBrk="1" hangingPunct="1"/>
            <a:r>
              <a:rPr lang="en-US" altLang="en-US" sz="2800" dirty="0" smtClean="0">
                <a:latin typeface="Blue Highway" pitchFamily="2" charset="0"/>
              </a:rPr>
              <a:t>Copyright ©</a:t>
            </a:r>
          </a:p>
          <a:p>
            <a:pPr eaLnBrk="1" hangingPunct="1">
              <a:buFont typeface="Wingdings" panose="05000000000000000000" pitchFamily="2" charset="2"/>
              <a:buChar char="Ø"/>
            </a:pPr>
            <a:endParaRPr lang="en-US" altLang="en-US" sz="2800" dirty="0" smtClean="0">
              <a:latin typeface="Blue Highway" pitchFamily="2" charset="0"/>
            </a:endParaRPr>
          </a:p>
          <a:p>
            <a:pPr eaLnBrk="1" hangingPunct="1"/>
            <a:r>
              <a:rPr lang="en-US" altLang="en-US" sz="2800" dirty="0" smtClean="0">
                <a:latin typeface="Blue Highway" pitchFamily="2" charset="0"/>
              </a:rPr>
              <a:t>Patent</a:t>
            </a:r>
          </a:p>
          <a:p>
            <a:pPr eaLnBrk="1" hangingPunct="1">
              <a:buFont typeface="Wingdings" panose="05000000000000000000" pitchFamily="2" charset="2"/>
              <a:buChar char="Ø"/>
            </a:pPr>
            <a:endParaRPr lang="en-US" altLang="en-US" sz="2800" dirty="0" smtClean="0">
              <a:latin typeface="Blue Highway" pitchFamily="2" charset="0"/>
            </a:endParaRPr>
          </a:p>
          <a:p>
            <a:pPr eaLnBrk="1" hangingPunct="1"/>
            <a:r>
              <a:rPr lang="en-US" altLang="en-US" sz="2800" dirty="0" smtClean="0">
                <a:latin typeface="Blue Highway" pitchFamily="2" charset="0"/>
              </a:rPr>
              <a:t>Trademark</a:t>
            </a:r>
            <a:r>
              <a:rPr lang="en-US" altLang="en-US" sz="2800" b="1" dirty="0" smtClean="0">
                <a:solidFill>
                  <a:srgbClr val="0066FF"/>
                </a:solidFill>
                <a:latin typeface="Blue Highway" pitchFamily="2" charset="0"/>
              </a:rPr>
              <a:t>™</a:t>
            </a:r>
          </a:p>
        </p:txBody>
      </p:sp>
      <p:pic>
        <p:nvPicPr>
          <p:cNvPr id="9221" name="Picture 4" descr="MCj01494180000[1]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6184" y="2133600"/>
            <a:ext cx="2362200" cy="35452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131126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9" dur="500"/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4" dur="500"/>
                                        <p:tgtEl>
                                          <p:spTgt spid="112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7" grpId="0" uiExpand="1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8253412" y="5638800"/>
            <a:ext cx="738187" cy="45720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14</a:t>
            </a:r>
            <a:endParaRPr lang="en-US" dirty="0"/>
          </a:p>
        </p:txBody>
      </p:sp>
      <p:sp>
        <p:nvSpPr>
          <p:cNvPr id="10243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143000"/>
            <a:ext cx="9144000" cy="762000"/>
          </a:xfrm>
        </p:spPr>
        <p:txBody>
          <a:bodyPr/>
          <a:lstStyle/>
          <a:p>
            <a:pPr eaLnBrk="1" hangingPunct="1"/>
            <a:r>
              <a:rPr lang="en-US" altLang="en-US" sz="3600" b="1" u="sng" dirty="0" smtClean="0">
                <a:solidFill>
                  <a:srgbClr val="CC3300"/>
                </a:solidFill>
                <a:latin typeface="Blue Highway" pitchFamily="2" charset="0"/>
              </a:rPr>
              <a:t>Copyright</a:t>
            </a:r>
          </a:p>
        </p:txBody>
      </p:sp>
      <p:pic>
        <p:nvPicPr>
          <p:cNvPr id="12292" name="Picture 4" descr="MCj04355460000[1]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2189655"/>
            <a:ext cx="177165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3" name="Picture 5" descr="MCj04326300000[1]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6050" y="1815941"/>
            <a:ext cx="1714500" cy="171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4" name="Picture 6" descr="MCj04347990000[1]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1808655"/>
            <a:ext cx="1828800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6" name="Picture 8" descr="j020558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36070" y="2139791"/>
            <a:ext cx="1434471" cy="13165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 descr="C:\Users\melody\AppData\Local\Microsoft\Windows\Temporary Internet Files\Content.IE5\GPIAHM9G\7934286660_6a86ecdeeb_o[1]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3962400"/>
            <a:ext cx="2895600" cy="19231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762000" y="4520076"/>
            <a:ext cx="17716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Authorship?</a:t>
            </a:r>
            <a:endParaRPr lang="en-US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457200" y="5092663"/>
            <a:ext cx="225655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Limited duration?</a:t>
            </a:r>
            <a:endParaRPr lang="en-US" b="1" dirty="0"/>
          </a:p>
        </p:txBody>
      </p:sp>
      <p:pic>
        <p:nvPicPr>
          <p:cNvPr id="2050" name="Picture 2" descr="C:\Users\melody\AppData\Local\Microsoft\Windows\Temporary Internet Files\Content.IE5\293MNFX6\writing[1]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3991506"/>
            <a:ext cx="1900028" cy="18940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14182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29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229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2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22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229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22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22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229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22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15</a:t>
            </a:r>
            <a:endParaRPr lang="en-US" dirty="0"/>
          </a:p>
        </p:txBody>
      </p:sp>
      <p:sp>
        <p:nvSpPr>
          <p:cNvPr id="13315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219200"/>
            <a:ext cx="9144000" cy="762000"/>
          </a:xfrm>
        </p:spPr>
        <p:txBody>
          <a:bodyPr/>
          <a:lstStyle/>
          <a:p>
            <a:pPr eaLnBrk="1" hangingPunct="1"/>
            <a:r>
              <a:rPr lang="en-US" altLang="en-US" sz="3200" b="1" u="sng" dirty="0" smtClean="0">
                <a:solidFill>
                  <a:srgbClr val="CC3300"/>
                </a:solidFill>
                <a:latin typeface="Blue Highway" pitchFamily="2" charset="0"/>
              </a:rPr>
              <a:t>Copyright Case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2286000"/>
            <a:ext cx="9144000" cy="3657600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en-US" altLang="en-US" sz="2800" i="1" dirty="0" smtClean="0">
                <a:latin typeface="Blue Highway" pitchFamily="2" charset="0"/>
              </a:rPr>
              <a:t>Tuolumne Band of Me-Wuk Indians v. Baca</a:t>
            </a:r>
            <a:r>
              <a:rPr lang="en-US" altLang="en-US" sz="2800" dirty="0" smtClean="0">
                <a:latin typeface="Blue Highway" pitchFamily="2" charset="0"/>
              </a:rPr>
              <a:t>, </a:t>
            </a:r>
          </a:p>
          <a:p>
            <a:pPr algn="ctr" eaLnBrk="1" hangingPunct="1">
              <a:buFontTx/>
              <a:buNone/>
            </a:pPr>
            <a:r>
              <a:rPr lang="en-US" altLang="en-US" sz="2800" dirty="0" smtClean="0">
                <a:latin typeface="Blue Highway" pitchFamily="2" charset="0"/>
              </a:rPr>
              <a:t>No. Civ.-F-03-6363, (E.D. Cal. Feb. 17, 2005)</a:t>
            </a:r>
          </a:p>
          <a:p>
            <a:pPr algn="ctr" eaLnBrk="1" hangingPunct="1">
              <a:buFontTx/>
              <a:buNone/>
            </a:pPr>
            <a:endParaRPr lang="en-US" altLang="en-US" sz="2800" dirty="0" smtClean="0">
              <a:solidFill>
                <a:srgbClr val="0066FF"/>
              </a:solidFill>
              <a:latin typeface="Blue Highway" pitchFamily="2" charset="0"/>
            </a:endParaRPr>
          </a:p>
          <a:p>
            <a:pPr algn="ctr" eaLnBrk="1" hangingPunct="1">
              <a:buFontTx/>
              <a:buNone/>
            </a:pPr>
            <a:r>
              <a:rPr lang="en-US" altLang="en-US" sz="2800" dirty="0" smtClean="0">
                <a:latin typeface="Blue Highway" pitchFamily="2" charset="0"/>
              </a:rPr>
              <a:t>Dance video</a:t>
            </a:r>
          </a:p>
          <a:p>
            <a:pPr algn="ctr" eaLnBrk="1" hangingPunct="1">
              <a:buFontTx/>
              <a:buNone/>
            </a:pPr>
            <a:r>
              <a:rPr lang="en-US" altLang="en-US" sz="2800" dirty="0" smtClean="0">
                <a:latin typeface="Blue Highway" pitchFamily="2" charset="0"/>
              </a:rPr>
              <a:t>Music CD</a:t>
            </a:r>
          </a:p>
          <a:p>
            <a:pPr algn="ctr" eaLnBrk="1" hangingPunct="1">
              <a:buFontTx/>
              <a:buNone/>
            </a:pPr>
            <a:r>
              <a:rPr lang="en-US" altLang="en-US" sz="2800" dirty="0" smtClean="0">
                <a:latin typeface="Blue Highway" pitchFamily="2" charset="0"/>
              </a:rPr>
              <a:t>Injunction </a:t>
            </a:r>
          </a:p>
          <a:p>
            <a:pPr algn="ctr" eaLnBrk="1" hangingPunct="1">
              <a:buFontTx/>
              <a:buNone/>
            </a:pPr>
            <a:endParaRPr lang="en-US" altLang="en-US" sz="2800" dirty="0" smtClean="0">
              <a:solidFill>
                <a:srgbClr val="0066FF"/>
              </a:solidFill>
              <a:latin typeface="Blue Highway" pitchFamily="2" charset="0"/>
            </a:endParaRPr>
          </a:p>
        </p:txBody>
      </p:sp>
      <p:sp>
        <p:nvSpPr>
          <p:cNvPr id="29701" name="AutoShape 5"/>
          <p:cNvSpPr>
            <a:spLocks noChangeArrowheads="1"/>
          </p:cNvSpPr>
          <p:nvPr/>
        </p:nvSpPr>
        <p:spPr bwMode="auto">
          <a:xfrm>
            <a:off x="2659710" y="4800600"/>
            <a:ext cx="976313" cy="485775"/>
          </a:xfrm>
          <a:prstGeom prst="notchedRightArrow">
            <a:avLst>
              <a:gd name="adj1" fmla="val 50000"/>
              <a:gd name="adj2" fmla="val 50245"/>
            </a:avLst>
          </a:prstGeom>
          <a:solidFill>
            <a:srgbClr val="92D05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pitchFamily="16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pitchFamily="16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16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pitchFamily="16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16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16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16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16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16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800" dirty="0">
              <a:latin typeface="Blue Highway" pitchFamily="2" charset="0"/>
            </a:endParaRPr>
          </a:p>
        </p:txBody>
      </p:sp>
      <p:sp>
        <p:nvSpPr>
          <p:cNvPr id="6" name="AutoShape 5"/>
          <p:cNvSpPr>
            <a:spLocks noChangeArrowheads="1"/>
          </p:cNvSpPr>
          <p:nvPr/>
        </p:nvSpPr>
        <p:spPr bwMode="auto">
          <a:xfrm rot="10800000">
            <a:off x="5486400" y="4800600"/>
            <a:ext cx="976313" cy="485775"/>
          </a:xfrm>
          <a:prstGeom prst="notchedRightArrow">
            <a:avLst>
              <a:gd name="adj1" fmla="val 50000"/>
              <a:gd name="adj2" fmla="val 50245"/>
            </a:avLst>
          </a:prstGeom>
          <a:solidFill>
            <a:srgbClr val="92D05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pitchFamily="16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pitchFamily="16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16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pitchFamily="16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16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16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16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16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16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800" dirty="0">
              <a:latin typeface="Blue Highway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290500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96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96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296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297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1000" fill="hold"/>
                                        <p:tgtEl>
                                          <p:spTgt spid="297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35" presetClass="emph" presetSubtype="0" repeatCount="3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1" dur="1000" fill="hold"/>
                                        <p:tgtEl>
                                          <p:spTgt spid="297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35" presetClass="emph" presetSubtype="0" repeatCount="3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699" grpId="0" build="p"/>
      <p:bldP spid="29701" grpId="0" animBg="1"/>
      <p:bldP spid="29701" grpId="1" animBg="1"/>
      <p:bldP spid="6" grpId="0" animBg="1"/>
      <p:bldP spid="6" grpId="1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>
                <a:solidFill>
                  <a:srgbClr val="000000"/>
                </a:solidFill>
              </a:rPr>
              <a:t>16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1267" name="Rectangle 2"/>
          <p:cNvSpPr>
            <a:spLocks noGrp="1" noChangeArrowheads="1"/>
          </p:cNvSpPr>
          <p:nvPr>
            <p:ph type="title"/>
          </p:nvPr>
        </p:nvSpPr>
        <p:spPr>
          <a:xfrm>
            <a:off x="24129" y="1143000"/>
            <a:ext cx="9144000" cy="762000"/>
          </a:xfrm>
        </p:spPr>
        <p:txBody>
          <a:bodyPr/>
          <a:lstStyle/>
          <a:p>
            <a:pPr eaLnBrk="1" hangingPunct="1"/>
            <a:r>
              <a:rPr lang="en-US" altLang="en-US" sz="3600" b="1" u="sng" dirty="0" smtClean="0">
                <a:solidFill>
                  <a:srgbClr val="CC3300"/>
                </a:solidFill>
                <a:latin typeface="Blue Highway" pitchFamily="2" charset="0"/>
              </a:rPr>
              <a:t>Patents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752600"/>
            <a:ext cx="7772400" cy="4343400"/>
          </a:xfrm>
        </p:spPr>
        <p:txBody>
          <a:bodyPr/>
          <a:lstStyle/>
          <a:p>
            <a:pPr marL="461963" indent="-341313" eaLnBrk="1" hangingPunct="1"/>
            <a:r>
              <a:rPr lang="en-US" altLang="en-US" sz="2800" dirty="0" smtClean="0">
                <a:latin typeface="Blue Highway" pitchFamily="2" charset="0"/>
              </a:rPr>
              <a:t>Product or Process</a:t>
            </a:r>
          </a:p>
        </p:txBody>
      </p:sp>
      <p:pic>
        <p:nvPicPr>
          <p:cNvPr id="13318" name="Picture 6" descr="MCj01537320000[1]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4179788"/>
            <a:ext cx="1557103" cy="17331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24" name="Picture 12" descr="hide redon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0012" y="4271142"/>
            <a:ext cx="1708385" cy="15740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26" name="Picture 14" descr="MCj01494980000[1]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800" y="4286478"/>
            <a:ext cx="1681255" cy="1641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" name="Picture 2" descr="C:\Users\melody\AppData\Local\Microsoft\Windows\Temporary Internet Files\Content.IE5\GPIAHM9G\business-chair-shaking-comic-16010-large[1]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2216818"/>
            <a:ext cx="1097432" cy="15382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melody\AppData\Local\Microsoft\Windows\Temporary Internet Files\Content.IE5\4C0HV40M\Timex_Weekender_Indiglo[1].gif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5536" y="2352714"/>
            <a:ext cx="1881187" cy="14023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melody\AppData\Local\Microsoft\Windows\Temporary Internet Files\Content.IE5\293MNFX6\mj5Jp[1]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35293" y="2133600"/>
            <a:ext cx="1657555" cy="1752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33400" y="4784749"/>
            <a:ext cx="1447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Novel?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640591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33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33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33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5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>
                <a:solidFill>
                  <a:srgbClr val="000000"/>
                </a:solidFill>
              </a:rPr>
              <a:t>17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1267" name="Rectangle 2"/>
          <p:cNvSpPr>
            <a:spLocks noGrp="1" noChangeArrowheads="1"/>
          </p:cNvSpPr>
          <p:nvPr>
            <p:ph type="title"/>
          </p:nvPr>
        </p:nvSpPr>
        <p:spPr>
          <a:xfrm>
            <a:off x="24129" y="1143000"/>
            <a:ext cx="9144000" cy="762000"/>
          </a:xfrm>
        </p:spPr>
        <p:txBody>
          <a:bodyPr/>
          <a:lstStyle/>
          <a:p>
            <a:pPr eaLnBrk="1" hangingPunct="1"/>
            <a:r>
              <a:rPr lang="en-US" altLang="en-US" sz="3200" b="1" u="sng" dirty="0" smtClean="0">
                <a:solidFill>
                  <a:srgbClr val="CC3300"/>
                </a:solidFill>
                <a:latin typeface="Blue Highway" pitchFamily="2" charset="0"/>
              </a:rPr>
              <a:t>Patent Applications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1752600"/>
            <a:ext cx="7924800" cy="4343400"/>
          </a:xfrm>
        </p:spPr>
        <p:txBody>
          <a:bodyPr/>
          <a:lstStyle/>
          <a:p>
            <a:pPr marL="3663950" lvl="7" indent="-457200">
              <a:buFont typeface="Wingdings" panose="05000000000000000000" pitchFamily="2" charset="2"/>
              <a:buChar char="Ø"/>
            </a:pPr>
            <a:endParaRPr lang="en-US" altLang="en-US" b="1" dirty="0" smtClean="0">
              <a:latin typeface="Blue Highway" pitchFamily="2" charset="0"/>
            </a:endParaRPr>
          </a:p>
          <a:p>
            <a:pPr marL="3663950" lvl="7" indent="-457200">
              <a:buFont typeface="Wingdings" panose="05000000000000000000" pitchFamily="2" charset="2"/>
              <a:buChar char="Ø"/>
            </a:pPr>
            <a:endParaRPr lang="en-US" altLang="en-US" sz="2800" b="1" dirty="0" smtClean="0">
              <a:latin typeface="Blue Highway" pitchFamily="2" charset="0"/>
            </a:endParaRPr>
          </a:p>
          <a:p>
            <a:pPr marL="3663950" lvl="7" indent="-457200">
              <a:buFont typeface="Wingdings" panose="05000000000000000000" pitchFamily="2" charset="2"/>
              <a:buChar char="Ø"/>
            </a:pPr>
            <a:endParaRPr lang="en-US" altLang="en-US" sz="2800" b="1" dirty="0">
              <a:latin typeface="Blue Highway" pitchFamily="2" charset="0"/>
            </a:endParaRPr>
          </a:p>
          <a:p>
            <a:pPr marL="3663950" lvl="7" indent="-457200">
              <a:buFont typeface="Wingdings" panose="05000000000000000000" pitchFamily="2" charset="2"/>
              <a:buChar char="Ø"/>
            </a:pPr>
            <a:endParaRPr lang="en-US" altLang="en-US" sz="2800" b="1" dirty="0" smtClean="0">
              <a:latin typeface="Blue Highway" pitchFamily="2" charset="0"/>
            </a:endParaRPr>
          </a:p>
          <a:p>
            <a:pPr marL="3663950" lvl="7" indent="-457200">
              <a:buFont typeface="Wingdings" panose="05000000000000000000" pitchFamily="2" charset="2"/>
              <a:buChar char="Ø"/>
            </a:pPr>
            <a:endParaRPr lang="en-US" altLang="en-US" sz="2800" b="1" dirty="0">
              <a:latin typeface="Blue Highway" pitchFamily="2" charset="0"/>
            </a:endParaRPr>
          </a:p>
          <a:p>
            <a:pPr marL="1377950" lvl="2" indent="-457200">
              <a:buFont typeface="Wingdings" panose="05000000000000000000" pitchFamily="2" charset="2"/>
              <a:buChar char="Ø"/>
            </a:pPr>
            <a:endParaRPr lang="en-US" altLang="en-US" sz="3200" b="1" dirty="0" smtClean="0">
              <a:latin typeface="Blue Highway" pitchFamily="2" charset="0"/>
            </a:endParaRPr>
          </a:p>
          <a:p>
            <a:pPr marL="1377950" lvl="2" indent="-457200"/>
            <a:r>
              <a:rPr lang="en-US" altLang="en-US" sz="2800" dirty="0" smtClean="0">
                <a:latin typeface="Blue Highway" pitchFamily="2" charset="0"/>
              </a:rPr>
              <a:t>Blackjack play method (2015)</a:t>
            </a:r>
          </a:p>
          <a:p>
            <a:pPr marL="1835150" lvl="3" indent="-457200">
              <a:buSzPct val="100000"/>
              <a:buFont typeface="Arial" panose="020B0604020202020204" pitchFamily="34" charset="0"/>
              <a:buChar char="•"/>
            </a:pPr>
            <a:r>
              <a:rPr lang="en-US" altLang="en-US" sz="2800" smtClean="0">
                <a:latin typeface="Blue Highway" pitchFamily="2" charset="0"/>
              </a:rPr>
              <a:t>National </a:t>
            </a:r>
            <a:r>
              <a:rPr lang="en-US" altLang="en-US" sz="2800" dirty="0" smtClean="0">
                <a:latin typeface="Blue Highway" pitchFamily="2" charset="0"/>
              </a:rPr>
              <a:t>telephone lottery system (2011)</a:t>
            </a:r>
            <a:r>
              <a:rPr lang="en-US" altLang="en-US" sz="2800" b="1" dirty="0" smtClean="0">
                <a:latin typeface="Blue Highway" pitchFamily="2" charset="0"/>
              </a:rPr>
              <a:t>				</a:t>
            </a:r>
          </a:p>
          <a:p>
            <a:pPr marL="120650" indent="0">
              <a:buNone/>
            </a:pPr>
            <a:r>
              <a:rPr lang="en-US" altLang="en-US" sz="4000" b="1" dirty="0" smtClean="0">
                <a:latin typeface="Blue Highway" pitchFamily="2" charset="0"/>
              </a:rPr>
              <a:t>	</a:t>
            </a:r>
          </a:p>
        </p:txBody>
      </p:sp>
      <p:pic>
        <p:nvPicPr>
          <p:cNvPr id="3076" name="Picture 4" descr="C:\Users\melody\AppData\Local\Microsoft\Windows\Temporary Internet Files\Content.IE5\4C0HV40M\casino-gambling[1]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1600200"/>
            <a:ext cx="6400800" cy="28323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546302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33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33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33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3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331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331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5" grpId="0" uiExpand="1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>
                <a:solidFill>
                  <a:srgbClr val="000000"/>
                </a:solidFill>
              </a:rPr>
              <a:t>18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2291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066800"/>
            <a:ext cx="9144000" cy="762000"/>
          </a:xfrm>
        </p:spPr>
        <p:txBody>
          <a:bodyPr/>
          <a:lstStyle/>
          <a:p>
            <a:pPr eaLnBrk="1" hangingPunct="1"/>
            <a:r>
              <a:rPr lang="en-US" altLang="en-US" sz="3200" b="1" u="sng" dirty="0" smtClean="0">
                <a:solidFill>
                  <a:srgbClr val="CC3300"/>
                </a:solidFill>
                <a:latin typeface="Blue Highway" pitchFamily="2" charset="0"/>
              </a:rPr>
              <a:t>Trademark Law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571825"/>
            <a:ext cx="3436938" cy="609600"/>
          </a:xfrm>
        </p:spPr>
        <p:txBody>
          <a:bodyPr/>
          <a:lstStyle/>
          <a:p>
            <a:pPr eaLnBrk="1" hangingPunct="1">
              <a:spcBef>
                <a:spcPts val="0"/>
              </a:spcBef>
            </a:pPr>
            <a:r>
              <a:rPr lang="en-US" altLang="en-US" sz="2800" dirty="0" smtClean="0">
                <a:latin typeface="Blue Highway" pitchFamily="2" charset="0"/>
              </a:rPr>
              <a:t>Symbols</a:t>
            </a:r>
          </a:p>
          <a:p>
            <a:pPr eaLnBrk="1" hangingPunct="1">
              <a:spcBef>
                <a:spcPts val="0"/>
              </a:spcBef>
              <a:buFontTx/>
              <a:buNone/>
            </a:pPr>
            <a:r>
              <a:rPr lang="en-US" altLang="en-US" sz="2800" b="1" dirty="0" smtClean="0">
                <a:latin typeface="Blue Highway" pitchFamily="2" charset="0"/>
              </a:rPr>
              <a:t>		</a:t>
            </a:r>
            <a:endParaRPr lang="en-US" altLang="en-US" sz="2800" dirty="0" smtClean="0">
              <a:solidFill>
                <a:srgbClr val="0066FF"/>
              </a:solidFill>
              <a:latin typeface="Blue Highway" pitchFamily="2" charset="0"/>
            </a:endParaRPr>
          </a:p>
        </p:txBody>
      </p:sp>
      <p:pic>
        <p:nvPicPr>
          <p:cNvPr id="12294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69452" y="1981198"/>
            <a:ext cx="1778471" cy="17784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400" y="2045281"/>
            <a:ext cx="4218432" cy="1650307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609600" y="4736687"/>
            <a:ext cx="1981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Commercial?</a:t>
            </a:r>
            <a:endParaRPr lang="en-US" b="1" dirty="0"/>
          </a:p>
        </p:txBody>
      </p:sp>
      <p:pic>
        <p:nvPicPr>
          <p:cNvPr id="1030" name="Picture 6" descr="C:\Users\sdjacket\AppData\Local\Microsoft\Windows\Temporary Internet Files\Content.IE5\UJB5704C\clem[1]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3988647"/>
            <a:ext cx="1905214" cy="18787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C:\Users\sdjacket\AppData\Local\Microsoft\Windows\Temporary Internet Files\Content.IE5\C1TXKLZK\colored-feathers[1]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4018066"/>
            <a:ext cx="1481658" cy="19399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968508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750" fill="hold"/>
                                        <p:tgtEl>
                                          <p:spTgt spid="122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750" fill="hold"/>
                                        <p:tgtEl>
                                          <p:spTgt spid="122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9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1</a:t>
            </a:r>
            <a:endParaRPr lang="en-US" dirty="0"/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219200"/>
            <a:ext cx="8001000" cy="4953000"/>
          </a:xfrm>
        </p:spPr>
        <p:txBody>
          <a:bodyPr/>
          <a:lstStyle/>
          <a:p>
            <a:pPr eaLnBrk="1" hangingPunct="1"/>
            <a:r>
              <a:rPr lang="en-US" altLang="en-US" sz="2800" b="1" dirty="0" smtClean="0">
                <a:solidFill>
                  <a:srgbClr val="CC3300"/>
                </a:solidFill>
                <a:latin typeface="Blue Highway" pitchFamily="2" charset="0"/>
              </a:rPr>
              <a:t>Cultural </a:t>
            </a:r>
            <a:r>
              <a:rPr lang="en-US" altLang="en-US" sz="2800" b="1" dirty="0" smtClean="0">
                <a:solidFill>
                  <a:srgbClr val="CC3300"/>
                </a:solidFill>
                <a:latin typeface="Blue Highway" pitchFamily="2" charset="0"/>
              </a:rPr>
              <a:t>Property = </a:t>
            </a:r>
            <a:r>
              <a:rPr lang="en-US" altLang="en-US" sz="2800" b="1" u="sng" dirty="0" smtClean="0">
                <a:solidFill>
                  <a:srgbClr val="CC3300"/>
                </a:solidFill>
                <a:latin typeface="Blue Highway" pitchFamily="2" charset="0"/>
              </a:rPr>
              <a:t>tangibles</a:t>
            </a:r>
          </a:p>
          <a:p>
            <a:pPr eaLnBrk="1" hangingPunct="1">
              <a:buFontTx/>
              <a:buNone/>
            </a:pPr>
            <a:endParaRPr lang="en-US" altLang="en-US" sz="2800" dirty="0" smtClean="0">
              <a:solidFill>
                <a:srgbClr val="CC3300"/>
              </a:solidFill>
              <a:latin typeface="Blue Highway" pitchFamily="2" charset="0"/>
            </a:endParaRPr>
          </a:p>
          <a:p>
            <a:pPr eaLnBrk="1" hangingPunct="1"/>
            <a:endParaRPr lang="en-US" altLang="en-US" sz="2800" dirty="0" smtClean="0">
              <a:solidFill>
                <a:srgbClr val="0066FF"/>
              </a:solidFill>
              <a:latin typeface="Blue Highway" pitchFamily="2" charset="0"/>
            </a:endParaRPr>
          </a:p>
          <a:p>
            <a:pPr eaLnBrk="1" hangingPunct="1"/>
            <a:endParaRPr lang="en-US" altLang="en-US" sz="2800" dirty="0" smtClean="0">
              <a:solidFill>
                <a:srgbClr val="0066FF"/>
              </a:solidFill>
              <a:latin typeface="Blue Highway" pitchFamily="2" charset="0"/>
            </a:endParaRPr>
          </a:p>
          <a:p>
            <a:pPr eaLnBrk="1" hangingPunct="1"/>
            <a:endParaRPr lang="en-US" altLang="en-US" sz="2800" dirty="0" smtClean="0">
              <a:solidFill>
                <a:srgbClr val="0066FF"/>
              </a:solidFill>
              <a:latin typeface="Blue Highway" pitchFamily="2" charset="0"/>
            </a:endParaRPr>
          </a:p>
          <a:p>
            <a:pPr eaLnBrk="1" hangingPunct="1"/>
            <a:r>
              <a:rPr lang="en-US" altLang="en-US" sz="2800" b="1" dirty="0" smtClean="0">
                <a:solidFill>
                  <a:srgbClr val="CC3300"/>
                </a:solidFill>
                <a:latin typeface="Blue Highway" pitchFamily="2" charset="0"/>
              </a:rPr>
              <a:t>Intellectual </a:t>
            </a:r>
            <a:r>
              <a:rPr lang="en-US" altLang="en-US" sz="2800" b="1" dirty="0" smtClean="0">
                <a:solidFill>
                  <a:srgbClr val="CC3300"/>
                </a:solidFill>
                <a:latin typeface="Blue Highway" pitchFamily="2" charset="0"/>
              </a:rPr>
              <a:t>Property = </a:t>
            </a:r>
            <a:r>
              <a:rPr lang="en-US" altLang="en-US" sz="2800" b="1" u="sng" dirty="0" smtClean="0">
                <a:solidFill>
                  <a:srgbClr val="CC3300"/>
                </a:solidFill>
                <a:latin typeface="Blue Highway" pitchFamily="2" charset="0"/>
              </a:rPr>
              <a:t>intangibles</a:t>
            </a:r>
          </a:p>
        </p:txBody>
      </p:sp>
      <p:pic>
        <p:nvPicPr>
          <p:cNvPr id="10245" name="Picture 5" descr="MCj04325480000[1]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800" y="4495799"/>
            <a:ext cx="1279525" cy="1414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7" name="Picture 7" descr="MCj04377390000[1]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4343400"/>
            <a:ext cx="1431925" cy="142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8" name="Picture 8" descr="MCj02122150000[1]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276" y="1828800"/>
            <a:ext cx="1447800" cy="1512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9" name="Picture 9" descr="MCNA01549_0000[1]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1792288"/>
            <a:ext cx="802569" cy="1882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50" name="WordArt 10"/>
          <p:cNvSpPr>
            <a:spLocks noChangeArrowheads="1" noChangeShapeType="1" noTextEdit="1"/>
          </p:cNvSpPr>
          <p:nvPr/>
        </p:nvSpPr>
        <p:spPr bwMode="auto">
          <a:xfrm>
            <a:off x="6400800" y="2200363"/>
            <a:ext cx="2057400" cy="1066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kern="10" dirty="0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rgbClr val="B2B2B2">
                    <a:alpha val="50195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Blue Highway"/>
              </a:rPr>
              <a:t>NAGPRA</a:t>
            </a:r>
          </a:p>
        </p:txBody>
      </p:sp>
      <p:pic>
        <p:nvPicPr>
          <p:cNvPr id="10255" name="Picture 15" descr="MC900071183[1]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4419600"/>
            <a:ext cx="1379538" cy="1531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 descr="C:\Users\melody\AppData\Local\Microsoft\Windows\Temporary Internet Files\Content.IE5\AI2TOCM4\Kingdom_of_animals[1]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27338" y="1676400"/>
            <a:ext cx="1744662" cy="19988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2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2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2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102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02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02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02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02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02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02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000"/>
                            </p:stCondLst>
                            <p:childTnLst>
                              <p:par>
                                <p:cTn id="48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102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02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02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50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19</a:t>
            </a:r>
            <a:endParaRPr lang="en-US" dirty="0"/>
          </a:p>
        </p:txBody>
      </p:sp>
      <p:sp>
        <p:nvSpPr>
          <p:cNvPr id="14339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143000"/>
            <a:ext cx="9144000" cy="609600"/>
          </a:xfrm>
        </p:spPr>
        <p:txBody>
          <a:bodyPr/>
          <a:lstStyle/>
          <a:p>
            <a:pPr eaLnBrk="1" hangingPunct="1"/>
            <a:r>
              <a:rPr lang="en-US" altLang="en-US" sz="3200" b="1" u="sng" dirty="0" smtClean="0">
                <a:solidFill>
                  <a:srgbClr val="CC3300"/>
                </a:solidFill>
                <a:latin typeface="Blue Highway" pitchFamily="2" charset="0"/>
              </a:rPr>
              <a:t>Trademark Case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19100" y="1676400"/>
            <a:ext cx="8305800" cy="4114800"/>
          </a:xfrm>
        </p:spPr>
        <p:txBody>
          <a:bodyPr/>
          <a:lstStyle/>
          <a:p>
            <a:pPr algn="ctr" eaLnBrk="1" hangingPunct="1">
              <a:lnSpc>
                <a:spcPct val="80000"/>
              </a:lnSpc>
              <a:buFontTx/>
              <a:buNone/>
            </a:pPr>
            <a:r>
              <a:rPr lang="en-US" altLang="en-US" sz="2800" b="1" i="1" dirty="0" smtClean="0">
                <a:latin typeface="Blue Highway" pitchFamily="2" charset="0"/>
              </a:rPr>
              <a:t>Lumbee Tribe v. Anheuser-Bush </a:t>
            </a:r>
            <a:r>
              <a:rPr lang="en-US" altLang="en-US" sz="2800" b="1" dirty="0" smtClean="0">
                <a:latin typeface="Blue Highway" pitchFamily="2" charset="0"/>
              </a:rPr>
              <a:t>(2016)</a:t>
            </a:r>
            <a:endParaRPr lang="en-US" altLang="en-US" sz="2800" b="1" i="1" dirty="0" smtClean="0">
              <a:latin typeface="Blue Highway" pitchFamily="2" charset="0"/>
            </a:endParaRPr>
          </a:p>
        </p:txBody>
      </p:sp>
      <p:pic>
        <p:nvPicPr>
          <p:cNvPr id="4098" name="Picture 2" descr="C:\Users\melody\Pictures\LumbeeAnheuserBusch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2133600"/>
            <a:ext cx="4943620" cy="38117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042202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2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20</a:t>
            </a:r>
            <a:endParaRPr lang="en-US" dirty="0"/>
          </a:p>
        </p:txBody>
      </p:sp>
      <p:sp>
        <p:nvSpPr>
          <p:cNvPr id="16387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990600"/>
            <a:ext cx="9144000" cy="762000"/>
          </a:xfrm>
        </p:spPr>
        <p:txBody>
          <a:bodyPr/>
          <a:lstStyle/>
          <a:p>
            <a:pPr eaLnBrk="1" hangingPunct="1"/>
            <a:r>
              <a:rPr lang="en-US" altLang="en-US" sz="3200" b="1" u="sng" dirty="0" smtClean="0">
                <a:solidFill>
                  <a:srgbClr val="CC3300"/>
                </a:solidFill>
                <a:latin typeface="Blue Highway" pitchFamily="2" charset="0"/>
              </a:rPr>
              <a:t>Indian Arts and Crafts Act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96175" y="2438400"/>
            <a:ext cx="3352800" cy="3702032"/>
          </a:xfrm>
        </p:spPr>
        <p:txBody>
          <a:bodyPr/>
          <a:lstStyle/>
          <a:p>
            <a:pPr eaLnBrk="1" hangingPunct="1"/>
            <a:r>
              <a:rPr lang="en-US" altLang="en-US" sz="2800" dirty="0" smtClean="0">
                <a:latin typeface="Blue Highway" pitchFamily="2" charset="0"/>
              </a:rPr>
              <a:t>1935 + Amendments</a:t>
            </a:r>
          </a:p>
          <a:p>
            <a:pPr marL="0" indent="0" eaLnBrk="1" hangingPunct="1">
              <a:buNone/>
            </a:pPr>
            <a:endParaRPr lang="en-US" altLang="en-US" sz="2800" dirty="0" smtClean="0">
              <a:latin typeface="Blue Highway" pitchFamily="2" charset="0"/>
            </a:endParaRPr>
          </a:p>
          <a:p>
            <a:pPr eaLnBrk="1" hangingPunct="1"/>
            <a:r>
              <a:rPr lang="en-US" altLang="en-US" sz="2800" dirty="0" smtClean="0">
                <a:latin typeface="Blue Highway" pitchFamily="2" charset="0"/>
              </a:rPr>
              <a:t>Trademark &amp; Truth</a:t>
            </a:r>
          </a:p>
          <a:p>
            <a:pPr marL="0" indent="0" eaLnBrk="1" hangingPunct="1">
              <a:buNone/>
            </a:pPr>
            <a:r>
              <a:rPr lang="en-US" altLang="en-US" sz="2800" dirty="0">
                <a:latin typeface="Blue Highway" pitchFamily="2" charset="0"/>
              </a:rPr>
              <a:t> </a:t>
            </a:r>
            <a:r>
              <a:rPr lang="en-US" altLang="en-US" sz="2800" dirty="0" smtClean="0">
                <a:latin typeface="Blue Highway" pitchFamily="2" charset="0"/>
              </a:rPr>
              <a:t>    in marketing provisions</a:t>
            </a:r>
          </a:p>
          <a:p>
            <a:pPr marL="0" indent="0" eaLnBrk="1" hangingPunct="1">
              <a:buNone/>
            </a:pPr>
            <a:endParaRPr lang="en-US" altLang="en-US" sz="2800" dirty="0" smtClean="0">
              <a:latin typeface="Blue Highway" pitchFamily="2" charset="0"/>
            </a:endParaRPr>
          </a:p>
          <a:p>
            <a:pPr eaLnBrk="1" hangingPunct="1"/>
            <a:r>
              <a:rPr lang="en-US" altLang="en-US" sz="2800" dirty="0" smtClean="0">
                <a:latin typeface="Blue Highway" pitchFamily="2" charset="0"/>
              </a:rPr>
              <a:t>Criminal penalties</a:t>
            </a:r>
          </a:p>
          <a:p>
            <a:pPr marL="0" indent="0" eaLnBrk="1" hangingPunct="1">
              <a:buNone/>
            </a:pPr>
            <a:endParaRPr lang="en-US" altLang="en-US" sz="2800" i="1" dirty="0" smtClean="0">
              <a:solidFill>
                <a:srgbClr val="0066FF"/>
              </a:solidFill>
              <a:latin typeface="Blue Highway" pitchFamily="2" charset="0"/>
            </a:endParaRPr>
          </a:p>
          <a:p>
            <a:pPr eaLnBrk="1" hangingPunct="1"/>
            <a:endParaRPr lang="en-US" altLang="en-US" dirty="0" smtClean="0"/>
          </a:p>
        </p:txBody>
      </p:sp>
      <p:pic>
        <p:nvPicPr>
          <p:cNvPr id="16389" name="Picture 4" descr="MPj04383260000[1]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2575" y="1634532"/>
            <a:ext cx="4094018" cy="4414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902846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1500"/>
                                        <p:tgtEl>
                                          <p:spTgt spid="163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3.56234E-6 L 0.17812 -0.00463 " pathEditMode="relative" rAng="0" ptsTypes="AA">
                                      <p:cBhvr>
                                        <p:cTn id="10" dur="1500" fill="hold"/>
                                        <p:tgtEl>
                                          <p:spTgt spid="1638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906" y="-2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3000"/>
                            </p:stCondLst>
                            <p:childTnLst>
                              <p:par>
                                <p:cTn id="1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17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174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174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1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8610600" y="5638800"/>
            <a:ext cx="381000" cy="45720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21</a:t>
            </a:r>
            <a:endParaRPr lang="en-US" dirty="0"/>
          </a:p>
        </p:txBody>
      </p:sp>
      <p:sp>
        <p:nvSpPr>
          <p:cNvPr id="16387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143000"/>
            <a:ext cx="9144000" cy="609600"/>
          </a:xfrm>
        </p:spPr>
        <p:txBody>
          <a:bodyPr/>
          <a:lstStyle/>
          <a:p>
            <a:pPr eaLnBrk="1" hangingPunct="1"/>
            <a:r>
              <a:rPr lang="en-US" altLang="en-US" sz="3200" b="1" u="sng" dirty="0" smtClean="0">
                <a:solidFill>
                  <a:srgbClr val="CC3300"/>
                </a:solidFill>
                <a:latin typeface="Blue Highway" pitchFamily="2" charset="0"/>
              </a:rPr>
              <a:t>Indian Arts and Crafts Act</a:t>
            </a:r>
          </a:p>
        </p:txBody>
      </p:sp>
      <p:sp>
        <p:nvSpPr>
          <p:cNvPr id="10" name="Rectangle 9"/>
          <p:cNvSpPr/>
          <p:nvPr/>
        </p:nvSpPr>
        <p:spPr>
          <a:xfrm>
            <a:off x="228600" y="1584660"/>
            <a:ext cx="86868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 smtClean="0"/>
              <a:t>Criminal cases</a:t>
            </a:r>
            <a:endParaRPr lang="en-US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846270"/>
            <a:ext cx="2335119" cy="2054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2118482"/>
            <a:ext cx="1769918" cy="18963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4264833"/>
            <a:ext cx="1986082" cy="17212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2" name="Picture 2" descr="C:\Users\melody\AppData\Local\Microsoft\Windows\Temporary Internet Files\Content.IE5\4C0HV40M\Flag-map_of_New_York.svg[1]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2476" y="3776303"/>
            <a:ext cx="2943336" cy="2209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695839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10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7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22</a:t>
            </a:r>
            <a:endParaRPr lang="en-US" dirty="0"/>
          </a:p>
        </p:txBody>
      </p:sp>
      <p:sp>
        <p:nvSpPr>
          <p:cNvPr id="16387" name="Rectangle 2"/>
          <p:cNvSpPr>
            <a:spLocks noGrp="1" noChangeArrowheads="1"/>
          </p:cNvSpPr>
          <p:nvPr>
            <p:ph type="title"/>
          </p:nvPr>
        </p:nvSpPr>
        <p:spPr>
          <a:xfrm>
            <a:off x="-1" y="1143000"/>
            <a:ext cx="9144000" cy="762000"/>
          </a:xfrm>
        </p:spPr>
        <p:txBody>
          <a:bodyPr/>
          <a:lstStyle/>
          <a:p>
            <a:pPr eaLnBrk="1" hangingPunct="1"/>
            <a:r>
              <a:rPr lang="en-US" altLang="en-US" sz="3200" b="1" u="sng" dirty="0" smtClean="0">
                <a:solidFill>
                  <a:srgbClr val="CC3300"/>
                </a:solidFill>
                <a:latin typeface="Blue Highway" pitchFamily="2" charset="0"/>
              </a:rPr>
              <a:t>Indian Arts and Crafts Act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-1" y="1676400"/>
            <a:ext cx="9144000" cy="533400"/>
          </a:xfrm>
        </p:spPr>
        <p:txBody>
          <a:bodyPr/>
          <a:lstStyle/>
          <a:p>
            <a:pPr marL="0" indent="0" algn="ctr" eaLnBrk="1" hangingPunct="1">
              <a:buNone/>
            </a:pPr>
            <a:r>
              <a:rPr lang="en-US" altLang="en-US" sz="2800" dirty="0" smtClean="0">
                <a:latin typeface="Blue Highway" pitchFamily="2" charset="0"/>
              </a:rPr>
              <a:t>Settlements</a:t>
            </a:r>
            <a:endParaRPr lang="en-US" altLang="en-US" sz="2800" i="1" dirty="0" smtClean="0">
              <a:latin typeface="Blue Highway" pitchFamily="2" charset="0"/>
            </a:endParaRPr>
          </a:p>
          <a:p>
            <a:pPr marL="0" indent="0" eaLnBrk="1" hangingPunct="1">
              <a:buNone/>
            </a:pPr>
            <a:endParaRPr lang="en-US" altLang="en-US" sz="2800" dirty="0" smtClean="0">
              <a:solidFill>
                <a:srgbClr val="0066FF"/>
              </a:solidFill>
              <a:latin typeface="Blue Highway" pitchFamily="2" charset="0"/>
            </a:endParaRPr>
          </a:p>
          <a:p>
            <a:pPr marL="0" indent="0" eaLnBrk="1" hangingPunct="1">
              <a:buNone/>
            </a:pPr>
            <a:endParaRPr lang="en-US" altLang="en-US" sz="2800" dirty="0" smtClean="0">
              <a:solidFill>
                <a:srgbClr val="0066FF"/>
              </a:solidFill>
              <a:latin typeface="Blue Highway" pitchFamily="2" charset="0"/>
            </a:endParaRPr>
          </a:p>
          <a:p>
            <a:pPr marL="0" indent="0" eaLnBrk="1" hangingPunct="1">
              <a:buNone/>
            </a:pPr>
            <a:endParaRPr lang="en-US" altLang="en-US" sz="2800" i="1" dirty="0" smtClean="0">
              <a:solidFill>
                <a:srgbClr val="0066FF"/>
              </a:solidFill>
              <a:latin typeface="Blue Highway" pitchFamily="2" charset="0"/>
            </a:endParaRPr>
          </a:p>
          <a:p>
            <a:pPr eaLnBrk="1" hangingPunct="1"/>
            <a:endParaRPr lang="en-US" altLang="en-US" sz="4000" i="1" dirty="0" smtClean="0">
              <a:solidFill>
                <a:srgbClr val="0066FF"/>
              </a:solidFill>
              <a:latin typeface="Blue Highway" pitchFamily="2" charset="0"/>
            </a:endParaRPr>
          </a:p>
          <a:p>
            <a:pPr eaLnBrk="1" hangingPunct="1"/>
            <a:endParaRPr lang="en-US" altLang="en-US" dirty="0" smtClean="0"/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0" y="5181600"/>
            <a:ext cx="91440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 algn="ctr" eaLnBrk="1" hangingPunct="1">
              <a:buFontTx/>
              <a:buNone/>
            </a:pPr>
            <a:r>
              <a:rPr lang="en-US" altLang="en-US" sz="2400" kern="0" dirty="0">
                <a:solidFill>
                  <a:srgbClr val="0066FF"/>
                </a:solidFill>
                <a:latin typeface="Blue Highway" pitchFamily="2" charset="0"/>
                <a:hlinkClick r:id="rId2"/>
              </a:rPr>
              <a:t>http://</a:t>
            </a:r>
            <a:r>
              <a:rPr lang="en-US" altLang="en-US" sz="2400" kern="0" dirty="0" smtClean="0">
                <a:solidFill>
                  <a:srgbClr val="0066FF"/>
                </a:solidFill>
                <a:latin typeface="Blue Highway" pitchFamily="2" charset="0"/>
                <a:hlinkClick r:id="rId2"/>
              </a:rPr>
              <a:t>nativenewsonline.net/currents/indian-arts-crafts-act-settlement-pendleton-woolen-mills-reached/</a:t>
            </a:r>
            <a:endParaRPr lang="en-US" altLang="en-US" sz="2400" kern="0" dirty="0" smtClean="0">
              <a:solidFill>
                <a:srgbClr val="0066FF"/>
              </a:solidFill>
              <a:latin typeface="Blue Highway" pitchFamily="2" charset="0"/>
            </a:endParaRPr>
          </a:p>
          <a:p>
            <a:pPr marL="0" indent="0" eaLnBrk="1" hangingPunct="1">
              <a:buFontTx/>
              <a:buNone/>
            </a:pPr>
            <a:endParaRPr lang="en-US" altLang="en-US" sz="2000" kern="0" dirty="0" smtClean="0">
              <a:solidFill>
                <a:srgbClr val="0066FF"/>
              </a:solidFill>
              <a:latin typeface="Blue Highway" pitchFamily="2" charset="0"/>
            </a:endParaRPr>
          </a:p>
          <a:p>
            <a:pPr marL="0" indent="0" eaLnBrk="1" hangingPunct="1">
              <a:buFontTx/>
              <a:buNone/>
            </a:pPr>
            <a:endParaRPr lang="en-US" altLang="en-US" sz="2800" kern="0" dirty="0" smtClean="0">
              <a:solidFill>
                <a:srgbClr val="0066FF"/>
              </a:solidFill>
              <a:latin typeface="Blue Highway" pitchFamily="2" charset="0"/>
            </a:endParaRPr>
          </a:p>
          <a:p>
            <a:pPr marL="0" indent="0" eaLnBrk="1" hangingPunct="1">
              <a:buFontTx/>
              <a:buNone/>
            </a:pPr>
            <a:endParaRPr lang="en-US" altLang="en-US" sz="2800" i="1" kern="0" dirty="0" smtClean="0">
              <a:solidFill>
                <a:srgbClr val="0066FF"/>
              </a:solidFill>
              <a:latin typeface="Blue Highway" pitchFamily="2" charset="0"/>
            </a:endParaRPr>
          </a:p>
          <a:p>
            <a:pPr eaLnBrk="1" hangingPunct="1"/>
            <a:endParaRPr lang="en-US" altLang="en-US" sz="2800" i="1" kern="0" dirty="0" smtClean="0">
              <a:solidFill>
                <a:srgbClr val="0066FF"/>
              </a:solidFill>
              <a:latin typeface="Blue Highway" pitchFamily="2" charset="0"/>
            </a:endParaRPr>
          </a:p>
          <a:p>
            <a:pPr eaLnBrk="1" hangingPunct="1"/>
            <a:endParaRPr lang="en-US" altLang="en-US" kern="0" dirty="0" smtClean="0"/>
          </a:p>
        </p:txBody>
      </p:sp>
      <p:sp>
        <p:nvSpPr>
          <p:cNvPr id="2" name="AutoShape 2" descr="Image result for pendleton logo imag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873" y="2286000"/>
            <a:ext cx="8894253" cy="26408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21429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500"/>
                            </p:stCondLst>
                            <p:childTnLst>
                              <p:par>
                                <p:cTn id="1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4500"/>
                            </p:stCondLst>
                            <p:childTnLst>
                              <p:par>
                                <p:cTn id="19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 tmFilter="0, 0; .2, .5; .8, .5; 1, 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1" dur="250" autoRev="1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1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23</a:t>
            </a:r>
            <a:endParaRPr lang="en-US" dirty="0"/>
          </a:p>
        </p:txBody>
      </p:sp>
      <p:sp>
        <p:nvSpPr>
          <p:cNvPr id="16387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295400"/>
            <a:ext cx="9144000" cy="762000"/>
          </a:xfrm>
        </p:spPr>
        <p:txBody>
          <a:bodyPr/>
          <a:lstStyle/>
          <a:p>
            <a:pPr eaLnBrk="1" hangingPunct="1"/>
            <a:r>
              <a:rPr lang="en-US" altLang="en-US" sz="3200" b="1" u="sng" dirty="0" smtClean="0">
                <a:solidFill>
                  <a:srgbClr val="CC3300"/>
                </a:solidFill>
                <a:latin typeface="Blue Highway" pitchFamily="2" charset="0"/>
              </a:rPr>
              <a:t>Indian Arts and Crafts Act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828800"/>
            <a:ext cx="9144000" cy="533400"/>
          </a:xfrm>
        </p:spPr>
        <p:txBody>
          <a:bodyPr/>
          <a:lstStyle/>
          <a:p>
            <a:pPr marL="0" indent="0" algn="ctr" eaLnBrk="1" hangingPunct="1">
              <a:buNone/>
            </a:pPr>
            <a:r>
              <a:rPr lang="en-US" altLang="en-US" sz="2800" dirty="0" smtClean="0">
                <a:latin typeface="Blue Highway" pitchFamily="2" charset="0"/>
              </a:rPr>
              <a:t>Litigation</a:t>
            </a:r>
          </a:p>
          <a:p>
            <a:pPr marL="0" indent="0" eaLnBrk="1" hangingPunct="1">
              <a:buNone/>
            </a:pPr>
            <a:endParaRPr lang="en-US" altLang="en-US" sz="2800" i="1" dirty="0" smtClean="0">
              <a:solidFill>
                <a:srgbClr val="0066FF"/>
              </a:solidFill>
              <a:latin typeface="Blue Highway" pitchFamily="2" charset="0"/>
            </a:endParaRPr>
          </a:p>
          <a:p>
            <a:pPr marL="914400" lvl="2" indent="0" eaLnBrk="1" hangingPunct="1">
              <a:buNone/>
            </a:pPr>
            <a:endParaRPr lang="en-US" altLang="en-US" sz="2800" dirty="0" smtClean="0">
              <a:solidFill>
                <a:srgbClr val="0066FF"/>
              </a:solidFill>
              <a:latin typeface="Blue Highway" pitchFamily="2" charset="0"/>
            </a:endParaRPr>
          </a:p>
          <a:p>
            <a:pPr eaLnBrk="1" hangingPunct="1">
              <a:buFont typeface="Wingdings" panose="05000000000000000000" pitchFamily="2" charset="2"/>
              <a:buChar char="Ø"/>
            </a:pPr>
            <a:endParaRPr lang="en-US" altLang="en-US" sz="2800" dirty="0" smtClean="0">
              <a:solidFill>
                <a:srgbClr val="0066FF"/>
              </a:solidFill>
              <a:latin typeface="Blue Highway" pitchFamily="2" charset="0"/>
            </a:endParaRPr>
          </a:p>
          <a:p>
            <a:pPr eaLnBrk="1" hangingPunct="1"/>
            <a:endParaRPr lang="en-US" altLang="en-US" dirty="0" smtClean="0"/>
          </a:p>
        </p:txBody>
      </p:sp>
      <p:sp>
        <p:nvSpPr>
          <p:cNvPr id="2" name="AutoShape 2" descr="Image result for ho chunk tribe seal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749893" y="2743200"/>
            <a:ext cx="7620000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eaLnBrk="1" hangingPunct="1">
              <a:buFont typeface="Arial" panose="020B0604020202020204" pitchFamily="34" charset="0"/>
              <a:buChar char="•"/>
            </a:pPr>
            <a:r>
              <a:rPr lang="en-US" altLang="en-US" i="1" dirty="0" smtClean="0"/>
              <a:t>Native American Arts, Inc. </a:t>
            </a:r>
          </a:p>
          <a:p>
            <a:pPr eaLnBrk="1" hangingPunct="1"/>
            <a:r>
              <a:rPr lang="en-US" altLang="en-US" i="1" dirty="0"/>
              <a:t>	</a:t>
            </a:r>
            <a:r>
              <a:rPr lang="en-US" altLang="en-US" i="1" dirty="0" smtClean="0"/>
              <a:t>-- </a:t>
            </a:r>
            <a:r>
              <a:rPr lang="en-US" altLang="en-US" dirty="0" smtClean="0"/>
              <a:t>Over </a:t>
            </a:r>
            <a:r>
              <a:rPr lang="en-US" altLang="en-US" dirty="0"/>
              <a:t>150 court cases in 15 </a:t>
            </a:r>
            <a:r>
              <a:rPr lang="en-US" altLang="en-US" dirty="0" smtClean="0"/>
              <a:t>years</a:t>
            </a:r>
          </a:p>
          <a:p>
            <a:pPr indent="-914400" eaLnBrk="1" hangingPunct="1">
              <a:buFont typeface="Wingdings" panose="05000000000000000000" pitchFamily="2" charset="2"/>
              <a:buChar char="Ø"/>
            </a:pPr>
            <a:endParaRPr lang="en-US" altLang="en-US" dirty="0" smtClean="0"/>
          </a:p>
          <a:p>
            <a:pPr marL="457200" lvl="2" indent="-457200" eaLnBrk="1" hangingPunct="1">
              <a:buFont typeface="Arial" panose="020B0604020202020204" pitchFamily="34" charset="0"/>
              <a:buChar char="•"/>
            </a:pPr>
            <a:r>
              <a:rPr lang="en-US" altLang="en-US" i="1" dirty="0" smtClean="0"/>
              <a:t>Navajo Nation v. Urban Outfitters</a:t>
            </a:r>
          </a:p>
          <a:p>
            <a:pPr marL="0" lvl="2" eaLnBrk="1" hangingPunct="1"/>
            <a:r>
              <a:rPr lang="en-US" altLang="en-US" kern="0" dirty="0" smtClean="0"/>
              <a:t>	-- Filed </a:t>
            </a:r>
            <a:r>
              <a:rPr lang="en-US" altLang="en-US" kern="0" dirty="0"/>
              <a:t>February 2012, federal district court, New </a:t>
            </a:r>
            <a:r>
              <a:rPr lang="en-US" altLang="en-US" kern="0" dirty="0" smtClean="0"/>
              <a:t>Mexico</a:t>
            </a:r>
          </a:p>
          <a:p>
            <a:pPr marL="0" lvl="2" eaLnBrk="1" hangingPunct="1"/>
            <a:r>
              <a:rPr lang="en-US" altLang="en-US" kern="0" dirty="0" smtClean="0"/>
              <a:t>		-- Claims </a:t>
            </a:r>
            <a:r>
              <a:rPr lang="en-US" altLang="en-US" kern="0" dirty="0"/>
              <a:t>under Lanham Act &amp; </a:t>
            </a:r>
            <a:r>
              <a:rPr lang="en-US" altLang="en-US" kern="0" dirty="0" smtClean="0"/>
              <a:t>IACA</a:t>
            </a:r>
            <a:endParaRPr lang="en-US" altLang="en-US" i="1" dirty="0"/>
          </a:p>
          <a:p>
            <a:pPr marL="0" lvl="2" eaLnBrk="1" hangingPunct="1"/>
            <a:endParaRPr lang="en-US" altLang="en-US" i="1" dirty="0">
              <a:solidFill>
                <a:srgbClr val="0066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67044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1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24</a:t>
            </a:r>
            <a:endParaRPr lang="en-US" dirty="0"/>
          </a:p>
        </p:txBody>
      </p:sp>
      <p:sp>
        <p:nvSpPr>
          <p:cNvPr id="16387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143000"/>
            <a:ext cx="9144000" cy="762000"/>
          </a:xfrm>
        </p:spPr>
        <p:txBody>
          <a:bodyPr/>
          <a:lstStyle/>
          <a:p>
            <a:pPr eaLnBrk="1" hangingPunct="1"/>
            <a:r>
              <a:rPr lang="en-US" altLang="en-US" sz="3200" b="1" u="sng" dirty="0" smtClean="0">
                <a:solidFill>
                  <a:srgbClr val="CC3300"/>
                </a:solidFill>
                <a:latin typeface="Blue Highway" pitchFamily="2" charset="0"/>
              </a:rPr>
              <a:t>Indian Arts and Crafts Act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667000" y="1676400"/>
            <a:ext cx="3810000" cy="533400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en-US" altLang="en-US" sz="2800" i="1" dirty="0" smtClean="0">
                <a:latin typeface="Blue Highway" pitchFamily="2" charset="0"/>
              </a:rPr>
              <a:t>Navajo Nation v. Urban Outfitters</a:t>
            </a:r>
          </a:p>
          <a:p>
            <a:pPr eaLnBrk="1" hangingPunct="1"/>
            <a:endParaRPr lang="en-US" altLang="en-US" sz="2800" i="1" dirty="0" smtClean="0">
              <a:solidFill>
                <a:srgbClr val="0066FF"/>
              </a:solidFill>
              <a:latin typeface="Blue Highway" pitchFamily="2" charset="0"/>
            </a:endParaRPr>
          </a:p>
          <a:p>
            <a:pPr marL="0" indent="0" eaLnBrk="1" hangingPunct="1">
              <a:buNone/>
            </a:pPr>
            <a:endParaRPr lang="en-US" altLang="en-US" dirty="0" smtClean="0"/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779318" y="2743200"/>
            <a:ext cx="7585364" cy="350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eaLnBrk="1" hangingPunct="1"/>
            <a:r>
              <a:rPr lang="en-US" altLang="en-US" sz="2800" kern="0" dirty="0" smtClean="0">
                <a:latin typeface="Blue Highway" pitchFamily="2" charset="0"/>
              </a:rPr>
              <a:t>UO using name / mark “Navajo” since 2001</a:t>
            </a:r>
          </a:p>
          <a:p>
            <a:pPr marL="461963" indent="-461963" eaLnBrk="1" hangingPunct="1">
              <a:buNone/>
            </a:pPr>
            <a:endParaRPr lang="en-US" altLang="en-US" sz="2800" kern="0" dirty="0" smtClean="0">
              <a:latin typeface="Blue Highway" pitchFamily="2" charset="0"/>
            </a:endParaRPr>
          </a:p>
          <a:p>
            <a:pPr eaLnBrk="1" hangingPunct="1"/>
            <a:r>
              <a:rPr lang="en-US" altLang="en-US" sz="2800" kern="0" dirty="0" smtClean="0">
                <a:latin typeface="Blue Highway" pitchFamily="2" charset="0"/>
              </a:rPr>
              <a:t>To sell clothing, jewelry, footwear, house wares</a:t>
            </a:r>
          </a:p>
          <a:p>
            <a:pPr marL="461963" indent="-461963" eaLnBrk="1" hangingPunct="1">
              <a:buNone/>
            </a:pPr>
            <a:endParaRPr lang="en-US" altLang="en-US" sz="2800" kern="0" dirty="0" smtClean="0">
              <a:latin typeface="Blue Highway" pitchFamily="2" charset="0"/>
            </a:endParaRPr>
          </a:p>
          <a:p>
            <a:pPr eaLnBrk="1" hangingPunct="1"/>
            <a:r>
              <a:rPr lang="en-US" altLang="en-US" sz="2800" kern="0" dirty="0" smtClean="0">
                <a:latin typeface="Blue Highway" pitchFamily="2" charset="0"/>
              </a:rPr>
              <a:t>Navajo Hipster underwear &amp; flasks online sales in 2011</a:t>
            </a:r>
          </a:p>
          <a:p>
            <a:pPr marL="0" indent="0" eaLnBrk="1" hangingPunct="1">
              <a:buNone/>
            </a:pPr>
            <a:endParaRPr lang="en-US" altLang="en-US" sz="2800" kern="0" dirty="0" smtClean="0">
              <a:solidFill>
                <a:srgbClr val="0066FF"/>
              </a:solidFill>
              <a:latin typeface="Blue Highway" pitchFamily="2" charset="0"/>
            </a:endParaRPr>
          </a:p>
          <a:p>
            <a:pPr eaLnBrk="1" hangingPunct="1"/>
            <a:endParaRPr lang="en-US" altLang="en-US" sz="2800" i="1" kern="0" dirty="0" smtClean="0">
              <a:solidFill>
                <a:srgbClr val="0066FF"/>
              </a:solidFill>
              <a:latin typeface="Blue Highway" pitchFamily="2" charset="0"/>
            </a:endParaRPr>
          </a:p>
          <a:p>
            <a:pPr marL="0" indent="0" eaLnBrk="1" hangingPunct="1">
              <a:buFontTx/>
              <a:buNone/>
            </a:pPr>
            <a:endParaRPr lang="en-US" altLang="en-US" kern="0" dirty="0" smtClean="0"/>
          </a:p>
        </p:txBody>
      </p:sp>
    </p:spTree>
    <p:extLst>
      <p:ext uri="{BB962C8B-B14F-4D97-AF65-F5344CB8AC3E}">
        <p14:creationId xmlns:p14="http://schemas.microsoft.com/office/powerpoint/2010/main" val="14928635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1" grpId="0" build="p"/>
      <p:bldP spid="6" grpId="0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25</a:t>
            </a:r>
            <a:endParaRPr lang="en-US" dirty="0"/>
          </a:p>
        </p:txBody>
      </p:sp>
      <p:sp>
        <p:nvSpPr>
          <p:cNvPr id="16387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219200"/>
            <a:ext cx="9144000" cy="762000"/>
          </a:xfrm>
        </p:spPr>
        <p:txBody>
          <a:bodyPr/>
          <a:lstStyle/>
          <a:p>
            <a:pPr eaLnBrk="1" hangingPunct="1"/>
            <a:r>
              <a:rPr lang="en-US" altLang="en-US" sz="3200" b="1" u="sng" dirty="0" smtClean="0">
                <a:solidFill>
                  <a:srgbClr val="CC3300"/>
                </a:solidFill>
                <a:latin typeface="Blue Highway" pitchFamily="2" charset="0"/>
              </a:rPr>
              <a:t>Indian Arts and Crafts Act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667000" y="1828800"/>
            <a:ext cx="3810000" cy="533400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en-US" altLang="en-US" sz="2800" i="1" dirty="0" smtClean="0">
                <a:latin typeface="Blue Highway" pitchFamily="2" charset="0"/>
              </a:rPr>
              <a:t>Navajo Nation v. Urban Outfitters</a:t>
            </a:r>
          </a:p>
          <a:p>
            <a:pPr eaLnBrk="1" hangingPunct="1"/>
            <a:endParaRPr lang="en-US" altLang="en-US" sz="2800" i="1" dirty="0" smtClean="0">
              <a:solidFill>
                <a:srgbClr val="0066FF"/>
              </a:solidFill>
              <a:latin typeface="Blue Highway" pitchFamily="2" charset="0"/>
            </a:endParaRPr>
          </a:p>
          <a:p>
            <a:pPr marL="0" indent="0" eaLnBrk="1" hangingPunct="1">
              <a:buNone/>
            </a:pPr>
            <a:endParaRPr lang="en-US" altLang="en-US" dirty="0" smtClean="0"/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864290" y="2667000"/>
            <a:ext cx="7585364" cy="281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eaLnBrk="1" hangingPunct="1">
              <a:spcBef>
                <a:spcPts val="0"/>
              </a:spcBef>
            </a:pPr>
            <a:r>
              <a:rPr lang="en-US" altLang="en-US" sz="2800" kern="0" dirty="0" smtClean="0">
                <a:latin typeface="Blue Highway" pitchFamily="2" charset="0"/>
              </a:rPr>
              <a:t>Tribe argues consumer confusion and deception under IACA</a:t>
            </a:r>
          </a:p>
          <a:p>
            <a:pPr marL="0" indent="0" eaLnBrk="1" hangingPunct="1">
              <a:spcBef>
                <a:spcPts val="0"/>
              </a:spcBef>
              <a:buNone/>
            </a:pPr>
            <a:endParaRPr lang="en-US" altLang="en-US" sz="2800" kern="0" dirty="0" smtClean="0">
              <a:latin typeface="Blue Highway" pitchFamily="2" charset="0"/>
            </a:endParaRPr>
          </a:p>
          <a:p>
            <a:pPr eaLnBrk="1" hangingPunct="1">
              <a:spcBef>
                <a:spcPts val="0"/>
              </a:spcBef>
            </a:pPr>
            <a:r>
              <a:rPr lang="en-US" altLang="en-US" sz="2800" kern="0" dirty="0" smtClean="0">
                <a:latin typeface="Blue Highway" pitchFamily="2" charset="0"/>
              </a:rPr>
              <a:t>Dec. 2015, Court allows these claims to go forward</a:t>
            </a:r>
          </a:p>
          <a:p>
            <a:pPr marL="0" indent="0" eaLnBrk="1" hangingPunct="1">
              <a:spcBef>
                <a:spcPts val="0"/>
              </a:spcBef>
              <a:buNone/>
            </a:pPr>
            <a:endParaRPr lang="en-US" altLang="en-US" sz="2800" kern="0" dirty="0" smtClean="0">
              <a:latin typeface="Blue Highway" pitchFamily="2" charset="0"/>
            </a:endParaRPr>
          </a:p>
          <a:p>
            <a:pPr eaLnBrk="1" hangingPunct="1">
              <a:spcBef>
                <a:spcPts val="0"/>
              </a:spcBef>
            </a:pPr>
            <a:r>
              <a:rPr lang="en-US" altLang="en-US" sz="2800" kern="0" dirty="0" smtClean="0">
                <a:latin typeface="Blue Highway" pitchFamily="2" charset="0"/>
              </a:rPr>
              <a:t>May </a:t>
            </a:r>
            <a:r>
              <a:rPr lang="en-US" altLang="en-US" sz="2800" kern="0" dirty="0">
                <a:latin typeface="Blue Highway" pitchFamily="2" charset="0"/>
              </a:rPr>
              <a:t>2016, Court approves Tribe’s damages calculation</a:t>
            </a:r>
          </a:p>
          <a:p>
            <a:pPr marL="0" indent="0" eaLnBrk="1" hangingPunct="1">
              <a:spcBef>
                <a:spcPts val="0"/>
              </a:spcBef>
              <a:buNone/>
            </a:pPr>
            <a:r>
              <a:rPr lang="en-US" altLang="en-US" sz="2800" kern="0" dirty="0">
                <a:latin typeface="Blue Highway" pitchFamily="2" charset="0"/>
              </a:rPr>
              <a:t>	($1,000 /</a:t>
            </a:r>
            <a:r>
              <a:rPr lang="en-US" altLang="en-US" sz="2800" u="sng" kern="0" dirty="0">
                <a:latin typeface="Blue Highway" pitchFamily="2" charset="0"/>
              </a:rPr>
              <a:t>product </a:t>
            </a:r>
            <a:r>
              <a:rPr lang="en-US" altLang="en-US" sz="2800" kern="0" dirty="0">
                <a:latin typeface="Blue Highway" pitchFamily="2" charset="0"/>
              </a:rPr>
              <a:t>/ day vs. $1,000 / day)</a:t>
            </a:r>
          </a:p>
          <a:p>
            <a:pPr eaLnBrk="1" hangingPunct="1">
              <a:buFont typeface="Wingdings" panose="05000000000000000000" pitchFamily="2" charset="2"/>
              <a:buChar char="Ø"/>
            </a:pPr>
            <a:endParaRPr lang="en-US" altLang="en-US" sz="2800" kern="0" dirty="0" smtClean="0">
              <a:solidFill>
                <a:srgbClr val="0066FF"/>
              </a:solidFill>
              <a:latin typeface="Blue Highway" pitchFamily="2" charset="0"/>
            </a:endParaRPr>
          </a:p>
          <a:p>
            <a:pPr marL="0" indent="0" eaLnBrk="1" hangingPunct="1">
              <a:buNone/>
            </a:pPr>
            <a:endParaRPr lang="en-US" altLang="en-US" sz="2800" kern="0" dirty="0" smtClean="0">
              <a:solidFill>
                <a:srgbClr val="0066FF"/>
              </a:solidFill>
              <a:latin typeface="Blue Highway" pitchFamily="2" charset="0"/>
            </a:endParaRPr>
          </a:p>
          <a:p>
            <a:pPr marL="0" indent="0" eaLnBrk="1" hangingPunct="1">
              <a:buNone/>
            </a:pPr>
            <a:endParaRPr lang="en-US" altLang="en-US" sz="2800" kern="0" dirty="0" smtClean="0">
              <a:solidFill>
                <a:srgbClr val="0066FF"/>
              </a:solidFill>
              <a:latin typeface="Blue Highway" pitchFamily="2" charset="0"/>
            </a:endParaRPr>
          </a:p>
          <a:p>
            <a:pPr eaLnBrk="1" hangingPunct="1">
              <a:buFont typeface="Wingdings" panose="05000000000000000000" pitchFamily="2" charset="2"/>
              <a:buChar char="Ø"/>
            </a:pPr>
            <a:endParaRPr lang="en-US" altLang="en-US" sz="2800" kern="0" dirty="0" smtClean="0">
              <a:solidFill>
                <a:srgbClr val="0066FF"/>
              </a:solidFill>
              <a:latin typeface="Blue Highway" pitchFamily="2" charset="0"/>
            </a:endParaRPr>
          </a:p>
          <a:p>
            <a:pPr eaLnBrk="1" hangingPunct="1">
              <a:buFont typeface="Wingdings" panose="05000000000000000000" pitchFamily="2" charset="2"/>
              <a:buChar char="Ø"/>
            </a:pPr>
            <a:endParaRPr lang="en-US" altLang="en-US" sz="2800" kern="0" dirty="0" smtClean="0">
              <a:solidFill>
                <a:srgbClr val="0066FF"/>
              </a:solidFill>
              <a:latin typeface="Blue Highway" pitchFamily="2" charset="0"/>
            </a:endParaRPr>
          </a:p>
          <a:p>
            <a:pPr marL="0" indent="0" eaLnBrk="1" hangingPunct="1">
              <a:buNone/>
            </a:pPr>
            <a:endParaRPr lang="en-US" altLang="en-US" sz="2800" kern="0" dirty="0" smtClean="0">
              <a:solidFill>
                <a:srgbClr val="0066FF"/>
              </a:solidFill>
              <a:latin typeface="Blue Highway" pitchFamily="2" charset="0"/>
            </a:endParaRPr>
          </a:p>
          <a:p>
            <a:pPr eaLnBrk="1" hangingPunct="1">
              <a:buFont typeface="Wingdings" panose="05000000000000000000" pitchFamily="2" charset="2"/>
              <a:buChar char="Ø"/>
            </a:pPr>
            <a:endParaRPr lang="en-US" altLang="en-US" sz="2800" kern="0" dirty="0" smtClean="0">
              <a:solidFill>
                <a:srgbClr val="0066FF"/>
              </a:solidFill>
              <a:latin typeface="Blue Highway" pitchFamily="2" charset="0"/>
            </a:endParaRPr>
          </a:p>
          <a:p>
            <a:pPr eaLnBrk="1" hangingPunct="1"/>
            <a:endParaRPr lang="en-US" altLang="en-US" sz="2800" i="1" kern="0" dirty="0" smtClean="0">
              <a:solidFill>
                <a:srgbClr val="0066FF"/>
              </a:solidFill>
              <a:latin typeface="Blue Highway" pitchFamily="2" charset="0"/>
            </a:endParaRPr>
          </a:p>
          <a:p>
            <a:pPr marL="0" indent="0" eaLnBrk="1" hangingPunct="1">
              <a:buFontTx/>
              <a:buNone/>
            </a:pPr>
            <a:endParaRPr lang="en-US" altLang="en-US" kern="0" dirty="0" smtClean="0"/>
          </a:p>
        </p:txBody>
      </p:sp>
    </p:spTree>
    <p:extLst>
      <p:ext uri="{BB962C8B-B14F-4D97-AF65-F5344CB8AC3E}">
        <p14:creationId xmlns:p14="http://schemas.microsoft.com/office/powerpoint/2010/main" val="31217108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75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75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75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1" grpId="0" build="p"/>
      <p:bldP spid="6" grpId="0" uiExpand="1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26</a:t>
            </a:r>
            <a:endParaRPr lang="en-US" dirty="0"/>
          </a:p>
        </p:txBody>
      </p:sp>
      <p:sp>
        <p:nvSpPr>
          <p:cNvPr id="16387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990600"/>
            <a:ext cx="9144000" cy="762000"/>
          </a:xfrm>
        </p:spPr>
        <p:txBody>
          <a:bodyPr/>
          <a:lstStyle/>
          <a:p>
            <a:pPr eaLnBrk="1" hangingPunct="1"/>
            <a:r>
              <a:rPr lang="en-US" altLang="en-US" sz="3200" b="1" u="sng" dirty="0" smtClean="0">
                <a:solidFill>
                  <a:srgbClr val="CC3300"/>
                </a:solidFill>
                <a:latin typeface="Blue Highway" pitchFamily="2" charset="0"/>
              </a:rPr>
              <a:t>Indian Arts and Crafts Act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667000" y="1524000"/>
            <a:ext cx="3810000" cy="533400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en-US" altLang="en-US" sz="2800" i="1" dirty="0" smtClean="0">
                <a:latin typeface="Blue Highway" pitchFamily="2" charset="0"/>
              </a:rPr>
              <a:t>Navajo Nation v. Urban Outfitters</a:t>
            </a:r>
          </a:p>
          <a:p>
            <a:pPr eaLnBrk="1" hangingPunct="1"/>
            <a:endParaRPr lang="en-US" altLang="en-US" sz="2800" i="1" dirty="0" smtClean="0">
              <a:solidFill>
                <a:srgbClr val="0066FF"/>
              </a:solidFill>
              <a:latin typeface="Blue Highway" pitchFamily="2" charset="0"/>
            </a:endParaRPr>
          </a:p>
          <a:p>
            <a:pPr marL="0" indent="0" eaLnBrk="1" hangingPunct="1">
              <a:buNone/>
            </a:pPr>
            <a:endParaRPr lang="en-US" altLang="en-US" dirty="0" smtClean="0"/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872836" y="2057400"/>
            <a:ext cx="7585364" cy="381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eaLnBrk="1" hangingPunct="1"/>
            <a:r>
              <a:rPr lang="en-US" altLang="en-US" sz="2800" kern="0" dirty="0" smtClean="0">
                <a:latin typeface="Blue Highway" pitchFamily="2" charset="0"/>
              </a:rPr>
              <a:t>September 2016, </a:t>
            </a:r>
            <a:r>
              <a:rPr lang="en-US" altLang="en-US" sz="2800" i="1" kern="0" dirty="0" smtClean="0">
                <a:latin typeface="Blue Highway" pitchFamily="2" charset="0"/>
              </a:rPr>
              <a:t>Settlement!!</a:t>
            </a:r>
          </a:p>
          <a:p>
            <a:pPr marL="0" indent="0" eaLnBrk="1" hangingPunct="1">
              <a:buNone/>
            </a:pPr>
            <a:endParaRPr lang="en-US" altLang="en-US" sz="2800" kern="0" dirty="0" smtClean="0">
              <a:solidFill>
                <a:srgbClr val="0066FF"/>
              </a:solidFill>
              <a:latin typeface="Blue Highway" pitchFamily="2" charset="0"/>
            </a:endParaRPr>
          </a:p>
          <a:p>
            <a:pPr eaLnBrk="1" hangingPunct="1">
              <a:buFont typeface="Wingdings" panose="05000000000000000000" pitchFamily="2" charset="2"/>
              <a:buChar char="Ø"/>
            </a:pPr>
            <a:endParaRPr lang="en-US" altLang="en-US" sz="2800" kern="0" dirty="0" smtClean="0">
              <a:solidFill>
                <a:srgbClr val="0066FF"/>
              </a:solidFill>
              <a:latin typeface="Blue Highway" pitchFamily="2" charset="0"/>
            </a:endParaRPr>
          </a:p>
          <a:p>
            <a:pPr marL="0" indent="0" eaLnBrk="1" hangingPunct="1">
              <a:buNone/>
            </a:pPr>
            <a:endParaRPr lang="en-US" altLang="en-US" sz="2800" kern="0" dirty="0" smtClean="0">
              <a:solidFill>
                <a:srgbClr val="0066FF"/>
              </a:solidFill>
              <a:latin typeface="Blue Highway" pitchFamily="2" charset="0"/>
            </a:endParaRPr>
          </a:p>
          <a:p>
            <a:pPr marL="0" indent="0" eaLnBrk="1" hangingPunct="1">
              <a:buNone/>
            </a:pPr>
            <a:r>
              <a:rPr lang="en-US" altLang="en-US" sz="2800" kern="0" dirty="0" smtClean="0">
                <a:solidFill>
                  <a:srgbClr val="0066FF"/>
                </a:solidFill>
                <a:latin typeface="Blue Highway" pitchFamily="2" charset="0"/>
              </a:rPr>
              <a:t>			</a:t>
            </a:r>
          </a:p>
          <a:p>
            <a:pPr eaLnBrk="1" hangingPunct="1">
              <a:buFont typeface="Wingdings" panose="05000000000000000000" pitchFamily="2" charset="2"/>
              <a:buChar char="Ø"/>
            </a:pPr>
            <a:endParaRPr lang="en-US" altLang="en-US" sz="2800" kern="0" dirty="0" smtClean="0">
              <a:solidFill>
                <a:srgbClr val="0066FF"/>
              </a:solidFill>
              <a:latin typeface="Blue Highway" pitchFamily="2" charset="0"/>
            </a:endParaRPr>
          </a:p>
          <a:p>
            <a:pPr eaLnBrk="1" hangingPunct="1"/>
            <a:endParaRPr lang="en-US" altLang="en-US" sz="2800" i="1" kern="0" dirty="0" smtClean="0">
              <a:solidFill>
                <a:srgbClr val="0066FF"/>
              </a:solidFill>
              <a:latin typeface="Blue Highway" pitchFamily="2" charset="0"/>
            </a:endParaRPr>
          </a:p>
          <a:p>
            <a:pPr marL="0" indent="0" eaLnBrk="1" hangingPunct="1">
              <a:buFontTx/>
              <a:buNone/>
            </a:pPr>
            <a:endParaRPr lang="en-US" altLang="en-US" kern="0" dirty="0" smtClean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0" y="3698329"/>
            <a:ext cx="1589499" cy="16108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7757" y="3786991"/>
            <a:ext cx="1529342" cy="15293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 descr="C:\Users\melody\AppData\Local\Microsoft\Windows\Temporary Internet Files\Content.IE5\XB91KS4D\comunicazione_non_verbale_cold_reading_derren_brown[1]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3703" y="2743199"/>
            <a:ext cx="3776594" cy="28796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587607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1250" tmFilter="0, 0; .2, .5; .8, .5; 1, 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" dur="625" autoRev="1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50"/>
                            </p:stCondLst>
                            <p:childTnLst>
                              <p:par>
                                <p:cTn id="18" presetID="42" presetClass="path" presetSubtype="0" accel="50000" decel="50000" fill="hold" nodeType="afterEffect">
                                  <p:stCondLst>
                                    <p:cond delay="750"/>
                                  </p:stCondLst>
                                  <p:childTnLst>
                                    <p:animMotion origin="layout" path="M 4.44444E-6 2.77122E-6 L -0.30348 -0.00116 " pathEditMode="relative" rAng="0" ptsTypes="AA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174" y="-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"/>
                            </p:stCondLst>
                            <p:childTnLst>
                              <p:par>
                                <p:cTn id="25" presetID="42" presetClass="path" presetSubtype="0" accel="50000" decel="50000" fill="hold" nodeType="afterEffect">
                                  <p:stCondLst>
                                    <p:cond delay="750"/>
                                  </p:stCondLst>
                                  <p:childTnLst>
                                    <p:animMotion origin="layout" path="M -0.00677 -0.0081 L 0.31823 -0.0081 " pathEditMode="relative" rAng="0" ptsTypes="AA">
                                      <p:cBhvr>
                                        <p:cTn id="26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25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0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8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2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1250" tmFilter="0, 0; .2, .5; .8, .5; 1, 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2" dur="625" autoRev="1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1" grpId="0" build="p"/>
      <p:bldP spid="6" grpId="0" uiExpand="1" build="allAtOnce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27</a:t>
            </a:r>
            <a:endParaRPr lang="en-US" dirty="0"/>
          </a:p>
        </p:txBody>
      </p:sp>
      <p:sp>
        <p:nvSpPr>
          <p:cNvPr id="20483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219200"/>
            <a:ext cx="9144000" cy="762000"/>
          </a:xfrm>
        </p:spPr>
        <p:txBody>
          <a:bodyPr/>
          <a:lstStyle/>
          <a:p>
            <a:pPr eaLnBrk="1" hangingPunct="1"/>
            <a:r>
              <a:rPr lang="en-US" altLang="en-US" sz="3200" b="1" u="sng" dirty="0" smtClean="0">
                <a:solidFill>
                  <a:srgbClr val="CC3300"/>
                </a:solidFill>
                <a:latin typeface="Blue Highway" pitchFamily="2" charset="0"/>
              </a:rPr>
              <a:t>International Law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2209800"/>
            <a:ext cx="8686800" cy="3733800"/>
          </a:xfrm>
        </p:spPr>
        <p:txBody>
          <a:bodyPr/>
          <a:lstStyle/>
          <a:p>
            <a:pPr eaLnBrk="1" hangingPunct="1">
              <a:spcBef>
                <a:spcPts val="0"/>
              </a:spcBef>
              <a:defRPr/>
            </a:pPr>
            <a:r>
              <a:rPr lang="en-US" sz="2800" dirty="0" smtClean="0">
                <a:latin typeface="Blue Highway" pitchFamily="2" charset="0"/>
              </a:rPr>
              <a:t>United Nations Declaration on the Rights of Indigenous Peoples (2007)</a:t>
            </a:r>
          </a:p>
          <a:p>
            <a:pPr eaLnBrk="1" hangingPunct="1">
              <a:spcBef>
                <a:spcPts val="0"/>
              </a:spcBef>
              <a:buFont typeface="Wingdings" panose="05000000000000000000" pitchFamily="2" charset="2"/>
              <a:buChar char="Ø"/>
              <a:defRPr/>
            </a:pPr>
            <a:endParaRPr lang="en-US" sz="2800" dirty="0" smtClean="0">
              <a:latin typeface="Blue Highway" pitchFamily="2" charset="0"/>
            </a:endParaRPr>
          </a:p>
          <a:p>
            <a:pPr lvl="1" eaLnBrk="1" hangingPunct="1">
              <a:spcBef>
                <a:spcPts val="0"/>
              </a:spcBef>
              <a:defRPr/>
            </a:pPr>
            <a:r>
              <a:rPr lang="en-US" dirty="0" smtClean="0">
                <a:latin typeface="Blue Highway" pitchFamily="2" charset="0"/>
              </a:rPr>
              <a:t>Article 11</a:t>
            </a:r>
          </a:p>
          <a:p>
            <a:pPr marL="457200" lvl="1" indent="0" eaLnBrk="1" hangingPunct="1">
              <a:spcBef>
                <a:spcPts val="0"/>
              </a:spcBef>
              <a:buNone/>
              <a:defRPr/>
            </a:pPr>
            <a:r>
              <a:rPr lang="en-US" dirty="0">
                <a:latin typeface="Blue Highway" pitchFamily="2" charset="0"/>
              </a:rPr>
              <a:t>	</a:t>
            </a:r>
            <a:r>
              <a:rPr lang="en-US" dirty="0" smtClean="0">
                <a:latin typeface="Blue Highway" pitchFamily="2" charset="0"/>
              </a:rPr>
              <a:t>States’ redress may include restitution for intellectual property taken</a:t>
            </a:r>
          </a:p>
          <a:p>
            <a:pPr lvl="1" eaLnBrk="1" hangingPunct="1">
              <a:spcBef>
                <a:spcPts val="0"/>
              </a:spcBef>
              <a:defRPr/>
            </a:pPr>
            <a:endParaRPr lang="en-US" dirty="0" smtClean="0">
              <a:latin typeface="Blue Highway" pitchFamily="2" charset="0"/>
            </a:endParaRPr>
          </a:p>
          <a:p>
            <a:pPr lvl="1" eaLnBrk="1" hangingPunct="1">
              <a:spcBef>
                <a:spcPts val="0"/>
              </a:spcBef>
              <a:defRPr/>
            </a:pPr>
            <a:r>
              <a:rPr lang="en-US" dirty="0" smtClean="0">
                <a:latin typeface="Blue Highway" pitchFamily="2" charset="0"/>
              </a:rPr>
              <a:t>Article 31</a:t>
            </a:r>
          </a:p>
          <a:p>
            <a:pPr marL="457200" lvl="1" indent="0" eaLnBrk="1" hangingPunct="1">
              <a:spcBef>
                <a:spcPts val="0"/>
              </a:spcBef>
              <a:buNone/>
              <a:defRPr/>
            </a:pPr>
            <a:r>
              <a:rPr lang="en-US" dirty="0">
                <a:latin typeface="Blue Highway" pitchFamily="2" charset="0"/>
              </a:rPr>
              <a:t>	</a:t>
            </a:r>
            <a:r>
              <a:rPr lang="en-US" dirty="0" smtClean="0">
                <a:latin typeface="Blue Highway" pitchFamily="2" charset="0"/>
              </a:rPr>
              <a:t>Right to maintain, control, protect and develop intellectual property</a:t>
            </a:r>
            <a:endParaRPr lang="en-US" dirty="0">
              <a:latin typeface="Blue Highway" pitchFamily="2" charset="0"/>
            </a:endParaRPr>
          </a:p>
          <a:p>
            <a:pPr lvl="1" eaLnBrk="1" hangingPunct="1">
              <a:defRPr/>
            </a:pPr>
            <a:endParaRPr lang="en-US" sz="2400" dirty="0" smtClean="0">
              <a:solidFill>
                <a:srgbClr val="0066FF"/>
              </a:solidFill>
              <a:latin typeface="Blue Highway" pitchFamily="2" charset="0"/>
            </a:endParaRPr>
          </a:p>
          <a:p>
            <a:pPr marL="0" indent="0" eaLnBrk="1" hangingPunct="1">
              <a:buFontTx/>
              <a:buNone/>
              <a:defRPr/>
            </a:pPr>
            <a:r>
              <a:rPr lang="en-US" sz="2800" dirty="0">
                <a:solidFill>
                  <a:srgbClr val="0066FF"/>
                </a:solidFill>
                <a:latin typeface="Blue Highway" pitchFamily="2" charset="0"/>
              </a:rPr>
              <a:t>	</a:t>
            </a:r>
            <a:endParaRPr lang="en-US" sz="2800" dirty="0" smtClean="0">
              <a:solidFill>
                <a:srgbClr val="0066FF"/>
              </a:solidFill>
              <a:latin typeface="Blue Highway" pitchFamily="2" charset="0"/>
            </a:endParaRPr>
          </a:p>
          <a:p>
            <a:pPr marL="0" indent="0" eaLnBrk="1" hangingPunct="1">
              <a:buFontTx/>
              <a:buNone/>
              <a:defRPr/>
            </a:pPr>
            <a:endParaRPr lang="en-US" sz="2800" dirty="0" smtClean="0">
              <a:solidFill>
                <a:srgbClr val="0066FF"/>
              </a:solidFill>
              <a:latin typeface="Blue Highway" pitchFamily="2" charset="0"/>
            </a:endParaRPr>
          </a:p>
          <a:p>
            <a:pPr marL="0" indent="0" eaLnBrk="1" hangingPunct="1">
              <a:buFontTx/>
              <a:buNone/>
              <a:defRPr/>
            </a:pPr>
            <a:endParaRPr lang="en-US" sz="2800" dirty="0" smtClean="0">
              <a:solidFill>
                <a:srgbClr val="0066FF"/>
              </a:solidFill>
              <a:latin typeface="Blue Highway" pitchFamily="2" charset="0"/>
            </a:endParaRPr>
          </a:p>
          <a:p>
            <a:pPr marL="0" indent="0" eaLnBrk="1" hangingPunct="1">
              <a:buFontTx/>
              <a:buNone/>
              <a:defRPr/>
            </a:pPr>
            <a:endParaRPr lang="en-US" sz="2800" dirty="0" smtClean="0">
              <a:solidFill>
                <a:srgbClr val="0066FF"/>
              </a:solidFill>
              <a:latin typeface="Blue Highway" pitchFamily="2" charset="0"/>
            </a:endParaRPr>
          </a:p>
          <a:p>
            <a:pPr marL="0" indent="0" eaLnBrk="1" hangingPunct="1">
              <a:buFontTx/>
              <a:buNone/>
              <a:defRPr/>
            </a:pPr>
            <a:endParaRPr lang="en-US" sz="2800" dirty="0" smtClean="0">
              <a:solidFill>
                <a:srgbClr val="0066FF"/>
              </a:solidFill>
              <a:latin typeface="Blue Highway" pitchFamily="2" charset="0"/>
            </a:endParaRPr>
          </a:p>
          <a:p>
            <a:pPr marL="0" indent="0" eaLnBrk="1" hangingPunct="1">
              <a:buFontTx/>
              <a:buNone/>
              <a:defRPr/>
            </a:pPr>
            <a:endParaRPr lang="en-US" sz="2800" dirty="0" smtClean="0">
              <a:solidFill>
                <a:srgbClr val="0066FF"/>
              </a:solidFill>
              <a:latin typeface="Blue Highway" pitchFamily="2" charset="0"/>
            </a:endParaRPr>
          </a:p>
          <a:p>
            <a:pPr eaLnBrk="1" hangingPunct="1">
              <a:buFontTx/>
              <a:buNone/>
              <a:defRPr/>
            </a:pPr>
            <a:endParaRPr lang="en-US" sz="2800" dirty="0" smtClean="0">
              <a:solidFill>
                <a:srgbClr val="0066FF"/>
              </a:solidFill>
              <a:latin typeface="Blue Highway" pitchFamily="2" charset="0"/>
            </a:endParaRPr>
          </a:p>
        </p:txBody>
      </p:sp>
      <p:sp>
        <p:nvSpPr>
          <p:cNvPr id="2" name="AutoShape 2" descr="Image result for paul frank images"/>
          <p:cNvSpPr>
            <a:spLocks noChangeAspect="1" noChangeArrowheads="1"/>
          </p:cNvSpPr>
          <p:nvPr/>
        </p:nvSpPr>
        <p:spPr bwMode="auto">
          <a:xfrm>
            <a:off x="155575" y="-693738"/>
            <a:ext cx="1495425" cy="1457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3" name="AutoShape 4" descr="Image result for paul frank images"/>
          <p:cNvSpPr>
            <a:spLocks noChangeAspect="1" noChangeArrowheads="1"/>
          </p:cNvSpPr>
          <p:nvPr/>
        </p:nvSpPr>
        <p:spPr bwMode="auto">
          <a:xfrm>
            <a:off x="307975" y="-541338"/>
            <a:ext cx="1495425" cy="1457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65288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6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66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66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66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66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66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66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66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66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66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66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66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66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27" grpId="0" uiExpand="1" build="p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28</a:t>
            </a:r>
            <a:endParaRPr lang="en-US" dirty="0"/>
          </a:p>
        </p:txBody>
      </p:sp>
      <p:sp>
        <p:nvSpPr>
          <p:cNvPr id="17411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219200"/>
            <a:ext cx="9144000" cy="762000"/>
          </a:xfrm>
        </p:spPr>
        <p:txBody>
          <a:bodyPr/>
          <a:lstStyle/>
          <a:p>
            <a:pPr eaLnBrk="1" hangingPunct="1"/>
            <a:r>
              <a:rPr lang="en-US" altLang="en-US" sz="3200" b="1" u="sng" dirty="0" smtClean="0">
                <a:solidFill>
                  <a:srgbClr val="CC3300"/>
                </a:solidFill>
                <a:latin typeface="Blue Highway" pitchFamily="2" charset="0"/>
              </a:rPr>
              <a:t>Tribal Copyright &amp; Patent Codes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43000" y="2133600"/>
            <a:ext cx="4876800" cy="4114800"/>
          </a:xfrm>
        </p:spPr>
        <p:txBody>
          <a:bodyPr/>
          <a:lstStyle/>
          <a:p>
            <a:pPr eaLnBrk="1" hangingPunct="1"/>
            <a:r>
              <a:rPr lang="en-US" altLang="en-US" sz="2800" dirty="0" smtClean="0">
                <a:latin typeface="Blue Highway" pitchFamily="2" charset="0"/>
              </a:rPr>
              <a:t>Pre-emption</a:t>
            </a:r>
          </a:p>
          <a:p>
            <a:pPr eaLnBrk="1" hangingPunct="1">
              <a:buFontTx/>
              <a:buNone/>
            </a:pPr>
            <a:r>
              <a:rPr lang="en-US" altLang="en-US" sz="2800" dirty="0" smtClean="0">
                <a:solidFill>
                  <a:srgbClr val="0066FF"/>
                </a:solidFill>
                <a:latin typeface="Blue Highway" pitchFamily="2" charset="0"/>
              </a:rPr>
              <a:t>			</a:t>
            </a:r>
            <a:r>
              <a:rPr lang="en-US" altLang="en-US" sz="2800" dirty="0" smtClean="0">
                <a:latin typeface="Blue Highway" pitchFamily="2" charset="0"/>
              </a:rPr>
              <a:t>states</a:t>
            </a:r>
          </a:p>
          <a:p>
            <a:pPr eaLnBrk="1" hangingPunct="1">
              <a:buFontTx/>
              <a:buNone/>
            </a:pPr>
            <a:r>
              <a:rPr lang="en-US" altLang="en-US" sz="2800" dirty="0" smtClean="0">
                <a:latin typeface="Blue Highway" pitchFamily="2" charset="0"/>
              </a:rPr>
              <a:t>			tribes</a:t>
            </a:r>
          </a:p>
          <a:p>
            <a:pPr eaLnBrk="1" hangingPunct="1">
              <a:buFontTx/>
              <a:buNone/>
            </a:pPr>
            <a:endParaRPr lang="en-US" altLang="en-US" sz="2800" dirty="0" smtClean="0">
              <a:solidFill>
                <a:srgbClr val="0066FF"/>
              </a:solidFill>
              <a:latin typeface="Blue Highway" pitchFamily="2" charset="0"/>
            </a:endParaRPr>
          </a:p>
          <a:p>
            <a:pPr eaLnBrk="1" hangingPunct="1"/>
            <a:r>
              <a:rPr lang="en-US" altLang="en-US" sz="2800" dirty="0" smtClean="0">
                <a:latin typeface="Blue Highway" pitchFamily="2" charset="0"/>
              </a:rPr>
              <a:t>Infrastructure &amp; resources</a:t>
            </a:r>
          </a:p>
          <a:p>
            <a:pPr eaLnBrk="1" hangingPunct="1">
              <a:buFontTx/>
              <a:buNone/>
            </a:pPr>
            <a:endParaRPr lang="en-US" altLang="en-US" sz="2800" dirty="0" smtClean="0">
              <a:latin typeface="Blue Highway" pitchFamily="2" charset="0"/>
            </a:endParaRPr>
          </a:p>
          <a:p>
            <a:pPr eaLnBrk="1" hangingPunct="1"/>
            <a:r>
              <a:rPr lang="en-US" altLang="en-US" sz="2800" dirty="0" smtClean="0">
                <a:latin typeface="Blue Highway" pitchFamily="2" charset="0"/>
              </a:rPr>
              <a:t>Enforcement</a:t>
            </a:r>
          </a:p>
          <a:p>
            <a:pPr eaLnBrk="1" hangingPunct="1">
              <a:buFontTx/>
              <a:buNone/>
            </a:pPr>
            <a:endParaRPr lang="en-US" altLang="en-US" sz="2800" dirty="0" smtClean="0">
              <a:solidFill>
                <a:srgbClr val="0066FF"/>
              </a:solidFill>
              <a:latin typeface="Blue Highway" pitchFamily="2" charset="0"/>
            </a:endParaRPr>
          </a:p>
        </p:txBody>
      </p:sp>
      <p:pic>
        <p:nvPicPr>
          <p:cNvPr id="18436" name="Picture 4" descr="MCj04325380000[1]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2743200"/>
            <a:ext cx="731838" cy="731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7" name="Picture 5" descr="MCj00978990000[1]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2895600"/>
            <a:ext cx="1693863" cy="177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273336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84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84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84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84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84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84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84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9" dur="2000" fill="hold"/>
                                        <p:tgtEl>
                                          <p:spTgt spid="1843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4" dur="500"/>
                                        <p:tgtEl>
                                          <p:spTgt spid="184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9" dur="500"/>
                                        <p:tgtEl>
                                          <p:spTgt spid="184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"/>
                            </p:stCondLst>
                            <p:childTnLst>
                              <p:par>
                                <p:cTn id="41" presetID="2" presetClass="entr" presetSubtype="1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1000" fill="hold"/>
                                        <p:tgtEl>
                                          <p:spTgt spid="184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1000" fill="hold"/>
                                        <p:tgtEl>
                                          <p:spTgt spid="184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6" dur="1000" fill="hold"/>
                                        <p:tgtEl>
                                          <p:spTgt spid="1843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5" grpId="0" uiExpand="1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2</a:t>
            </a:r>
            <a:endParaRPr lang="en-US" dirty="0"/>
          </a:p>
        </p:txBody>
      </p:sp>
      <p:sp>
        <p:nvSpPr>
          <p:cNvPr id="4099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219200"/>
            <a:ext cx="9144000" cy="838200"/>
          </a:xfrm>
        </p:spPr>
        <p:txBody>
          <a:bodyPr/>
          <a:lstStyle/>
          <a:p>
            <a:pPr eaLnBrk="1" hangingPunct="1"/>
            <a:r>
              <a:rPr lang="en-US" altLang="en-US" sz="3200" b="1" u="sng" dirty="0" smtClean="0">
                <a:solidFill>
                  <a:srgbClr val="CC3300"/>
                </a:solidFill>
                <a:latin typeface="Blue Highway" pitchFamily="2" charset="0"/>
              </a:rPr>
              <a:t>Cultural Property Protected by Federal Law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638800" y="2667000"/>
            <a:ext cx="2743200" cy="3200400"/>
          </a:xfrm>
        </p:spPr>
        <p:txBody>
          <a:bodyPr/>
          <a:lstStyle/>
          <a:p>
            <a:pPr eaLnBrk="1" hangingPunct="1"/>
            <a:r>
              <a:rPr lang="en-US" altLang="en-US" sz="2800" dirty="0" smtClean="0">
                <a:latin typeface="Blue Highway" pitchFamily="2" charset="0"/>
              </a:rPr>
              <a:t>Sites</a:t>
            </a:r>
          </a:p>
          <a:p>
            <a:pPr eaLnBrk="1" hangingPunct="1">
              <a:buFontTx/>
              <a:buNone/>
            </a:pPr>
            <a:endParaRPr lang="en-US" altLang="en-US" sz="2800" dirty="0" smtClean="0">
              <a:latin typeface="Blue Highway" pitchFamily="2" charset="0"/>
            </a:endParaRPr>
          </a:p>
          <a:p>
            <a:pPr eaLnBrk="1" hangingPunct="1"/>
            <a:r>
              <a:rPr lang="en-US" altLang="en-US" sz="2800" dirty="0" smtClean="0">
                <a:latin typeface="Blue Highway" pitchFamily="2" charset="0"/>
              </a:rPr>
              <a:t>Remains</a:t>
            </a:r>
          </a:p>
          <a:p>
            <a:pPr eaLnBrk="1" hangingPunct="1">
              <a:buFontTx/>
              <a:buNone/>
            </a:pPr>
            <a:endParaRPr lang="en-US" altLang="en-US" sz="2800" dirty="0" smtClean="0">
              <a:latin typeface="Blue Highway" pitchFamily="2" charset="0"/>
            </a:endParaRPr>
          </a:p>
          <a:p>
            <a:pPr eaLnBrk="1" hangingPunct="1"/>
            <a:r>
              <a:rPr lang="en-US" altLang="en-US" sz="2800" dirty="0" smtClean="0">
                <a:latin typeface="Blue Highway" pitchFamily="2" charset="0"/>
              </a:rPr>
              <a:t>Animals &amp; Plants</a:t>
            </a:r>
          </a:p>
          <a:p>
            <a:pPr marL="0" indent="0" eaLnBrk="1" hangingPunct="1">
              <a:buNone/>
            </a:pPr>
            <a:endParaRPr lang="en-US" altLang="en-US" sz="2800" dirty="0" smtClean="0">
              <a:solidFill>
                <a:srgbClr val="0066FF"/>
              </a:solidFill>
              <a:latin typeface="Blue Highway" pitchFamily="2" charset="0"/>
            </a:endParaRPr>
          </a:p>
        </p:txBody>
      </p:sp>
      <p:pic>
        <p:nvPicPr>
          <p:cNvPr id="4101" name="Picture 5" descr="MCBD09117_0000[1]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2312" y="2286000"/>
            <a:ext cx="4005385" cy="312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750"/>
                            </p:stCondLst>
                            <p:childTnLst>
                              <p:par>
                                <p:cTn id="12" presetID="35" presetClass="path" presetSubtype="0" accel="50000" decel="50000" fill="hold" nodeType="afterEffect">
                                  <p:stCondLst>
                                    <p:cond delay="750"/>
                                  </p:stCondLst>
                                  <p:childTnLst>
                                    <p:animMotion origin="layout" path="M 8.33333E-7 -1.72103E-6 L -0.1224 -0.00555 " pathEditMode="relative" rAng="0" ptsTypes="AA">
                                      <p:cBhvr>
                                        <p:cTn id="13" dur="10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128" y="-278"/>
                                    </p:animMotion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21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215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500"/>
                                        <p:tgtEl>
                                          <p:spTgt spid="215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7" grpId="0" uiExpand="1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29</a:t>
            </a:r>
            <a:endParaRPr lang="en-US" dirty="0"/>
          </a:p>
        </p:txBody>
      </p:sp>
      <p:sp>
        <p:nvSpPr>
          <p:cNvPr id="18435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143000"/>
            <a:ext cx="9144000" cy="762000"/>
          </a:xfrm>
        </p:spPr>
        <p:txBody>
          <a:bodyPr/>
          <a:lstStyle/>
          <a:p>
            <a:pPr eaLnBrk="1" hangingPunct="1"/>
            <a:r>
              <a:rPr lang="en-US" altLang="en-US" sz="3200" b="1" u="sng" dirty="0" smtClean="0">
                <a:solidFill>
                  <a:srgbClr val="CC3300"/>
                </a:solidFill>
                <a:latin typeface="Blue Highway" pitchFamily="2" charset="0"/>
              </a:rPr>
              <a:t>Tribal Trademark / Arts &amp; Crafts Codes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95400" y="2133600"/>
            <a:ext cx="7772400" cy="4114800"/>
          </a:xfrm>
        </p:spPr>
        <p:txBody>
          <a:bodyPr/>
          <a:lstStyle/>
          <a:p>
            <a:pPr eaLnBrk="1" hangingPunct="1"/>
            <a:r>
              <a:rPr lang="en-US" altLang="en-US" sz="2800" dirty="0" smtClean="0">
                <a:latin typeface="Blue Highway" pitchFamily="2" charset="0"/>
              </a:rPr>
              <a:t>States</a:t>
            </a:r>
          </a:p>
          <a:p>
            <a:pPr marL="0" indent="0" eaLnBrk="1" hangingPunct="1">
              <a:buNone/>
            </a:pPr>
            <a:r>
              <a:rPr lang="en-US" altLang="en-US" sz="2800" dirty="0" smtClean="0">
                <a:latin typeface="Blue Highway" pitchFamily="2" charset="0"/>
              </a:rPr>
              <a:t>	Model State Trademark Bill</a:t>
            </a:r>
          </a:p>
          <a:p>
            <a:pPr marL="0" indent="0" eaLnBrk="1" hangingPunct="1">
              <a:buNone/>
            </a:pPr>
            <a:r>
              <a:rPr lang="en-US" altLang="en-US" sz="2800" dirty="0" smtClean="0">
                <a:latin typeface="Blue Highway" pitchFamily="2" charset="0"/>
              </a:rPr>
              <a:t>	14 States Indian Arts &amp; Crafts Sales Laws</a:t>
            </a:r>
          </a:p>
          <a:p>
            <a:pPr eaLnBrk="1" hangingPunct="1"/>
            <a:r>
              <a:rPr lang="en-US" altLang="en-US" sz="2800" dirty="0" smtClean="0">
                <a:latin typeface="Blue Highway" pitchFamily="2" charset="0"/>
              </a:rPr>
              <a:t>Tribes</a:t>
            </a:r>
          </a:p>
          <a:p>
            <a:pPr marL="0" indent="0" eaLnBrk="1" hangingPunct="1">
              <a:buNone/>
            </a:pPr>
            <a:r>
              <a:rPr lang="en-US" altLang="en-US" sz="2800" dirty="0">
                <a:latin typeface="Blue Highway" pitchFamily="2" charset="0"/>
              </a:rPr>
              <a:t>	</a:t>
            </a:r>
            <a:r>
              <a:rPr lang="en-US" altLang="en-US" sz="2800" dirty="0" smtClean="0">
                <a:latin typeface="Blue Highway" pitchFamily="2" charset="0"/>
              </a:rPr>
              <a:t>Cherokee, Navajo, Yurok </a:t>
            </a:r>
          </a:p>
          <a:p>
            <a:pPr eaLnBrk="1" hangingPunct="1">
              <a:buFont typeface="Wingdings" panose="05000000000000000000" pitchFamily="2" charset="2"/>
              <a:buChar char="Ø"/>
            </a:pPr>
            <a:endParaRPr lang="en-US" altLang="en-US" sz="2000" dirty="0" smtClean="0">
              <a:latin typeface="Blue Highway" pitchFamily="2" charset="0"/>
            </a:endParaRPr>
          </a:p>
          <a:p>
            <a:pPr eaLnBrk="1" hangingPunct="1"/>
            <a:r>
              <a:rPr lang="en-US" altLang="en-US" sz="2800" dirty="0" smtClean="0">
                <a:latin typeface="Blue Highway" pitchFamily="2" charset="0"/>
              </a:rPr>
              <a:t>Practical &amp; economic costs</a:t>
            </a:r>
          </a:p>
        </p:txBody>
      </p:sp>
      <p:pic>
        <p:nvPicPr>
          <p:cNvPr id="19461" name="Picture 5" descr="MCPE03086_0000[1]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8123" y="3962400"/>
            <a:ext cx="1595438" cy="1563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82623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9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9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9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9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9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9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500"/>
                                        <p:tgtEl>
                                          <p:spTgt spid="194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94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94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94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8" dur="500"/>
                                        <p:tgtEl>
                                          <p:spTgt spid="194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" presetClass="entr" presetSubtype="4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2000" fill="hold"/>
                                        <p:tgtEl>
                                          <p:spTgt spid="194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2000" fill="hold"/>
                                        <p:tgtEl>
                                          <p:spTgt spid="194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6" presetClass="emph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Scale>
                                      <p:cBhvr>
                                        <p:cTn id="44" dur="2000" fill="hold"/>
                                        <p:tgtEl>
                                          <p:spTgt spid="1946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59" grpId="0" uiExpand="1" build="p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30</a:t>
            </a:r>
            <a:endParaRPr lang="en-US" dirty="0"/>
          </a:p>
        </p:txBody>
      </p:sp>
      <p:sp>
        <p:nvSpPr>
          <p:cNvPr id="20483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143000"/>
            <a:ext cx="9144000" cy="762000"/>
          </a:xfrm>
        </p:spPr>
        <p:txBody>
          <a:bodyPr/>
          <a:lstStyle/>
          <a:p>
            <a:pPr eaLnBrk="1" hangingPunct="1"/>
            <a:r>
              <a:rPr lang="en-US" altLang="en-US" sz="3200" b="1" u="sng" dirty="0" smtClean="0">
                <a:solidFill>
                  <a:srgbClr val="CC3300"/>
                </a:solidFill>
                <a:latin typeface="Blue Highway" pitchFamily="2" charset="0"/>
              </a:rPr>
              <a:t>Non-Law Protection Efforts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838200" y="1981200"/>
            <a:ext cx="5410200" cy="3962400"/>
          </a:xfrm>
        </p:spPr>
        <p:txBody>
          <a:bodyPr/>
          <a:lstStyle/>
          <a:p>
            <a:pPr eaLnBrk="1" hangingPunct="1">
              <a:defRPr/>
            </a:pPr>
            <a:r>
              <a:rPr lang="en-US" sz="2800" b="1" dirty="0" smtClean="0">
                <a:latin typeface="Blue Highway" pitchFamily="2" charset="0"/>
              </a:rPr>
              <a:t>Social Media</a:t>
            </a:r>
          </a:p>
          <a:p>
            <a:pPr lvl="1" eaLnBrk="1" hangingPunct="1">
              <a:defRPr/>
            </a:pPr>
            <a:r>
              <a:rPr lang="en-US" sz="2400" b="1" dirty="0" smtClean="0">
                <a:latin typeface="Blue Highway" pitchFamily="2" charset="0"/>
              </a:rPr>
              <a:t>DSquared2</a:t>
            </a:r>
          </a:p>
          <a:p>
            <a:pPr lvl="1" eaLnBrk="1" hangingPunct="1">
              <a:defRPr/>
            </a:pPr>
            <a:endParaRPr lang="en-US" sz="2400" b="1" dirty="0" smtClean="0">
              <a:solidFill>
                <a:srgbClr val="0066FF"/>
              </a:solidFill>
              <a:latin typeface="Blue Highway" pitchFamily="2" charset="0"/>
            </a:endParaRPr>
          </a:p>
          <a:p>
            <a:pPr lvl="1" eaLnBrk="1" hangingPunct="1">
              <a:defRPr/>
            </a:pPr>
            <a:endParaRPr lang="en-US" sz="2400" b="1" dirty="0">
              <a:solidFill>
                <a:srgbClr val="0066FF"/>
              </a:solidFill>
              <a:latin typeface="Blue Highway" pitchFamily="2" charset="0"/>
            </a:endParaRPr>
          </a:p>
          <a:p>
            <a:pPr marL="457200" lvl="1" indent="0" eaLnBrk="1" hangingPunct="1">
              <a:buNone/>
              <a:defRPr/>
            </a:pPr>
            <a:endParaRPr lang="en-US" sz="2400" b="1" dirty="0" smtClean="0">
              <a:solidFill>
                <a:srgbClr val="0066FF"/>
              </a:solidFill>
              <a:latin typeface="Blue Highway" pitchFamily="2" charset="0"/>
            </a:endParaRPr>
          </a:p>
          <a:p>
            <a:pPr marL="457200" lvl="1" indent="0" eaLnBrk="1" hangingPunct="1">
              <a:buNone/>
              <a:defRPr/>
            </a:pPr>
            <a:endParaRPr lang="en-US" sz="2400" b="1" dirty="0">
              <a:solidFill>
                <a:srgbClr val="0066FF"/>
              </a:solidFill>
              <a:latin typeface="Blue Highway" pitchFamily="2" charset="0"/>
            </a:endParaRPr>
          </a:p>
          <a:p>
            <a:pPr lvl="1" eaLnBrk="1" hangingPunct="1">
              <a:defRPr/>
            </a:pPr>
            <a:r>
              <a:rPr lang="en-US" sz="2400" b="1" dirty="0">
                <a:latin typeface="Blue Highway" pitchFamily="2" charset="0"/>
              </a:rPr>
              <a:t>Paul Frank</a:t>
            </a:r>
          </a:p>
          <a:p>
            <a:pPr lvl="1" eaLnBrk="1" hangingPunct="1">
              <a:defRPr/>
            </a:pPr>
            <a:endParaRPr lang="en-US" sz="2400" dirty="0" smtClean="0">
              <a:solidFill>
                <a:srgbClr val="0066FF"/>
              </a:solidFill>
              <a:latin typeface="Blue Highway" pitchFamily="2" charset="0"/>
            </a:endParaRPr>
          </a:p>
          <a:p>
            <a:pPr marL="0" indent="0" eaLnBrk="1" hangingPunct="1">
              <a:buFontTx/>
              <a:buNone/>
              <a:defRPr/>
            </a:pPr>
            <a:r>
              <a:rPr lang="en-US" sz="2800" dirty="0">
                <a:solidFill>
                  <a:srgbClr val="0066FF"/>
                </a:solidFill>
                <a:latin typeface="Blue Highway" pitchFamily="2" charset="0"/>
              </a:rPr>
              <a:t>	</a:t>
            </a:r>
            <a:endParaRPr lang="en-US" sz="2800" dirty="0" smtClean="0">
              <a:solidFill>
                <a:srgbClr val="0066FF"/>
              </a:solidFill>
              <a:latin typeface="Blue Highway" pitchFamily="2" charset="0"/>
            </a:endParaRPr>
          </a:p>
          <a:p>
            <a:pPr marL="0" indent="0" eaLnBrk="1" hangingPunct="1">
              <a:buFontTx/>
              <a:buNone/>
              <a:defRPr/>
            </a:pPr>
            <a:endParaRPr lang="en-US" sz="2800" dirty="0" smtClean="0">
              <a:solidFill>
                <a:srgbClr val="0066FF"/>
              </a:solidFill>
              <a:latin typeface="Blue Highway" pitchFamily="2" charset="0"/>
            </a:endParaRPr>
          </a:p>
          <a:p>
            <a:pPr marL="0" indent="0" eaLnBrk="1" hangingPunct="1">
              <a:buFontTx/>
              <a:buNone/>
              <a:defRPr/>
            </a:pPr>
            <a:endParaRPr lang="en-US" sz="2800" dirty="0" smtClean="0">
              <a:solidFill>
                <a:srgbClr val="0066FF"/>
              </a:solidFill>
              <a:latin typeface="Blue Highway" pitchFamily="2" charset="0"/>
            </a:endParaRPr>
          </a:p>
          <a:p>
            <a:pPr marL="0" indent="0" eaLnBrk="1" hangingPunct="1">
              <a:buFontTx/>
              <a:buNone/>
              <a:defRPr/>
            </a:pPr>
            <a:endParaRPr lang="en-US" sz="2800" dirty="0" smtClean="0">
              <a:solidFill>
                <a:srgbClr val="0066FF"/>
              </a:solidFill>
              <a:latin typeface="Blue Highway" pitchFamily="2" charset="0"/>
            </a:endParaRPr>
          </a:p>
          <a:p>
            <a:pPr marL="0" indent="0" eaLnBrk="1" hangingPunct="1">
              <a:buFontTx/>
              <a:buNone/>
              <a:defRPr/>
            </a:pPr>
            <a:endParaRPr lang="en-US" sz="2800" dirty="0" smtClean="0">
              <a:solidFill>
                <a:srgbClr val="0066FF"/>
              </a:solidFill>
              <a:latin typeface="Blue Highway" pitchFamily="2" charset="0"/>
            </a:endParaRPr>
          </a:p>
          <a:p>
            <a:pPr marL="0" indent="0" eaLnBrk="1" hangingPunct="1">
              <a:buFontTx/>
              <a:buNone/>
              <a:defRPr/>
            </a:pPr>
            <a:endParaRPr lang="en-US" sz="2800" dirty="0" smtClean="0">
              <a:solidFill>
                <a:srgbClr val="0066FF"/>
              </a:solidFill>
              <a:latin typeface="Blue Highway" pitchFamily="2" charset="0"/>
            </a:endParaRPr>
          </a:p>
          <a:p>
            <a:pPr eaLnBrk="1" hangingPunct="1">
              <a:buFontTx/>
              <a:buNone/>
              <a:defRPr/>
            </a:pPr>
            <a:endParaRPr lang="en-US" sz="2800" dirty="0" smtClean="0">
              <a:solidFill>
                <a:srgbClr val="0066FF"/>
              </a:solidFill>
              <a:latin typeface="Blue Highway" pitchFamily="2" charset="0"/>
            </a:endParaRPr>
          </a:p>
        </p:txBody>
      </p:sp>
      <p:pic>
        <p:nvPicPr>
          <p:cNvPr id="20485" name="Picture 2" descr="C:\Users\melody\AppData\Local\Microsoft\Windows\Temporary Internet Files\Content.IE5\X3IZ086E\MC900433826[1]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10168">
            <a:off x="6774831" y="3670041"/>
            <a:ext cx="2217390" cy="22173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6" name="Picture 3" descr="C:\Users\melody\AppData\Local\Microsoft\Windows\Temporary Internet Files\Content.IE5\NNOGOH08\MP900316436[1]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784459">
            <a:off x="6555412" y="1850622"/>
            <a:ext cx="2303682" cy="1447800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AutoShape 2" descr="Image result for paul frank images"/>
          <p:cNvSpPr>
            <a:spLocks noChangeAspect="1" noChangeArrowheads="1"/>
          </p:cNvSpPr>
          <p:nvPr/>
        </p:nvSpPr>
        <p:spPr bwMode="auto">
          <a:xfrm>
            <a:off x="155575" y="-693738"/>
            <a:ext cx="1495425" cy="1457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3" name="AutoShape 4" descr="Image result for paul frank images"/>
          <p:cNvSpPr>
            <a:spLocks noChangeAspect="1" noChangeArrowheads="1"/>
          </p:cNvSpPr>
          <p:nvPr/>
        </p:nvSpPr>
        <p:spPr bwMode="auto">
          <a:xfrm>
            <a:off x="307975" y="-541338"/>
            <a:ext cx="1495425" cy="1457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pic>
        <p:nvPicPr>
          <p:cNvPr id="1029" name="Picture 5" descr="C:\Users\melody\Pictures\paul frank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9257" y="4608166"/>
            <a:ext cx="1182656" cy="1152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C:\Users\cjohnson.NARFCO\AppData\Local\Microsoft\Windows\Temporary Internet Files\Temporary Internet Files\Content.IE5\LN8LAQGL\MC900059041[1].wmf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4802" y="4694765"/>
            <a:ext cx="1292573" cy="979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30771" y="2259712"/>
            <a:ext cx="1285875" cy="1932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3" descr="C:\Users\melody\AppData\Local\Microsoft\Windows\Temporary Internet Files\Content.IE5\XB91KS4D\sorry[1].gif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4802" y="2921746"/>
            <a:ext cx="1548252" cy="949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879410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6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1000"/>
                                        <p:tgtEl>
                                          <p:spTgt spid="204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1000"/>
                                        <p:tgtEl>
                                          <p:spTgt spid="204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66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66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66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266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66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66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000"/>
                            </p:stCondLst>
                            <p:childTnLst>
                              <p:par>
                                <p:cTn id="40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10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9" dur="2000" fill="hold"/>
                                        <p:tgtEl>
                                          <p:spTgt spid="102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50" presetID="27" presetClass="emph" presetSubtype="0" fill="remove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1" dur="250" autoRev="1" fill="remove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52" dur="250" autoRev="1" fill="remove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53" dur="250" autoRev="1" fill="remove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4" dur="250" autoRev="1" fill="remove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27" grpId="0" uiExpand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3</a:t>
            </a:r>
            <a:endParaRPr lang="en-US" dirty="0"/>
          </a:p>
        </p:txBody>
      </p:sp>
      <p:sp>
        <p:nvSpPr>
          <p:cNvPr id="5123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219200"/>
            <a:ext cx="9144000" cy="762000"/>
          </a:xfrm>
        </p:spPr>
        <p:txBody>
          <a:bodyPr/>
          <a:lstStyle/>
          <a:p>
            <a:pPr eaLnBrk="1" hangingPunct="1"/>
            <a:r>
              <a:rPr lang="en-US" altLang="en-US" sz="3200" b="1" u="sng" dirty="0" smtClean="0">
                <a:solidFill>
                  <a:srgbClr val="CC3300"/>
                </a:solidFill>
                <a:latin typeface="Blue Highway" pitchFamily="2" charset="0"/>
              </a:rPr>
              <a:t>Federal Cultural Sites Laws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639437" y="2209800"/>
            <a:ext cx="2895600" cy="3886200"/>
          </a:xfrm>
        </p:spPr>
        <p:txBody>
          <a:bodyPr/>
          <a:lstStyle/>
          <a:p>
            <a:pPr eaLnBrk="1" hangingPunct="1"/>
            <a:r>
              <a:rPr lang="en-US" altLang="en-US" sz="2800" dirty="0" smtClean="0">
                <a:latin typeface="Blue Highway" pitchFamily="2" charset="0"/>
              </a:rPr>
              <a:t>HSA</a:t>
            </a:r>
          </a:p>
          <a:p>
            <a:pPr eaLnBrk="1" hangingPunct="1">
              <a:buFontTx/>
              <a:buNone/>
            </a:pPr>
            <a:endParaRPr lang="en-US" altLang="en-US" sz="2800" dirty="0" smtClean="0">
              <a:latin typeface="Blue Highway" pitchFamily="2" charset="0"/>
            </a:endParaRPr>
          </a:p>
          <a:p>
            <a:pPr eaLnBrk="1" hangingPunct="1"/>
            <a:r>
              <a:rPr lang="en-US" altLang="en-US" sz="2800" dirty="0" smtClean="0">
                <a:latin typeface="Blue Highway" pitchFamily="2" charset="0"/>
              </a:rPr>
              <a:t>NHPA</a:t>
            </a:r>
          </a:p>
          <a:p>
            <a:pPr eaLnBrk="1" hangingPunct="1"/>
            <a:endParaRPr lang="en-US" altLang="en-US" sz="2800" dirty="0" smtClean="0">
              <a:latin typeface="Blue Highway" pitchFamily="2" charset="0"/>
            </a:endParaRPr>
          </a:p>
          <a:p>
            <a:pPr eaLnBrk="1" hangingPunct="1"/>
            <a:r>
              <a:rPr lang="en-US" altLang="en-US" sz="2800" dirty="0" smtClean="0">
                <a:latin typeface="Blue Highway" pitchFamily="2" charset="0"/>
              </a:rPr>
              <a:t>ARPA</a:t>
            </a:r>
          </a:p>
          <a:p>
            <a:pPr eaLnBrk="1" hangingPunct="1">
              <a:buFontTx/>
              <a:buNone/>
            </a:pPr>
            <a:endParaRPr lang="en-US" altLang="en-US" sz="2800" dirty="0" smtClean="0">
              <a:latin typeface="Blue Highway" pitchFamily="2" charset="0"/>
            </a:endParaRPr>
          </a:p>
          <a:p>
            <a:pPr eaLnBrk="1" hangingPunct="1"/>
            <a:r>
              <a:rPr lang="en-US" altLang="en-US" sz="2800" dirty="0" smtClean="0">
                <a:latin typeface="Blue Highway" pitchFamily="2" charset="0"/>
              </a:rPr>
              <a:t>NAGPRA</a:t>
            </a:r>
          </a:p>
        </p:txBody>
      </p:sp>
      <p:pic>
        <p:nvPicPr>
          <p:cNvPr id="5125" name="Picture 5" descr="MCj02291170000[1]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2209800"/>
            <a:ext cx="3733800" cy="33864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7.40741E-7 L 0.10417 -0.00232 " pathEditMode="relative" rAng="0" ptsTypes="AA">
                                      <p:cBhvr>
                                        <p:cTn id="23" dur="2000" fill="hold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208" y="-116"/>
                                    </p:animMotion>
                                  </p:childTnLst>
                                </p:cTn>
                              </p:par>
                              <p:par>
                                <p:cTn id="2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500"/>
                                        <p:tgtEl>
                                          <p:spTgt spid="22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225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6" dur="500"/>
                                        <p:tgtEl>
                                          <p:spTgt spid="225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1" dur="500"/>
                                        <p:tgtEl>
                                          <p:spTgt spid="2253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1" grpId="0" uiExpan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4</a:t>
            </a:r>
            <a:endParaRPr lang="en-US" dirty="0"/>
          </a:p>
        </p:txBody>
      </p:sp>
      <p:sp>
        <p:nvSpPr>
          <p:cNvPr id="5123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990600"/>
            <a:ext cx="9144000" cy="762000"/>
          </a:xfrm>
        </p:spPr>
        <p:txBody>
          <a:bodyPr/>
          <a:lstStyle/>
          <a:p>
            <a:pPr eaLnBrk="1" hangingPunct="1"/>
            <a:r>
              <a:rPr lang="en-US" altLang="en-US" sz="3200" b="1" i="1" u="sng" dirty="0" smtClean="0">
                <a:solidFill>
                  <a:srgbClr val="CC3300"/>
                </a:solidFill>
                <a:latin typeface="Blue Highway" pitchFamily="2" charset="0"/>
              </a:rPr>
              <a:t>Pueblo of Sandia v. United States </a:t>
            </a:r>
            <a:r>
              <a:rPr lang="en-US" altLang="en-US" sz="3200" b="1" u="sng" dirty="0" smtClean="0">
                <a:solidFill>
                  <a:srgbClr val="CC3300"/>
                </a:solidFill>
                <a:latin typeface="Blue Highway" pitchFamily="2" charset="0"/>
              </a:rPr>
              <a:t>(1995)</a:t>
            </a:r>
            <a:endParaRPr lang="en-US" altLang="en-US" sz="3200" b="1" i="1" u="sng" dirty="0" smtClean="0">
              <a:solidFill>
                <a:srgbClr val="CC3300"/>
              </a:solidFill>
              <a:latin typeface="Blue Highway" pitchFamily="2" charset="0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09600" y="1447800"/>
            <a:ext cx="7772400" cy="533400"/>
          </a:xfrm>
        </p:spPr>
        <p:txBody>
          <a:bodyPr/>
          <a:lstStyle/>
          <a:p>
            <a:pPr marL="0" indent="0" algn="ctr">
              <a:buNone/>
            </a:pPr>
            <a:r>
              <a:rPr lang="en-US" sz="2800" dirty="0" smtClean="0">
                <a:latin typeface="Blue Highway"/>
              </a:rPr>
              <a:t>National Historic Preservation Act</a:t>
            </a:r>
          </a:p>
          <a:p>
            <a:pPr marL="0" indent="0">
              <a:buNone/>
            </a:pPr>
            <a:endParaRPr lang="en-US" sz="2800" dirty="0">
              <a:solidFill>
                <a:srgbClr val="0066FF"/>
              </a:solidFill>
              <a:latin typeface="Blue Highway"/>
            </a:endParaRPr>
          </a:p>
        </p:txBody>
      </p:sp>
      <p:pic>
        <p:nvPicPr>
          <p:cNvPr id="1027" name="Picture 3" descr="C:\Users\melody\Pictures\LasHuertasCanyo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1905000"/>
            <a:ext cx="5486400" cy="411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863280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5</a:t>
            </a:r>
          </a:p>
        </p:txBody>
      </p:sp>
      <p:sp>
        <p:nvSpPr>
          <p:cNvPr id="6147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219200"/>
            <a:ext cx="9144000" cy="685800"/>
          </a:xfrm>
        </p:spPr>
        <p:txBody>
          <a:bodyPr/>
          <a:lstStyle/>
          <a:p>
            <a:pPr eaLnBrk="1" hangingPunct="1"/>
            <a:r>
              <a:rPr lang="en-US" altLang="en-US" sz="3200" b="1" u="sng" dirty="0" smtClean="0">
                <a:solidFill>
                  <a:srgbClr val="CC3300"/>
                </a:solidFill>
                <a:latin typeface="Blue Highway" pitchFamily="2" charset="0"/>
              </a:rPr>
              <a:t>Federal Cultural Remains Laws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867400" y="2438400"/>
            <a:ext cx="2057400" cy="3124200"/>
          </a:xfrm>
        </p:spPr>
        <p:txBody>
          <a:bodyPr/>
          <a:lstStyle/>
          <a:p>
            <a:pPr eaLnBrk="1" hangingPunct="1"/>
            <a:r>
              <a:rPr lang="en-US" altLang="en-US" sz="2800" dirty="0" smtClean="0">
                <a:latin typeface="Blue Highway" pitchFamily="2" charset="0"/>
              </a:rPr>
              <a:t>ARPA</a:t>
            </a:r>
          </a:p>
          <a:p>
            <a:pPr eaLnBrk="1" hangingPunct="1">
              <a:buFontTx/>
              <a:buNone/>
            </a:pPr>
            <a:endParaRPr lang="en-US" altLang="en-US" sz="2800" dirty="0" smtClean="0">
              <a:latin typeface="Blue Highway" pitchFamily="2" charset="0"/>
            </a:endParaRPr>
          </a:p>
          <a:p>
            <a:pPr eaLnBrk="1" hangingPunct="1"/>
            <a:r>
              <a:rPr lang="en-US" altLang="en-US" sz="2800" dirty="0" smtClean="0">
                <a:latin typeface="Blue Highway" pitchFamily="2" charset="0"/>
              </a:rPr>
              <a:t>NMAIA</a:t>
            </a:r>
          </a:p>
          <a:p>
            <a:pPr eaLnBrk="1" hangingPunct="1">
              <a:buFontTx/>
              <a:buNone/>
            </a:pPr>
            <a:endParaRPr lang="en-US" altLang="en-US" sz="2800" dirty="0" smtClean="0">
              <a:latin typeface="Blue Highway" pitchFamily="2" charset="0"/>
            </a:endParaRPr>
          </a:p>
          <a:p>
            <a:pPr eaLnBrk="1" hangingPunct="1"/>
            <a:r>
              <a:rPr lang="en-US" altLang="en-US" sz="2800" dirty="0" smtClean="0">
                <a:latin typeface="Blue Highway" pitchFamily="2" charset="0"/>
              </a:rPr>
              <a:t>NAGPRA</a:t>
            </a:r>
          </a:p>
        </p:txBody>
      </p:sp>
      <p:pic>
        <p:nvPicPr>
          <p:cNvPr id="6149" name="Picture 4" descr="MCAN01502_0000[1]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2731827"/>
            <a:ext cx="4267200" cy="198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61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61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6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750"/>
                            </p:stCondLst>
                            <p:childTnLst>
                              <p:par>
                                <p:cTn id="11" presetID="37" presetClass="path" presetSubtype="0" accel="50000" decel="5000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0 0 L 0.067 0.04 C 0.081 0.049 0.102 0.054 0.124 0.054 C 0.149 0.054 0.169 0.049 0.183 0.04 L 0.25 0 E" pathEditMode="relative" ptsTypes="">
                                      <p:cBhvr>
                                        <p:cTn id="12" dur="500" fill="hold"/>
                                        <p:tgtEl>
                                          <p:spTgt spid="61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250"/>
                            </p:stCondLst>
                            <p:childTnLst>
                              <p:par>
                                <p:cTn id="14" presetID="37" presetClass="path" presetSubtype="0" accel="50000" decel="5000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0 0 L 0.067 0.04 C 0.081 0.049 0.102 0.054 0.124 0.054 C 0.149 0.054 0.169 0.049 0.183 0.04 L 0.25 0 E" pathEditMode="relative" ptsTypes="">
                                      <p:cBhvr>
                                        <p:cTn id="15" dur="250" spd="-100000" fill="hold"/>
                                        <p:tgtEl>
                                          <p:spTgt spid="61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6" presetID="26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 nodeType="clickPar">
                      <p:stCondLst>
                        <p:cond delay="indefinite"/>
                      </p:stCondLst>
                      <p:childTnLst>
                        <p:par>
                          <p:cTn id="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5" grpId="0" uiExpand="1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6</a:t>
            </a:r>
            <a:endParaRPr lang="en-US" dirty="0"/>
          </a:p>
        </p:txBody>
      </p:sp>
      <p:sp>
        <p:nvSpPr>
          <p:cNvPr id="6147" name="Rectangle 2"/>
          <p:cNvSpPr>
            <a:spLocks noGrp="1" noChangeArrowheads="1"/>
          </p:cNvSpPr>
          <p:nvPr>
            <p:ph type="title"/>
          </p:nvPr>
        </p:nvSpPr>
        <p:spPr>
          <a:xfrm>
            <a:off x="-18516" y="1143000"/>
            <a:ext cx="9144000" cy="685800"/>
          </a:xfrm>
        </p:spPr>
        <p:txBody>
          <a:bodyPr/>
          <a:lstStyle/>
          <a:p>
            <a:pPr eaLnBrk="1" hangingPunct="1"/>
            <a:r>
              <a:rPr lang="en-US" altLang="en-US" sz="3200" b="1" i="1" u="sng" dirty="0" smtClean="0">
                <a:solidFill>
                  <a:srgbClr val="CC3300"/>
                </a:solidFill>
                <a:latin typeface="Blue Highway" pitchFamily="2" charset="0"/>
              </a:rPr>
              <a:t>Yankton Sioux Tribe v. U.S. Army Corps of Engineers </a:t>
            </a:r>
            <a:r>
              <a:rPr lang="en-US" altLang="en-US" sz="3200" b="1" u="sng" dirty="0" smtClean="0">
                <a:solidFill>
                  <a:srgbClr val="CC3300"/>
                </a:solidFill>
                <a:latin typeface="Blue Highway" pitchFamily="2" charset="0"/>
              </a:rPr>
              <a:t>(2007)</a:t>
            </a:r>
            <a:endParaRPr lang="en-US" altLang="en-US" sz="3200" b="1" i="1" u="sng" dirty="0" smtClean="0">
              <a:solidFill>
                <a:srgbClr val="CC3300"/>
              </a:solidFill>
              <a:latin typeface="Blue Highway" pitchFamily="2" charset="0"/>
            </a:endParaRPr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0075" y="1600200"/>
            <a:ext cx="7943850" cy="533400"/>
          </a:xfrm>
        </p:spPr>
        <p:txBody>
          <a:bodyPr/>
          <a:lstStyle/>
          <a:p>
            <a:pPr marL="0" indent="0" algn="ctr" eaLnBrk="1" hangingPunct="1">
              <a:buNone/>
            </a:pPr>
            <a:r>
              <a:rPr lang="en-US" altLang="en-US" sz="2800" dirty="0" smtClean="0">
                <a:latin typeface="Blue Highway" pitchFamily="2" charset="0"/>
              </a:rPr>
              <a:t>Native American Graves Protection and Repatriation Act</a:t>
            </a:r>
          </a:p>
        </p:txBody>
      </p:sp>
      <p:pic>
        <p:nvPicPr>
          <p:cNvPr id="2052" name="Picture 4" descr="North Poin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3614382"/>
            <a:ext cx="2838450" cy="18978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362" y="2362200"/>
            <a:ext cx="5456363" cy="27318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92865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3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5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7</a:t>
            </a:r>
            <a:endParaRPr lang="en-US" dirty="0"/>
          </a:p>
        </p:txBody>
      </p:sp>
      <p:sp>
        <p:nvSpPr>
          <p:cNvPr id="7171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1143000"/>
            <a:ext cx="8458200" cy="762000"/>
          </a:xfrm>
        </p:spPr>
        <p:txBody>
          <a:bodyPr/>
          <a:lstStyle/>
          <a:p>
            <a:pPr eaLnBrk="1" hangingPunct="1"/>
            <a:r>
              <a:rPr lang="en-US" altLang="en-US" sz="3200" b="1" u="sng" dirty="0" smtClean="0">
                <a:solidFill>
                  <a:srgbClr val="CC3300"/>
                </a:solidFill>
                <a:latin typeface="Blue Highway" pitchFamily="2" charset="0"/>
              </a:rPr>
              <a:t>Federal Animals and Plants Protection Laws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429000" y="2817957"/>
            <a:ext cx="2438400" cy="1981200"/>
          </a:xfrm>
        </p:spPr>
        <p:txBody>
          <a:bodyPr/>
          <a:lstStyle/>
          <a:p>
            <a:pPr eaLnBrk="1" hangingPunct="1"/>
            <a:r>
              <a:rPr lang="en-US" altLang="en-US" sz="2800" dirty="0" smtClean="0">
                <a:latin typeface="Blue Highway" pitchFamily="2" charset="0"/>
              </a:rPr>
              <a:t>ESA</a:t>
            </a:r>
          </a:p>
          <a:p>
            <a:pPr eaLnBrk="1" hangingPunct="1">
              <a:buFontTx/>
              <a:buNone/>
            </a:pPr>
            <a:endParaRPr lang="en-US" altLang="en-US" sz="1200" dirty="0" smtClean="0">
              <a:latin typeface="Blue Highway" pitchFamily="2" charset="0"/>
            </a:endParaRPr>
          </a:p>
          <a:p>
            <a:pPr eaLnBrk="1" hangingPunct="1"/>
            <a:r>
              <a:rPr lang="en-US" altLang="en-US" sz="2800" dirty="0" smtClean="0">
                <a:latin typeface="Blue Highway" pitchFamily="2" charset="0"/>
              </a:rPr>
              <a:t>Lacey Act</a:t>
            </a:r>
          </a:p>
          <a:p>
            <a:pPr lvl="1" eaLnBrk="1" hangingPunct="1">
              <a:buFont typeface="Wingdings" panose="05000000000000000000" pitchFamily="2" charset="2"/>
              <a:buChar char="Ø"/>
            </a:pPr>
            <a:r>
              <a:rPr lang="en-US" altLang="en-US" sz="2400" dirty="0" smtClean="0">
                <a:latin typeface="Blue Highway" pitchFamily="2" charset="0"/>
              </a:rPr>
              <a:t>Tribal Law</a:t>
            </a:r>
          </a:p>
        </p:txBody>
      </p:sp>
      <p:pic>
        <p:nvPicPr>
          <p:cNvPr id="7173" name="Picture 7" descr="MCj03312890000[1]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9847" y="2372436"/>
            <a:ext cx="2086396" cy="266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 descr="C:\Users\sdjacket\AppData\Local\Microsoft\Windows\Temporary Internet Files\Content.IE5\C1TXKLZK\doushouqi-wolf[1]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0495" y="2514600"/>
            <a:ext cx="2273293" cy="22732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1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1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24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45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9" dur="500"/>
                                        <p:tgtEl>
                                          <p:spTgt spid="245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79" grpId="0" uiExpand="1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8</a:t>
            </a:r>
            <a:endParaRPr lang="en-US" dirty="0"/>
          </a:p>
        </p:txBody>
      </p:sp>
      <p:sp>
        <p:nvSpPr>
          <p:cNvPr id="7171" name="Rectangle 2"/>
          <p:cNvSpPr>
            <a:spLocks noGrp="1" noChangeArrowheads="1"/>
          </p:cNvSpPr>
          <p:nvPr>
            <p:ph type="title"/>
          </p:nvPr>
        </p:nvSpPr>
        <p:spPr>
          <a:xfrm>
            <a:off x="100969" y="1143000"/>
            <a:ext cx="8915401" cy="762000"/>
          </a:xfrm>
        </p:spPr>
        <p:txBody>
          <a:bodyPr/>
          <a:lstStyle/>
          <a:p>
            <a:pPr eaLnBrk="1" hangingPunct="1"/>
            <a:r>
              <a:rPr lang="en-US" altLang="en-US" sz="3200" b="1" i="1" u="sng" dirty="0" smtClean="0">
                <a:solidFill>
                  <a:srgbClr val="CC3300"/>
                </a:solidFill>
                <a:latin typeface="Blue Highway" pitchFamily="2" charset="0"/>
              </a:rPr>
              <a:t>Quechan Tribe v. U.S. Dep’t of the Interior </a:t>
            </a:r>
            <a:r>
              <a:rPr lang="en-US" altLang="en-US" sz="3200" b="1" u="sng" dirty="0" smtClean="0">
                <a:solidFill>
                  <a:srgbClr val="CC3300"/>
                </a:solidFill>
                <a:latin typeface="Blue Highway" pitchFamily="2" charset="0"/>
              </a:rPr>
              <a:t>(2010)</a:t>
            </a:r>
            <a:endParaRPr lang="en-US" altLang="en-US" sz="3200" b="1" i="1" u="sng" dirty="0" smtClean="0">
              <a:solidFill>
                <a:srgbClr val="CC3300"/>
              </a:solidFill>
              <a:latin typeface="Blue Highway" pitchFamily="2" charset="0"/>
            </a:endParaRPr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0" y="1655557"/>
            <a:ext cx="3200400" cy="464127"/>
          </a:xfrm>
        </p:spPr>
        <p:txBody>
          <a:bodyPr/>
          <a:lstStyle/>
          <a:p>
            <a:pPr marL="0" indent="0" algn="ctr" eaLnBrk="1" hangingPunct="1">
              <a:buNone/>
            </a:pPr>
            <a:r>
              <a:rPr lang="en-US" altLang="en-US" sz="2800" dirty="0" smtClean="0">
                <a:latin typeface="Blue Highway" pitchFamily="2" charset="0"/>
              </a:rPr>
              <a:t>Endangered Species Act</a:t>
            </a:r>
          </a:p>
          <a:p>
            <a:pPr eaLnBrk="1" hangingPunct="1">
              <a:buFontTx/>
              <a:buNone/>
            </a:pPr>
            <a:r>
              <a:rPr lang="en-US" altLang="en-US" sz="2800" dirty="0" smtClean="0">
                <a:solidFill>
                  <a:srgbClr val="0066FF"/>
                </a:solidFill>
                <a:latin typeface="Blue Highway" pitchFamily="2" charset="0"/>
              </a:rPr>
              <a:t>		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2133599"/>
            <a:ext cx="5459740" cy="37581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952501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4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79" grpId="0" uiExpand="1" build="p"/>
    </p:bldLst>
  </p:timing>
</p:sld>
</file>

<file path=ppt/theme/theme1.xml><?xml version="1.0" encoding="utf-8"?>
<a:theme xmlns:a="http://schemas.openxmlformats.org/drawingml/2006/main" name="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 Presentation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Blue Highway" pitchFamily="2" charset="0"/>
            <a:ea typeface="ＭＳ Ｐゴシック" pitchFamily="16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Blue Highway" pitchFamily="2" charset="0"/>
            <a:ea typeface="ＭＳ Ｐゴシック" pitchFamily="16" charset="-128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1871</TotalTime>
  <Words>460</Words>
  <Application>Microsoft Office PowerPoint</Application>
  <PresentationFormat>On-screen Show (4:3)</PresentationFormat>
  <Paragraphs>229</Paragraphs>
  <Slides>31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2" baseType="lpstr">
      <vt:lpstr>Blank Presentation</vt:lpstr>
      <vt:lpstr>Prepared for the 19th Annual American Indian Tourism Conference September 12-14, 2017 Oneida, Wisconsin</vt:lpstr>
      <vt:lpstr>PowerPoint Presentation</vt:lpstr>
      <vt:lpstr>Cultural Property Protected by Federal Law</vt:lpstr>
      <vt:lpstr>Federal Cultural Sites Laws</vt:lpstr>
      <vt:lpstr>Pueblo of Sandia v. United States (1995)</vt:lpstr>
      <vt:lpstr>Federal Cultural Remains Laws</vt:lpstr>
      <vt:lpstr>Yankton Sioux Tribe v. U.S. Army Corps of Engineers (2007)</vt:lpstr>
      <vt:lpstr>Federal Animals and Plants Protection Laws</vt:lpstr>
      <vt:lpstr>Quechan Tribe v. U.S. Dep’t of the Interior (2010)</vt:lpstr>
      <vt:lpstr>Minnesota Chippewa Indians (2015)</vt:lpstr>
      <vt:lpstr>Tribal Cultural Property Codes</vt:lpstr>
      <vt:lpstr>Hoover v. Colville Confederated Tribes  (2002)</vt:lpstr>
      <vt:lpstr>Tribal Codes Collection</vt:lpstr>
      <vt:lpstr>Federal Intellectual Property Laws</vt:lpstr>
      <vt:lpstr>Copyright</vt:lpstr>
      <vt:lpstr>Copyright Case</vt:lpstr>
      <vt:lpstr>Patents</vt:lpstr>
      <vt:lpstr>Patent Applications</vt:lpstr>
      <vt:lpstr>Trademark Law</vt:lpstr>
      <vt:lpstr>Trademark Case</vt:lpstr>
      <vt:lpstr>Indian Arts and Crafts Act</vt:lpstr>
      <vt:lpstr>Indian Arts and Crafts Act</vt:lpstr>
      <vt:lpstr>Indian Arts and Crafts Act</vt:lpstr>
      <vt:lpstr>Indian Arts and Crafts Act</vt:lpstr>
      <vt:lpstr>Indian Arts and Crafts Act</vt:lpstr>
      <vt:lpstr>Indian Arts and Crafts Act</vt:lpstr>
      <vt:lpstr>Indian Arts and Crafts Act</vt:lpstr>
      <vt:lpstr>International Law</vt:lpstr>
      <vt:lpstr>Tribal Copyright &amp; Patent Codes</vt:lpstr>
      <vt:lpstr>Tribal Trademark / Arts &amp; Crafts Codes</vt:lpstr>
      <vt:lpstr>Non-Law Protection Efforts</vt:lpstr>
    </vt:vector>
  </TitlesOfParts>
  <Company>Native American Rights Fund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student</dc:creator>
  <cp:lastModifiedBy>Scott D. Jacket</cp:lastModifiedBy>
  <cp:revision>249</cp:revision>
  <dcterms:created xsi:type="dcterms:W3CDTF">2008-08-20T21:47:48Z</dcterms:created>
  <dcterms:modified xsi:type="dcterms:W3CDTF">2017-09-08T16:29:06Z</dcterms:modified>
</cp:coreProperties>
</file>