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1" r:id="rId2"/>
    <p:sldId id="262" r:id="rId3"/>
    <p:sldId id="257" r:id="rId4"/>
    <p:sldId id="283" r:id="rId5"/>
    <p:sldId id="289" r:id="rId6"/>
    <p:sldId id="304" r:id="rId7"/>
    <p:sldId id="298" r:id="rId8"/>
    <p:sldId id="303" r:id="rId9"/>
    <p:sldId id="299" r:id="rId10"/>
    <p:sldId id="301" r:id="rId11"/>
    <p:sldId id="263" r:id="rId12"/>
    <p:sldId id="292" r:id="rId13"/>
    <p:sldId id="316" r:id="rId14"/>
    <p:sldId id="315" r:id="rId15"/>
    <p:sldId id="293" r:id="rId16"/>
    <p:sldId id="294" r:id="rId17"/>
    <p:sldId id="295" r:id="rId18"/>
    <p:sldId id="296" r:id="rId19"/>
    <p:sldId id="297" r:id="rId20"/>
    <p:sldId id="305" r:id="rId21"/>
    <p:sldId id="285" r:id="rId22"/>
    <p:sldId id="306" r:id="rId23"/>
    <p:sldId id="307" r:id="rId24"/>
    <p:sldId id="314" r:id="rId25"/>
    <p:sldId id="308" r:id="rId26"/>
    <p:sldId id="309" r:id="rId27"/>
    <p:sldId id="310" r:id="rId28"/>
    <p:sldId id="311" r:id="rId29"/>
    <p:sldId id="312" r:id="rId30"/>
    <p:sldId id="313" r:id="rId31"/>
    <p:sldId id="266" r:id="rId3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02F"/>
    <a:srgbClr val="125066"/>
    <a:srgbClr val="102568"/>
    <a:srgbClr val="0A6E20"/>
    <a:srgbClr val="6B7842"/>
    <a:srgbClr val="878F55"/>
    <a:srgbClr val="D9813A"/>
    <a:srgbClr val="BF662E"/>
    <a:srgbClr val="195462"/>
    <a:srgbClr val="68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6" autoAdjust="0"/>
    <p:restoredTop sz="94427" autoAdjust="0"/>
  </p:normalViewPr>
  <p:slideViewPr>
    <p:cSldViewPr snapToGrid="0" snapToObjects="1">
      <p:cViewPr>
        <p:scale>
          <a:sx n="90" d="100"/>
          <a:sy n="90" d="100"/>
        </p:scale>
        <p:origin x="-151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696" y="-10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Package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80%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18 or younger</c:v>
                </c:pt>
                <c:pt idx="1">
                  <c:v>19-24</c:v>
                </c:pt>
                <c:pt idx="2">
                  <c:v>25-35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0.55400000000000005</c:v>
                </c:pt>
                <c:pt idx="1">
                  <c:v>0.45100000000000001</c:v>
                </c:pt>
                <c:pt idx="2">
                  <c:v>0.52700000000000002</c:v>
                </c:pt>
                <c:pt idx="3">
                  <c:v>0.65900000000000003</c:v>
                </c:pt>
                <c:pt idx="4">
                  <c:v>0.81799999999999995</c:v>
                </c:pt>
                <c:pt idx="5">
                  <c:v>0.76800000000000002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Business</c:v>
                </c:pt>
              </c:strCache>
            </c:strRef>
          </c:tx>
          <c:spPr>
            <a:solidFill>
              <a:srgbClr val="125066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2.619270346117867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9934518241347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122544434050514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316741696017772E-16"/>
                  <c:y val="2.245088868101028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18 or younger</c:v>
                </c:pt>
                <c:pt idx="1">
                  <c:v>19-24</c:v>
                </c:pt>
                <c:pt idx="2">
                  <c:v>25-35</c:v>
                </c:pt>
                <c:pt idx="3">
                  <c:v>36-50</c:v>
                </c:pt>
                <c:pt idx="4">
                  <c:v>51-64</c:v>
                </c:pt>
                <c:pt idx="5">
                  <c:v>65+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0.16500000000000001</c:v>
                </c:pt>
                <c:pt idx="1">
                  <c:v>5.5E-2</c:v>
                </c:pt>
                <c:pt idx="2">
                  <c:v>8.7999999999999995E-2</c:v>
                </c:pt>
                <c:pt idx="3">
                  <c:v>0.188</c:v>
                </c:pt>
                <c:pt idx="4">
                  <c:v>0.19700000000000001</c:v>
                </c:pt>
                <c:pt idx="5">
                  <c:v>0.30599999999999999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241920"/>
        <c:axId val="32522240"/>
      </c:barChart>
      <c:catAx>
        <c:axId val="32241920"/>
        <c:scaling>
          <c:orientation val="minMax"/>
        </c:scaling>
        <c:delete val="0"/>
        <c:axPos val="b"/>
        <c:majorTickMark val="out"/>
        <c:minorTickMark val="none"/>
        <c:tickLblPos val="nextTo"/>
        <c:crossAx val="32522240"/>
        <c:crosses val="autoZero"/>
        <c:auto val="1"/>
        <c:lblAlgn val="ctr"/>
        <c:lblOffset val="100"/>
        <c:noMultiLvlLbl val="0"/>
      </c:catAx>
      <c:valAx>
        <c:axId val="325222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2419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Package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77%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Group (Scheduled)</c:v>
                </c:pt>
                <c:pt idx="1">
                  <c:v>Group (Customized)</c:v>
                </c:pt>
                <c:pt idx="2">
                  <c:v>FIT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0.72799999999999998</c:v>
                </c:pt>
                <c:pt idx="1">
                  <c:v>0.85199999999999998</c:v>
                </c:pt>
                <c:pt idx="2">
                  <c:v>0.46899999999999997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Business</c:v>
                </c:pt>
              </c:strCache>
            </c:strRef>
          </c:tx>
          <c:spPr>
            <a:solidFill>
              <a:srgbClr val="125066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16741696017772E-16"/>
                  <c:y val="-1.531100478468899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Group (Scheduled)</c:v>
                </c:pt>
                <c:pt idx="1">
                  <c:v>Group (Customized)</c:v>
                </c:pt>
                <c:pt idx="2">
                  <c:v>FIT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0.42299999999999999</c:v>
                </c:pt>
                <c:pt idx="1">
                  <c:v>0.438</c:v>
                </c:pt>
                <c:pt idx="2">
                  <c:v>0.13900000000000001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02976"/>
        <c:axId val="32304512"/>
      </c:barChart>
      <c:catAx>
        <c:axId val="3230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2304512"/>
        <c:crosses val="autoZero"/>
        <c:auto val="1"/>
        <c:lblAlgn val="ctr"/>
        <c:lblOffset val="100"/>
        <c:noMultiLvlLbl val="0"/>
      </c:catAx>
      <c:valAx>
        <c:axId val="323045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3029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415FDD1-DAF4-DF40-82AF-DC976C9C6272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6172EEE-49CC-5A4F-AB36-B6BB3D4FD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93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BE8CB8E-E70A-F34F-A73C-C4732AC63529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4A135C2-762A-1647-A55A-BC2AFC3AF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65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35C2-762A-1647-A55A-BC2AFC3AF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ert_pag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41317" y="3711772"/>
            <a:ext cx="5007787" cy="933450"/>
          </a:xfrm>
        </p:spPr>
        <p:txBody>
          <a:bodyPr>
            <a:noAutofit/>
          </a:bodyPr>
          <a:lstStyle>
            <a:lvl1pPr>
              <a:defRPr sz="3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1317" y="4748849"/>
            <a:ext cx="5007787" cy="851185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6958189" cy="1116106"/>
          </a:xfrm>
        </p:spPr>
        <p:txBody>
          <a:bodyPr/>
          <a:lstStyle>
            <a:lvl1pPr>
              <a:defRPr>
                <a:solidFill>
                  <a:srgbClr val="9B202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874633"/>
            <a:ext cx="8096179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11" y="888054"/>
            <a:ext cx="3284792" cy="1162050"/>
          </a:xfrm>
        </p:spPr>
        <p:txBody>
          <a:bodyPr anchor="ctr">
            <a:normAutofit/>
          </a:bodyPr>
          <a:lstStyle>
            <a:lvl1pPr algn="l">
              <a:defRPr sz="2600" b="0">
                <a:solidFill>
                  <a:srgbClr val="9B20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711" y="2194499"/>
            <a:ext cx="3284792" cy="380874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036876" y="888054"/>
            <a:ext cx="4639766" cy="5115194"/>
          </a:xfrm>
        </p:spPr>
        <p:txBody>
          <a:bodyPr/>
          <a:lstStyle/>
          <a:p>
            <a:r>
              <a:rPr lang="en-US" dirty="0" smtClean="0"/>
              <a:t>Insert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66753" y="888054"/>
            <a:ext cx="4639766" cy="5115194"/>
          </a:xfrm>
        </p:spPr>
        <p:txBody>
          <a:bodyPr/>
          <a:lstStyle/>
          <a:p>
            <a:r>
              <a:rPr lang="en-US" dirty="0" smtClean="0"/>
              <a:t>Insert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82969" y="888054"/>
            <a:ext cx="3284792" cy="1162050"/>
          </a:xfrm>
        </p:spPr>
        <p:txBody>
          <a:bodyPr anchor="ctr">
            <a:normAutofit/>
          </a:bodyPr>
          <a:lstStyle>
            <a:lvl1pPr algn="l">
              <a:defRPr sz="2600" b="0">
                <a:solidFill>
                  <a:srgbClr val="9B202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2969" y="2194499"/>
            <a:ext cx="3284792" cy="3808749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52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ert_page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62" y="2108693"/>
            <a:ext cx="7332276" cy="856401"/>
          </a:xfrm>
        </p:spPr>
        <p:txBody>
          <a:bodyPr anchor="ctr" anchorCtr="0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288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ert_page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62" y="2108693"/>
            <a:ext cx="7332276" cy="856401"/>
          </a:xfrm>
        </p:spPr>
        <p:txBody>
          <a:bodyPr anchor="ctr" anchorCtr="0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882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ert_page5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62" y="2108693"/>
            <a:ext cx="7332276" cy="856401"/>
          </a:xfrm>
        </p:spPr>
        <p:txBody>
          <a:bodyPr anchor="ctr" anchorCtr="0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87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ert_page6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62" y="2108693"/>
            <a:ext cx="7332276" cy="856401"/>
          </a:xfrm>
        </p:spPr>
        <p:txBody>
          <a:bodyPr anchor="ctr" anchorCtr="0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261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sert_page7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4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62" y="2108693"/>
            <a:ext cx="7332276" cy="856401"/>
          </a:xfrm>
        </p:spPr>
        <p:txBody>
          <a:bodyPr anchor="ctr" anchorCtr="0">
            <a:normAutofit/>
          </a:bodyPr>
          <a:lstStyle>
            <a:lvl1pPr algn="ctr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590" y="484094"/>
            <a:ext cx="6958189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590" y="1981200"/>
            <a:ext cx="8096179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6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9B202F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BF662E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6B7842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BF662E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6B7842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BF662E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377950" indent="-228600" algn="l" defTabSz="914400" rtl="0" eaLnBrk="1" latinLnBrk="0" hangingPunct="1">
        <a:spcBef>
          <a:spcPct val="20000"/>
        </a:spcBef>
        <a:buClr>
          <a:srgbClr val="6B7842"/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6pPr>
      <a:lvl7pPr marL="1603375" indent="-228600" algn="l" defTabSz="914400" rtl="0" eaLnBrk="1" latinLnBrk="0" hangingPunct="1">
        <a:spcBef>
          <a:spcPct val="20000"/>
        </a:spcBef>
        <a:buClr>
          <a:srgbClr val="BF662E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7pPr>
      <a:lvl8pPr marL="1830388" indent="-228600" algn="l" defTabSz="914400" rtl="0" eaLnBrk="1" latinLnBrk="0" hangingPunct="1">
        <a:spcBef>
          <a:spcPct val="20000"/>
        </a:spcBef>
        <a:buClr>
          <a:srgbClr val="6B7842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8pPr>
      <a:lvl9pPr marL="2057400" indent="-228600" algn="l" defTabSz="914400" rtl="0" eaLnBrk="1" latinLnBrk="0" hangingPunct="1">
        <a:spcBef>
          <a:spcPct val="20000"/>
        </a:spcBef>
        <a:buClr>
          <a:srgbClr val="BF662E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International Outreach</a:t>
            </a:r>
            <a:br>
              <a:rPr lang="en-US" dirty="0" smtClean="0"/>
            </a:br>
            <a:r>
              <a:rPr lang="en-US" sz="2800" i="1" dirty="0" smtClean="0"/>
              <a:t>Working with Tour Operators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September 12, 2017</a:t>
            </a:r>
          </a:p>
          <a:p>
            <a:r>
              <a:rPr lang="en-US" dirty="0" smtClean="0"/>
              <a:t>Presented by </a:t>
            </a:r>
            <a:br>
              <a:rPr lang="en-US" dirty="0" smtClean="0"/>
            </a:br>
            <a:r>
              <a:rPr lang="en-US" dirty="0" smtClean="0"/>
              <a:t>Mary Motsenbocker &amp; Catherine Prather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415528" cy="1116106"/>
          </a:xfrm>
        </p:spPr>
        <p:txBody>
          <a:bodyPr/>
          <a:lstStyle/>
          <a:p>
            <a:r>
              <a:rPr lang="en-US" dirty="0" smtClean="0"/>
              <a:t>Top markets, packages offered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3487" y="2048427"/>
            <a:ext cx="2235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National Parks 74%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5" y="1838756"/>
            <a:ext cx="540645" cy="788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3487" y="2936126"/>
            <a:ext cx="257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Historic/Heritage 67%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487" y="3775247"/>
            <a:ext cx="142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Events 64%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3488" y="4593954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Student 63%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0234" y="2048427"/>
            <a:ext cx="140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Family 60%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0234" y="2936126"/>
            <a:ext cx="1640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Culinary 52%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0234" y="3775247"/>
            <a:ext cx="1951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Faith-based 34%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70234" y="4593954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Gaming 25%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04" y="2842767"/>
            <a:ext cx="546639" cy="556049"/>
          </a:xfrm>
          <a:prstGeom prst="rect">
            <a:avLst/>
          </a:prstGeom>
        </p:spPr>
      </p:pic>
      <p:pic>
        <p:nvPicPr>
          <p:cNvPr id="22" name="Picture 3" descr="C:\Users\anna.pettus\Desktop\family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39" y="1900618"/>
            <a:ext cx="529662" cy="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nna.pettus\AppData\Local\Microsoft\Windows\Temporary Internet Files\Content.IE5\1PPCNZH0\man-and-guitar[1].png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6" y="3694841"/>
            <a:ext cx="559707" cy="43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nna.pettus\Desktop\studen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6" y="4401178"/>
            <a:ext cx="322881" cy="7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nna.pettus\Desktop\boo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56" y="2751461"/>
            <a:ext cx="749263" cy="73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na.pettus\Desktop\cards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19" y="4434514"/>
            <a:ext cx="954030" cy="68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nna.pettus\Desktop\cros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09" y="3668332"/>
            <a:ext cx="698849" cy="5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6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NEW Landscape of </a:t>
            </a:r>
            <a:br>
              <a:rPr lang="en-US" dirty="0" smtClean="0"/>
            </a:br>
            <a:r>
              <a:rPr lang="en-US" dirty="0" smtClean="0"/>
              <a:t>Tour Operator Packaged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184522" cy="1116106"/>
          </a:xfrm>
        </p:spPr>
        <p:txBody>
          <a:bodyPr/>
          <a:lstStyle/>
          <a:p>
            <a:r>
              <a:rPr lang="en-US" dirty="0" smtClean="0"/>
              <a:t>The NEW Landscape of Tour Operator Packaged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2057513"/>
            <a:ext cx="8096179" cy="4144963"/>
          </a:xfrm>
        </p:spPr>
        <p:txBody>
          <a:bodyPr/>
          <a:lstStyle/>
          <a:p>
            <a:r>
              <a:rPr lang="en-US" dirty="0" smtClean="0"/>
              <a:t>Smaller groups</a:t>
            </a:r>
          </a:p>
          <a:p>
            <a:pPr lvl="1"/>
            <a:r>
              <a:rPr lang="en-US" dirty="0" smtClean="0"/>
              <a:t>Changing demographics of travelers</a:t>
            </a:r>
          </a:p>
          <a:p>
            <a:pPr lvl="1"/>
            <a:r>
              <a:rPr lang="en-US" dirty="0" smtClean="0"/>
              <a:t>Demand for experiences; special interest activities</a:t>
            </a:r>
          </a:p>
          <a:p>
            <a:r>
              <a:rPr lang="en-US" dirty="0" smtClean="0"/>
              <a:t>FIT or independent travel </a:t>
            </a:r>
          </a:p>
          <a:p>
            <a:pPr lvl="1"/>
            <a:r>
              <a:rPr lang="en-US" dirty="0" smtClean="0"/>
              <a:t>Choice, customization, freedom</a:t>
            </a:r>
          </a:p>
          <a:p>
            <a:pPr lvl="1"/>
            <a:r>
              <a:rPr lang="en-US" dirty="0" smtClean="0"/>
              <a:t>Family groups</a:t>
            </a:r>
          </a:p>
          <a:p>
            <a:r>
              <a:rPr lang="en-US" dirty="0"/>
              <a:t>Individual experiences within group itineraries</a:t>
            </a:r>
          </a:p>
          <a:p>
            <a:pPr lvl="1"/>
            <a:r>
              <a:rPr lang="en-US" dirty="0" smtClean="0"/>
              <a:t>Best of both worlds</a:t>
            </a:r>
          </a:p>
          <a:p>
            <a:pPr lvl="2"/>
            <a:r>
              <a:rPr lang="en-US" dirty="0" smtClean="0"/>
              <a:t>Choice + customization + group camaraderie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548373"/>
            <a:ext cx="8184522" cy="1116106"/>
          </a:xfrm>
        </p:spPr>
        <p:txBody>
          <a:bodyPr/>
          <a:lstStyle/>
          <a:p>
            <a:r>
              <a:rPr lang="en-US" dirty="0" smtClean="0"/>
              <a:t>The NEW Landscape of Tour Operator Packaged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887391"/>
            <a:ext cx="8096179" cy="4144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Demand for higher quality products/services/amenities</a:t>
            </a:r>
          </a:p>
          <a:p>
            <a:pPr lvl="1"/>
            <a:r>
              <a:rPr lang="en-US" dirty="0" smtClean="0"/>
              <a:t>Savvy travelers know what they want; this includes “value”</a:t>
            </a:r>
          </a:p>
          <a:p>
            <a:pPr lvl="1"/>
            <a:r>
              <a:rPr lang="en-US" dirty="0" smtClean="0"/>
              <a:t>Expectation of special treatment</a:t>
            </a:r>
          </a:p>
          <a:p>
            <a:r>
              <a:rPr lang="en-US" dirty="0" smtClean="0"/>
              <a:t>Unique/special experiences</a:t>
            </a:r>
          </a:p>
          <a:p>
            <a:pPr lvl="1"/>
            <a:r>
              <a:rPr lang="en-US" dirty="0" smtClean="0"/>
              <a:t>Authenticity &amp; cultural immersion</a:t>
            </a:r>
          </a:p>
          <a:p>
            <a:r>
              <a:rPr lang="en-US" dirty="0" smtClean="0"/>
              <a:t>Late booking</a:t>
            </a:r>
          </a:p>
          <a:p>
            <a:pPr lvl="1"/>
            <a:r>
              <a:rPr lang="en-US" dirty="0" smtClean="0"/>
              <a:t>Not only want it all … but want it now!</a:t>
            </a:r>
          </a:p>
          <a:p>
            <a:r>
              <a:rPr lang="en-US" dirty="0" smtClean="0"/>
              <a:t>Adapting to and incorporating technology</a:t>
            </a:r>
          </a:p>
          <a:p>
            <a:pPr lvl="1"/>
            <a:r>
              <a:rPr lang="en-US" dirty="0" smtClean="0"/>
              <a:t>Instant gratification society</a:t>
            </a:r>
          </a:p>
          <a:p>
            <a:pPr lvl="1"/>
            <a:r>
              <a:rPr lang="en-US" dirty="0" smtClean="0"/>
              <a:t>Expect same technology platforms with their travel experience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54328"/>
            <a:ext cx="8260740" cy="1116106"/>
          </a:xfrm>
        </p:spPr>
        <p:txBody>
          <a:bodyPr/>
          <a:lstStyle/>
          <a:p>
            <a:r>
              <a:rPr lang="en-US" dirty="0" smtClean="0"/>
              <a:t>NEW Landscape = Opportunity for Suppliers/DMOs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2089411"/>
            <a:ext cx="8096179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Smaller groups &amp; FIT</a:t>
            </a:r>
          </a:p>
          <a:p>
            <a:pPr lvl="1"/>
            <a:r>
              <a:rPr lang="en-US" dirty="0" smtClean="0"/>
              <a:t>New markets</a:t>
            </a:r>
          </a:p>
          <a:p>
            <a:pPr lvl="1"/>
            <a:r>
              <a:rPr lang="en-US" dirty="0" smtClean="0"/>
              <a:t>Review comp policies and group pricing</a:t>
            </a:r>
          </a:p>
          <a:p>
            <a:r>
              <a:rPr lang="en-US" dirty="0" smtClean="0"/>
              <a:t>Higher quality services/amenities &amp; unique/individual experiences</a:t>
            </a:r>
          </a:p>
          <a:p>
            <a:pPr lvl="1"/>
            <a:r>
              <a:rPr lang="en-US" dirty="0" smtClean="0"/>
              <a:t>Showcase customer service</a:t>
            </a:r>
          </a:p>
          <a:p>
            <a:pPr lvl="1"/>
            <a:r>
              <a:rPr lang="en-US" dirty="0" smtClean="0"/>
              <a:t>Audit product offerings; highlight USP</a:t>
            </a:r>
          </a:p>
          <a:p>
            <a:r>
              <a:rPr lang="en-US" dirty="0" smtClean="0"/>
              <a:t>Late booking</a:t>
            </a:r>
          </a:p>
          <a:p>
            <a:pPr lvl="1"/>
            <a:r>
              <a:rPr lang="en-US" dirty="0" smtClean="0"/>
              <a:t>Review deposit policies</a:t>
            </a:r>
          </a:p>
          <a:p>
            <a:pPr lvl="1"/>
            <a:r>
              <a:rPr lang="en-US" dirty="0" smtClean="0"/>
              <a:t>Respond quickly to operator requests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Working with Tour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4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581726"/>
            <a:ext cx="8415528" cy="1116106"/>
          </a:xfrm>
        </p:spPr>
        <p:txBody>
          <a:bodyPr/>
          <a:lstStyle/>
          <a:p>
            <a:r>
              <a:rPr lang="en-US" dirty="0" smtClean="0"/>
              <a:t>How can suppliers become a part of an operator’s package?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999761"/>
            <a:ext cx="8096179" cy="4144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“Give us something that the general public cannot do.”</a:t>
            </a:r>
          </a:p>
          <a:p>
            <a:pPr lvl="0"/>
            <a:r>
              <a:rPr lang="en-US" dirty="0"/>
              <a:t> “What I want is that unique experience or attraction that sets your destination apart.”</a:t>
            </a:r>
          </a:p>
          <a:p>
            <a:pPr lvl="0"/>
            <a:r>
              <a:rPr lang="en-US" dirty="0"/>
              <a:t>“We tour operators like to simplify, so if you add value to our package by putting tour parts together, it makes our life easier!”</a:t>
            </a:r>
          </a:p>
          <a:p>
            <a:pPr lvl="0"/>
            <a:r>
              <a:rPr lang="en-US" dirty="0"/>
              <a:t>“We sell full programs, not parts (like a car vs. spare parts). We would rather work with a supplier who can offer several things in an area than have to take all the parts and make them into a tour.”</a:t>
            </a:r>
          </a:p>
          <a:p>
            <a:pPr lvl="0"/>
            <a:r>
              <a:rPr lang="en-US" dirty="0"/>
              <a:t>“Give us slower dates when we can package 5-star properties at 3-star rates.”</a:t>
            </a:r>
          </a:p>
          <a:p>
            <a:pPr lvl="0"/>
            <a:r>
              <a:rPr lang="en-US" dirty="0"/>
              <a:t>“Offer consistent pricing. I do proposals up to two years out, and if I can't count on your pricing to be somewhat stable, I will quit checking with you.”</a:t>
            </a:r>
          </a:p>
          <a:p>
            <a:pPr lvl="0"/>
            <a:r>
              <a:rPr lang="en-US" dirty="0"/>
              <a:t>“E-blasts that cold-call hundreds of tour operators will more than likely get deleted.”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89" y="581726"/>
            <a:ext cx="8559907" cy="1116106"/>
          </a:xfrm>
        </p:spPr>
        <p:txBody>
          <a:bodyPr/>
          <a:lstStyle/>
          <a:p>
            <a:r>
              <a:rPr lang="en-US" dirty="0" smtClean="0"/>
              <a:t>How can suppliers/DMOs increase the number of travelers on a tour?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9" y="1999761"/>
            <a:ext cx="8096179" cy="414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“Send us high-quality images for Web and print.”</a:t>
            </a:r>
          </a:p>
          <a:p>
            <a:pPr lvl="0"/>
            <a:r>
              <a:rPr lang="en-US" dirty="0"/>
              <a:t>“Send us a ‘group-friendly’ video for email blasts or a DVD to show on the coach.” </a:t>
            </a:r>
          </a:p>
          <a:p>
            <a:pPr lvl="1"/>
            <a:r>
              <a:rPr lang="en-US" dirty="0"/>
              <a:t>“Group-friendly” means don’t show pricing</a:t>
            </a:r>
          </a:p>
          <a:p>
            <a:pPr lvl="0"/>
            <a:r>
              <a:rPr lang="en-US" dirty="0"/>
              <a:t>“Send us blurbs or write-ups that talk about what’s special at your place.”</a:t>
            </a:r>
          </a:p>
          <a:p>
            <a:pPr lvl="0"/>
            <a:r>
              <a:rPr lang="en-US" dirty="0"/>
              <a:t>“Cross-promote on social media</a:t>
            </a:r>
            <a:r>
              <a:rPr lang="en-US" dirty="0" smtClean="0"/>
              <a:t>.”</a:t>
            </a:r>
          </a:p>
          <a:p>
            <a:pPr marL="0" lvl="0" indent="0" algn="ctr">
              <a:buNone/>
            </a:pPr>
            <a:r>
              <a:rPr lang="en-US" i="1" dirty="0" smtClean="0">
                <a:solidFill>
                  <a:srgbClr val="9B202F"/>
                </a:solidFill>
                <a:latin typeface="+mn-lt"/>
              </a:rPr>
              <a:t/>
            </a:r>
            <a:br>
              <a:rPr lang="en-US" i="1" dirty="0" smtClean="0">
                <a:solidFill>
                  <a:srgbClr val="9B202F"/>
                </a:solidFill>
                <a:latin typeface="+mn-lt"/>
              </a:rPr>
            </a:br>
            <a:r>
              <a:rPr lang="en-US" i="1" dirty="0" smtClean="0">
                <a:solidFill>
                  <a:srgbClr val="9B202F"/>
                </a:solidFill>
                <a:latin typeface="+mn-lt"/>
              </a:rPr>
              <a:t>“Native people have always told stories.”</a:t>
            </a:r>
            <a:endParaRPr lang="en-US" i="1" dirty="0">
              <a:solidFill>
                <a:srgbClr val="9B202F"/>
              </a:solidFill>
              <a:latin typeface="+mn-lt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581726"/>
            <a:ext cx="8415528" cy="1116106"/>
          </a:xfrm>
        </p:spPr>
        <p:txBody>
          <a:bodyPr/>
          <a:lstStyle/>
          <a:p>
            <a:r>
              <a:rPr lang="en-US" dirty="0" smtClean="0"/>
              <a:t>How much consideration do tour operators give to logistics?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999761"/>
            <a:ext cx="8096179" cy="414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“If we’ve got 50 seniors on a coach, we </a:t>
            </a:r>
            <a:r>
              <a:rPr lang="en-US" i="1" dirty="0"/>
              <a:t>have</a:t>
            </a:r>
            <a:r>
              <a:rPr lang="en-US" dirty="0"/>
              <a:t> to consider logistics.”</a:t>
            </a:r>
          </a:p>
          <a:p>
            <a:pPr lvl="1"/>
            <a:r>
              <a:rPr lang="en-US" dirty="0"/>
              <a:t>“Restrooms—and lots of them—are key.”</a:t>
            </a:r>
          </a:p>
          <a:p>
            <a:pPr lvl="1"/>
            <a:r>
              <a:rPr lang="en-US" dirty="0"/>
              <a:t>“Luggage handling is imperative for seniors, and it has to be done in a timely manner.”</a:t>
            </a:r>
          </a:p>
          <a:p>
            <a:pPr lvl="0"/>
            <a:r>
              <a:rPr lang="en-US" dirty="0"/>
              <a:t> “Hours of operation can be huge.” </a:t>
            </a:r>
          </a:p>
          <a:p>
            <a:pPr lvl="1"/>
            <a:r>
              <a:rPr lang="en-US" dirty="0"/>
              <a:t>“Please give a contact number for nights and weekends.”</a:t>
            </a:r>
          </a:p>
          <a:p>
            <a:pPr lvl="0"/>
            <a:r>
              <a:rPr lang="en-US" dirty="0"/>
              <a:t>“Please let us know where the bus drop-off and the group check-in areas are located.”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581726"/>
            <a:ext cx="8415528" cy="1116106"/>
          </a:xfrm>
        </p:spPr>
        <p:txBody>
          <a:bodyPr/>
          <a:lstStyle/>
          <a:p>
            <a:r>
              <a:rPr lang="en-US" dirty="0" smtClean="0"/>
              <a:t>What do you need from attractions?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518498"/>
            <a:ext cx="8096179" cy="414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“We have a check list: </a:t>
            </a:r>
          </a:p>
          <a:p>
            <a:pPr lvl="1"/>
            <a:r>
              <a:rPr lang="en-US" dirty="0"/>
              <a:t>Adequate restroom facilities. If you don’t have them, you need to own up, and we’ll stop before we get there.</a:t>
            </a:r>
          </a:p>
          <a:p>
            <a:pPr lvl="1"/>
            <a:r>
              <a:rPr lang="en-US" dirty="0"/>
              <a:t>Someone to greet the group, especially if they understand group dynamics</a:t>
            </a:r>
          </a:p>
          <a:p>
            <a:pPr lvl="1"/>
            <a:r>
              <a:rPr lang="en-US" dirty="0"/>
              <a:t>Somewhere for the group to sit—a staging area</a:t>
            </a:r>
          </a:p>
          <a:p>
            <a:pPr lvl="1"/>
            <a:r>
              <a:rPr lang="en-US" dirty="0"/>
              <a:t>Docent to help us if we need help</a:t>
            </a:r>
          </a:p>
          <a:p>
            <a:pPr lvl="1"/>
            <a:r>
              <a:rPr lang="en-US" dirty="0"/>
              <a:t>Gift shop with things that include post cards and stamps</a:t>
            </a:r>
          </a:p>
          <a:p>
            <a:pPr lvl="1"/>
            <a:r>
              <a:rPr lang="en-US" dirty="0"/>
              <a:t>Something to eat</a:t>
            </a:r>
          </a:p>
          <a:p>
            <a:pPr lvl="1"/>
            <a:r>
              <a:rPr lang="en-US" dirty="0"/>
              <a:t>A special gate or group entry area”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4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Tour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862" y="1931386"/>
            <a:ext cx="7332276" cy="8564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Feedback from NTA Operators for </a:t>
            </a:r>
            <a:br>
              <a:rPr lang="en-US" dirty="0" smtClean="0"/>
            </a:br>
            <a:r>
              <a:rPr lang="en-US" dirty="0" smtClean="0"/>
              <a:t>AIANTA Attendees</a:t>
            </a:r>
            <a:br>
              <a:rPr lang="en-US" dirty="0" smtClean="0"/>
            </a:br>
            <a:r>
              <a:rPr lang="en-US" i="1" dirty="0" smtClean="0"/>
              <a:t>Peaks, Valleys and Guidance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82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813335"/>
            <a:ext cx="8096179" cy="4144963"/>
          </a:xfrm>
        </p:spPr>
        <p:txBody>
          <a:bodyPr/>
          <a:lstStyle/>
          <a:p>
            <a:pPr lvl="0"/>
            <a:r>
              <a:rPr lang="en-US" dirty="0"/>
              <a:t>Relevant product and attractions for groups (of all sizes)</a:t>
            </a:r>
          </a:p>
          <a:p>
            <a:pPr lvl="0"/>
            <a:r>
              <a:rPr lang="en-US" dirty="0"/>
              <a:t>Solid marketing and marketing support</a:t>
            </a:r>
          </a:p>
          <a:p>
            <a:pPr lvl="0"/>
            <a:r>
              <a:rPr lang="en-US" dirty="0"/>
              <a:t>Appropriate (and cost effective) accommodations</a:t>
            </a:r>
          </a:p>
          <a:p>
            <a:pPr lvl="0"/>
            <a:r>
              <a:rPr lang="en-US" dirty="0"/>
              <a:t>Appealing dining facilities and food service</a:t>
            </a:r>
          </a:p>
          <a:p>
            <a:pPr lvl="0"/>
            <a:r>
              <a:rPr lang="en-US" dirty="0"/>
              <a:t>Senior friendly attractions and activities</a:t>
            </a:r>
          </a:p>
          <a:p>
            <a:pPr lvl="0"/>
            <a:r>
              <a:rPr lang="en-US" dirty="0"/>
              <a:t>Museums offering cultural (interactive) experiences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42935"/>
            <a:ext cx="6958189" cy="1116106"/>
          </a:xfrm>
        </p:spPr>
        <p:txBody>
          <a:bodyPr/>
          <a:lstStyle/>
          <a:p>
            <a:r>
              <a:rPr lang="en-US" dirty="0" smtClean="0"/>
              <a:t>Valleys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530196"/>
            <a:ext cx="4805159" cy="4144963"/>
          </a:xfrm>
        </p:spPr>
        <p:txBody>
          <a:bodyPr/>
          <a:lstStyle/>
          <a:p>
            <a:pPr lvl="0"/>
            <a:r>
              <a:rPr lang="en-US" dirty="0" smtClean="0"/>
              <a:t>Lack of lodging </a:t>
            </a:r>
            <a:r>
              <a:rPr lang="en-US" dirty="0"/>
              <a:t>with reasonable rates and good proximity to sites</a:t>
            </a:r>
          </a:p>
          <a:p>
            <a:pPr lvl="0"/>
            <a:r>
              <a:rPr lang="en-US" dirty="0"/>
              <a:t>No planning for groups such as </a:t>
            </a:r>
          </a:p>
          <a:p>
            <a:pPr lvl="1"/>
            <a:r>
              <a:rPr lang="en-US" dirty="0" err="1" smtClean="0"/>
              <a:t>motorcoach</a:t>
            </a:r>
            <a:r>
              <a:rPr lang="en-US" dirty="0" smtClean="0"/>
              <a:t> </a:t>
            </a:r>
            <a:r>
              <a:rPr lang="en-US" dirty="0"/>
              <a:t>parking</a:t>
            </a:r>
          </a:p>
          <a:p>
            <a:pPr lvl="1"/>
            <a:r>
              <a:rPr lang="en-US" dirty="0"/>
              <a:t>group prices</a:t>
            </a:r>
          </a:p>
          <a:p>
            <a:pPr lvl="1"/>
            <a:r>
              <a:rPr lang="en-US" dirty="0"/>
              <a:t>places for seniors to sit and watch</a:t>
            </a:r>
          </a:p>
          <a:p>
            <a:pPr lvl="1"/>
            <a:r>
              <a:rPr lang="en-US" dirty="0" smtClean="0"/>
              <a:t>food </a:t>
            </a:r>
            <a:r>
              <a:rPr lang="en-US" dirty="0"/>
              <a:t>services for a group</a:t>
            </a:r>
          </a:p>
          <a:p>
            <a:pPr lvl="1"/>
            <a:endParaRPr lang="en-US" dirty="0"/>
          </a:p>
        </p:txBody>
      </p:sp>
      <p:pic>
        <p:nvPicPr>
          <p:cNvPr id="3074" name="Picture 2" descr="C:\Users\anna.pettus\Desktop\AIANT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27" y="871779"/>
            <a:ext cx="2701901" cy="480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505843"/>
            <a:ext cx="6958189" cy="1116106"/>
          </a:xfrm>
        </p:spPr>
        <p:txBody>
          <a:bodyPr/>
          <a:lstStyle/>
          <a:p>
            <a:r>
              <a:rPr lang="en-US" dirty="0"/>
              <a:t>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271073"/>
            <a:ext cx="8096179" cy="4144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Provide solid information on dates, possible services and prices in advance</a:t>
            </a:r>
          </a:p>
          <a:p>
            <a:pPr lvl="0"/>
            <a:r>
              <a:rPr lang="en-US" dirty="0"/>
              <a:t>Offer reasonable group rates</a:t>
            </a:r>
          </a:p>
          <a:p>
            <a:pPr lvl="0"/>
            <a:r>
              <a:rPr lang="en-US" dirty="0"/>
              <a:t>Step up the marketing to tour operators; build awareness</a:t>
            </a:r>
          </a:p>
          <a:p>
            <a:pPr lvl="0"/>
            <a:r>
              <a:rPr lang="en-US" dirty="0"/>
              <a:t>Show your interest: Have a designated </a:t>
            </a:r>
            <a:r>
              <a:rPr lang="en-US" dirty="0" smtClean="0"/>
              <a:t>packaged travel</a:t>
            </a:r>
            <a:r>
              <a:rPr lang="en-US" dirty="0"/>
              <a:t> market representative </a:t>
            </a:r>
          </a:p>
        </p:txBody>
      </p:sp>
      <p:pic>
        <p:nvPicPr>
          <p:cNvPr id="2050" name="Picture 2" descr="C:\Users\anna.pettus\Desktop\AIANT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04" y="3880881"/>
            <a:ext cx="4842481" cy="2722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7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590051"/>
            <a:ext cx="8096179" cy="4144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Get </a:t>
            </a:r>
            <a:r>
              <a:rPr lang="en-US" dirty="0"/>
              <a:t>involved with the industry and actually meet with tour operators </a:t>
            </a:r>
          </a:p>
          <a:p>
            <a:pPr lvl="0"/>
            <a:r>
              <a:rPr lang="en-US" dirty="0"/>
              <a:t>Educate operators on your special cultural offerings</a:t>
            </a:r>
          </a:p>
          <a:p>
            <a:pPr lvl="0"/>
            <a:r>
              <a:rPr lang="en-US" dirty="0"/>
              <a:t>Maintain dialogue with operators; ask for feedback and act on it</a:t>
            </a:r>
          </a:p>
          <a:p>
            <a:pPr lvl="0"/>
            <a:r>
              <a:rPr lang="en-US" dirty="0"/>
              <a:t>Take that knowledge to train others and build infrastructure that works</a:t>
            </a:r>
          </a:p>
          <a:p>
            <a:pPr lvl="0"/>
            <a:r>
              <a:rPr lang="en-US" dirty="0"/>
              <a:t>Represent—with authenticity—your </a:t>
            </a:r>
            <a:r>
              <a:rPr lang="en-US" dirty="0" smtClean="0"/>
              <a:t>culture</a:t>
            </a:r>
          </a:p>
          <a:p>
            <a:pPr marL="0" lvl="0" indent="0" algn="ctr">
              <a:buNone/>
            </a:pPr>
            <a:r>
              <a:rPr lang="en-US" dirty="0">
                <a:solidFill>
                  <a:srgbClr val="9B202F"/>
                </a:solidFill>
                <a:latin typeface="+mn-lt"/>
              </a:rPr>
              <a:t/>
            </a:r>
            <a:br>
              <a:rPr lang="en-US" dirty="0">
                <a:solidFill>
                  <a:srgbClr val="9B202F"/>
                </a:solidFill>
                <a:latin typeface="+mn-lt"/>
              </a:rPr>
            </a:br>
            <a:r>
              <a:rPr lang="en-US" dirty="0" smtClean="0">
                <a:solidFill>
                  <a:srgbClr val="9B202F"/>
                </a:solidFill>
                <a:latin typeface="+mn-lt"/>
              </a:rPr>
              <a:t>“</a:t>
            </a:r>
            <a:r>
              <a:rPr lang="en-US" i="1" dirty="0" smtClean="0">
                <a:solidFill>
                  <a:srgbClr val="9B202F"/>
                </a:solidFill>
                <a:latin typeface="+mn-lt"/>
              </a:rPr>
              <a:t>Our stories are based on a reverence for the natural world—</a:t>
            </a:r>
            <a:br>
              <a:rPr lang="en-US" i="1" dirty="0" smtClean="0">
                <a:solidFill>
                  <a:srgbClr val="9B202F"/>
                </a:solidFill>
                <a:latin typeface="+mn-lt"/>
              </a:rPr>
            </a:br>
            <a:r>
              <a:rPr lang="en-US" i="1" dirty="0" smtClean="0">
                <a:solidFill>
                  <a:srgbClr val="9B202F"/>
                </a:solidFill>
                <a:latin typeface="+mn-lt"/>
              </a:rPr>
              <a:t>honoring the gift of life, our ancestors and all creatures. </a:t>
            </a:r>
            <a:br>
              <a:rPr lang="en-US" i="1" dirty="0" smtClean="0">
                <a:solidFill>
                  <a:srgbClr val="9B202F"/>
                </a:solidFill>
                <a:latin typeface="+mn-lt"/>
              </a:rPr>
            </a:br>
            <a:r>
              <a:rPr lang="en-US" i="1" dirty="0" smtClean="0">
                <a:solidFill>
                  <a:srgbClr val="9B202F"/>
                </a:solidFill>
                <a:latin typeface="+mn-lt"/>
              </a:rPr>
              <a:t>These stories root us to our past and guide us into our future.”</a:t>
            </a:r>
            <a:r>
              <a:rPr lang="en-US" i="1" dirty="0" smtClean="0"/>
              <a:t>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Catering to International Visitors &amp; </a:t>
            </a:r>
            <a:r>
              <a:rPr lang="en-US" dirty="0"/>
              <a:t>R</a:t>
            </a:r>
            <a:r>
              <a:rPr lang="en-US" dirty="0" smtClean="0"/>
              <a:t>eceptive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8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505843"/>
            <a:ext cx="6958189" cy="1116106"/>
          </a:xfrm>
        </p:spPr>
        <p:txBody>
          <a:bodyPr/>
          <a:lstStyle/>
          <a:p>
            <a:r>
              <a:rPr lang="en-US" dirty="0" smtClean="0"/>
              <a:t>International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286540"/>
            <a:ext cx="8096179" cy="40125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general needs are the same—group friendly facilities, attractions, activities and experiences</a:t>
            </a:r>
          </a:p>
          <a:p>
            <a:pPr lvl="0"/>
            <a:r>
              <a:rPr lang="en-US" dirty="0"/>
              <a:t>More keen interest in native cultures from international visitors</a:t>
            </a:r>
          </a:p>
          <a:p>
            <a:pPr lvl="0"/>
            <a:r>
              <a:rPr lang="en-US" dirty="0"/>
              <a:t>Strong desire to interact with Native Americans</a:t>
            </a:r>
          </a:p>
          <a:p>
            <a:pPr lvl="0"/>
            <a:r>
              <a:rPr lang="en-US" dirty="0"/>
              <a:t>Want an authentic experience rather than one planned for </a:t>
            </a:r>
            <a:r>
              <a:rPr lang="en-US" dirty="0" smtClean="0"/>
              <a:t>tourists</a:t>
            </a:r>
          </a:p>
          <a:p>
            <a:pPr lvl="0"/>
            <a:r>
              <a:rPr lang="en-US" dirty="0" smtClean="0"/>
              <a:t>Not </a:t>
            </a:r>
            <a:r>
              <a:rPr lang="en-US" dirty="0"/>
              <a:t>afraid to try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traditional </a:t>
            </a:r>
            <a:r>
              <a:rPr lang="en-US" dirty="0"/>
              <a:t>foods</a:t>
            </a:r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1744" b="10827"/>
          <a:stretch/>
        </p:blipFill>
        <p:spPr>
          <a:xfrm>
            <a:off x="3429243" y="3818214"/>
            <a:ext cx="5241851" cy="279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39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Market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&amp;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797870"/>
            <a:ext cx="8096179" cy="414496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135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million Chinese international travelers in 2016, spending $261 billion</a:t>
            </a:r>
            <a:endParaRPr lang="en-US" dirty="0"/>
          </a:p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 2016, 2.97 million Chinese travelers visited the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United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States, spending $34.8 billion.</a:t>
            </a:r>
          </a:p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Chinese international travelers are less than 10% of the population. Less than 6% of Chinese citizens have passports. </a:t>
            </a:r>
          </a:p>
          <a:p>
            <a:pPr lvl="0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2nd-tier cities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emerging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675410" cy="1116106"/>
          </a:xfrm>
        </p:spPr>
        <p:txBody>
          <a:bodyPr/>
          <a:lstStyle/>
          <a:p>
            <a:pPr lvl="0"/>
            <a:r>
              <a:rPr lang="en-US" dirty="0"/>
              <a:t>Who are </a:t>
            </a:r>
            <a:r>
              <a:rPr lang="en-US" dirty="0" smtClean="0"/>
              <a:t>Chinese </a:t>
            </a:r>
            <a:r>
              <a:rPr lang="en-US" dirty="0"/>
              <a:t>international travelers?</a:t>
            </a:r>
          </a:p>
        </p:txBody>
      </p:sp>
      <p:pic>
        <p:nvPicPr>
          <p:cNvPr id="1027" name="Picture 3" descr="C:\Users\anna.pettus\Desktop\AIANT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63" y="3677316"/>
            <a:ext cx="4086317" cy="229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649014"/>
            <a:ext cx="8096179" cy="4144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Chinese growing middle class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Millennials: nearly half were born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1970s and 1980s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56% are female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Family/Multi-generation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we’ll cover: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576921"/>
            <a:ext cx="8096179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What is NTA and who are our members?</a:t>
            </a:r>
            <a:endParaRPr lang="en-US" dirty="0"/>
          </a:p>
          <a:p>
            <a:r>
              <a:rPr lang="en-US" dirty="0" smtClean="0"/>
              <a:t>The NEW landscape of tour operator packaged travel</a:t>
            </a:r>
          </a:p>
          <a:p>
            <a:r>
              <a:rPr lang="en-US" dirty="0" smtClean="0"/>
              <a:t>Tips for working with tour operators</a:t>
            </a:r>
            <a:endParaRPr lang="en-US" dirty="0"/>
          </a:p>
          <a:p>
            <a:r>
              <a:rPr lang="en-US" dirty="0" smtClean="0"/>
              <a:t>Feedback from NTA operators for AIANTA attendees</a:t>
            </a:r>
          </a:p>
          <a:p>
            <a:r>
              <a:rPr lang="en-US" dirty="0" smtClean="0"/>
              <a:t>Catering to international visitors &amp; receptive operators</a:t>
            </a:r>
          </a:p>
          <a:p>
            <a:pPr marL="0" indent="0" algn="ctr">
              <a:buNone/>
            </a:pP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>
                <a:solidFill>
                  <a:srgbClr val="9B202F"/>
                </a:solidFill>
                <a:latin typeface="+mn-lt"/>
              </a:rPr>
              <a:t>AIANTA’s Mission: </a:t>
            </a:r>
            <a:br>
              <a:rPr lang="en-US" sz="1800" i="1" dirty="0" smtClean="0">
                <a:solidFill>
                  <a:srgbClr val="9B202F"/>
                </a:solidFill>
                <a:latin typeface="+mn-lt"/>
              </a:rPr>
            </a:br>
            <a:r>
              <a:rPr lang="en-US" sz="1800" i="1" dirty="0" smtClean="0">
                <a:solidFill>
                  <a:srgbClr val="9B202F"/>
                </a:solidFill>
                <a:latin typeface="+mn-lt"/>
              </a:rPr>
              <a:t>To define, introduce, grow and sustain American Indian, Alaska Native and Native Hawaiian tourism that honors traditions and values.</a:t>
            </a:r>
            <a:endParaRPr lang="en-US" sz="1800" i="1" dirty="0">
              <a:solidFill>
                <a:srgbClr val="9B202F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703342"/>
            <a:ext cx="8675410" cy="1116106"/>
          </a:xfrm>
        </p:spPr>
        <p:txBody>
          <a:bodyPr/>
          <a:lstStyle/>
          <a:p>
            <a:pPr lvl="0"/>
            <a:r>
              <a:rPr lang="en-US" dirty="0"/>
              <a:t>Chinese international </a:t>
            </a:r>
            <a:r>
              <a:rPr lang="en-US" dirty="0" smtClean="0"/>
              <a:t>traveler </a:t>
            </a:r>
            <a:r>
              <a:rPr lang="en-US" dirty="0"/>
              <a:t>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90" y="1638382"/>
            <a:ext cx="8096179" cy="4144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Spending higher share of income on travel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Attractions, food and shopping are important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Less shopping, more spending on meaningful experiences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70% use mobile apps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booking;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90% for planning,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Chinese collective culture (KOLs)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415528" cy="1116106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        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community where you …</a:t>
            </a:r>
          </a:p>
          <a:p>
            <a:pPr lvl="1"/>
            <a:r>
              <a:rPr lang="en-US" dirty="0" smtClean="0"/>
              <a:t>make business connections, </a:t>
            </a:r>
          </a:p>
          <a:p>
            <a:pPr lvl="1"/>
            <a:r>
              <a:rPr lang="en-US" dirty="0" smtClean="0"/>
              <a:t>learn from your peers, 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a difference through </a:t>
            </a:r>
            <a:r>
              <a:rPr lang="en-US" dirty="0" smtClean="0"/>
              <a:t>advocacy  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news and </a:t>
            </a:r>
            <a:r>
              <a:rPr lang="en-US" dirty="0" smtClean="0"/>
              <a:t>research </a:t>
            </a:r>
            <a:endParaRPr lang="en-US" i="1" dirty="0"/>
          </a:p>
          <a:p>
            <a:r>
              <a:rPr lang="en-US" dirty="0" smtClean="0"/>
              <a:t>Only association that registers tour operators to serve the inbound group leisure market from China</a:t>
            </a:r>
          </a:p>
          <a:p>
            <a:r>
              <a:rPr lang="en-US" dirty="0" smtClean="0"/>
              <a:t>AIANTA partner!</a:t>
            </a:r>
          </a:p>
        </p:txBody>
      </p:sp>
      <p:pic>
        <p:nvPicPr>
          <p:cNvPr id="4" name="Picture 2" descr="M:\LOGOS\NTA logos\NTA primary\NTA 201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37" y="763575"/>
            <a:ext cx="1713296" cy="5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415528" cy="1116106"/>
          </a:xfrm>
        </p:spPr>
        <p:txBody>
          <a:bodyPr/>
          <a:lstStyle/>
          <a:p>
            <a:r>
              <a:rPr lang="en-US" dirty="0" smtClean="0"/>
              <a:t>…And </a:t>
            </a:r>
            <a:r>
              <a:rPr lang="en-US" dirty="0"/>
              <a:t>who are our members?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Tour operators</a:t>
            </a:r>
          </a:p>
          <a:p>
            <a:r>
              <a:rPr lang="en-US" dirty="0" smtClean="0"/>
              <a:t>Tour suppliers</a:t>
            </a:r>
          </a:p>
          <a:p>
            <a:r>
              <a:rPr lang="en-US" dirty="0" smtClean="0"/>
              <a:t>DMOs</a:t>
            </a:r>
          </a:p>
          <a:p>
            <a:r>
              <a:rPr lang="en-US" dirty="0" smtClean="0"/>
              <a:t>Travel agents</a:t>
            </a:r>
          </a:p>
          <a:p>
            <a:r>
              <a:rPr lang="en-US" dirty="0" smtClean="0"/>
              <a:t>Associates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C:\Users\anna.pettus\Desktop\NTA-memb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01" y="2665714"/>
            <a:ext cx="5179267" cy="311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415528" cy="1116106"/>
          </a:xfrm>
        </p:spPr>
        <p:txBody>
          <a:bodyPr/>
          <a:lstStyle/>
          <a:p>
            <a:r>
              <a:rPr lang="en-US" dirty="0" smtClean="0"/>
              <a:t>Members by location</a:t>
            </a:r>
            <a:endParaRPr lang="en-US" dirty="0"/>
          </a:p>
        </p:txBody>
      </p:sp>
      <p:pic>
        <p:nvPicPr>
          <p:cNvPr id="4" name="Picture 3" descr="C:\Users\anna.pettus\Desktop\Members-By-Loc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80" y="1573832"/>
            <a:ext cx="5286840" cy="47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415528" cy="1116106"/>
          </a:xfrm>
        </p:spPr>
        <p:txBody>
          <a:bodyPr/>
          <a:lstStyle/>
          <a:p>
            <a:r>
              <a:rPr lang="en-US" dirty="0" smtClean="0"/>
              <a:t>Age of clients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189910"/>
              </p:ext>
            </p:extLst>
          </p:nvPr>
        </p:nvGraphicFramePr>
        <p:xfrm>
          <a:off x="444137" y="1953593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1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415528" cy="1116106"/>
          </a:xfrm>
        </p:spPr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pic>
        <p:nvPicPr>
          <p:cNvPr id="5" name="Picture 2" descr="C:\Users\anna.pettus\Desktop\Receptive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8" y="1632292"/>
            <a:ext cx="3309394" cy="330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529" y="4919777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25066"/>
                </a:solidFill>
              </a:rPr>
              <a:t>Receptive services</a:t>
            </a:r>
            <a:br>
              <a:rPr lang="en-US" sz="2400" b="1" dirty="0" smtClean="0">
                <a:solidFill>
                  <a:srgbClr val="125066"/>
                </a:solidFill>
              </a:rPr>
            </a:br>
            <a:r>
              <a:rPr lang="en-US" sz="2400" b="1" dirty="0" smtClean="0">
                <a:solidFill>
                  <a:srgbClr val="125066"/>
                </a:solidFill>
              </a:rPr>
              <a:t>62%</a:t>
            </a:r>
            <a:endParaRPr lang="en-US" sz="2400" dirty="0">
              <a:solidFill>
                <a:srgbClr val="125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300" y="4919777"/>
            <a:ext cx="4030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25066"/>
                </a:solidFill>
              </a:rPr>
              <a:t>Inbound travel to </a:t>
            </a:r>
            <a:br>
              <a:rPr lang="en-US" sz="2400" b="1" dirty="0" smtClean="0">
                <a:solidFill>
                  <a:srgbClr val="125066"/>
                </a:solidFill>
              </a:rPr>
            </a:br>
            <a:r>
              <a:rPr lang="en-US" sz="2400" b="1" dirty="0" smtClean="0">
                <a:solidFill>
                  <a:srgbClr val="125066"/>
                </a:solidFill>
              </a:rPr>
              <a:t>North America 35%</a:t>
            </a:r>
            <a:endParaRPr lang="en-US" sz="2400" dirty="0">
              <a:solidFill>
                <a:srgbClr val="125066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56" y="1742350"/>
            <a:ext cx="2566065" cy="30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90" y="697229"/>
            <a:ext cx="8415528" cy="1116106"/>
          </a:xfrm>
        </p:spPr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687294"/>
              </p:ext>
            </p:extLst>
          </p:nvPr>
        </p:nvGraphicFramePr>
        <p:xfrm>
          <a:off x="444137" y="1994807"/>
          <a:ext cx="82296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007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Main">
  <a:themeElements>
    <a:clrScheme name="Custom 2">
      <a:dk1>
        <a:sysClr val="windowText" lastClr="000000"/>
      </a:dk1>
      <a:lt1>
        <a:sysClr val="window" lastClr="FFFFFF"/>
      </a:lt1>
      <a:dk2>
        <a:srgbClr val="857D6D"/>
      </a:dk2>
      <a:lt2>
        <a:srgbClr val="DDDEDD"/>
      </a:lt2>
      <a:accent1>
        <a:srgbClr val="8A8D09"/>
      </a:accent1>
      <a:accent2>
        <a:srgbClr val="E8A723"/>
      </a:accent2>
      <a:accent3>
        <a:srgbClr val="BB4A2B"/>
      </a:accent3>
      <a:accent4>
        <a:srgbClr val="B79462"/>
      </a:accent4>
      <a:accent5>
        <a:srgbClr val="DDDEDD"/>
      </a:accent5>
      <a:accent6>
        <a:srgbClr val="857D6D"/>
      </a:accent6>
      <a:hlink>
        <a:srgbClr val="BB4A2B"/>
      </a:hlink>
      <a:folHlink>
        <a:srgbClr val="E8A723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848</Words>
  <Application>Microsoft Office PowerPoint</Application>
  <PresentationFormat>On-screen Show (4:3)</PresentationFormat>
  <Paragraphs>187</Paragraphs>
  <Slides>31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Main</vt:lpstr>
      <vt:lpstr>International Outreach Working with Tour Operators</vt:lpstr>
      <vt:lpstr>Working with Tour Operators</vt:lpstr>
      <vt:lpstr>Today we’ll cover:</vt:lpstr>
      <vt:lpstr>What is              ?</vt:lpstr>
      <vt:lpstr>…And who are our members?</vt:lpstr>
      <vt:lpstr>Members by location</vt:lpstr>
      <vt:lpstr>Age of clients</vt:lpstr>
      <vt:lpstr>Business Model</vt:lpstr>
      <vt:lpstr>Business Model</vt:lpstr>
      <vt:lpstr>Top markets, packages offered</vt:lpstr>
      <vt:lpstr>The NEW Landscape of  Tour Operator Packaged Travel</vt:lpstr>
      <vt:lpstr>The NEW Landscape of Tour Operator Packaged Travel</vt:lpstr>
      <vt:lpstr>The NEW Landscape of Tour Operator Packaged Travel</vt:lpstr>
      <vt:lpstr>NEW Landscape = Opportunity for Suppliers/DMOs</vt:lpstr>
      <vt:lpstr>Tips for Working with Tour Operators</vt:lpstr>
      <vt:lpstr>How can suppliers become a part of an operator’s package?</vt:lpstr>
      <vt:lpstr>How can suppliers/DMOs increase the number of travelers on a tour?</vt:lpstr>
      <vt:lpstr>How much consideration do tour operators give to logistics?</vt:lpstr>
      <vt:lpstr>What do you need from attractions?</vt:lpstr>
      <vt:lpstr>Feedback from NTA Operators for  AIANTA Attendees Peaks, Valleys and Guidance</vt:lpstr>
      <vt:lpstr>Peaks</vt:lpstr>
      <vt:lpstr>Valleys</vt:lpstr>
      <vt:lpstr>Guidance</vt:lpstr>
      <vt:lpstr>Guidance</vt:lpstr>
      <vt:lpstr>Catering to International Visitors &amp; Receptive Operators</vt:lpstr>
      <vt:lpstr>International Visitors</vt:lpstr>
      <vt:lpstr>China Market Overview</vt:lpstr>
      <vt:lpstr>Stats &amp; Trends</vt:lpstr>
      <vt:lpstr>Who are Chinese international travelers?</vt:lpstr>
      <vt:lpstr>Chinese international traveler behaviors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 Cady</dc:creator>
  <cp:lastModifiedBy>Catherine Prather</cp:lastModifiedBy>
  <cp:revision>208</cp:revision>
  <cp:lastPrinted>2017-09-07T12:46:58Z</cp:lastPrinted>
  <dcterms:created xsi:type="dcterms:W3CDTF">2012-06-12T17:57:03Z</dcterms:created>
  <dcterms:modified xsi:type="dcterms:W3CDTF">2017-09-11T17:43:25Z</dcterms:modified>
</cp:coreProperties>
</file>