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9" r:id="rId2"/>
    <p:sldId id="257" r:id="rId3"/>
    <p:sldId id="297" r:id="rId4"/>
    <p:sldId id="298" r:id="rId5"/>
    <p:sldId id="299" r:id="rId6"/>
    <p:sldId id="271" r:id="rId7"/>
    <p:sldId id="276" r:id="rId8"/>
    <p:sldId id="277" r:id="rId9"/>
    <p:sldId id="278" r:id="rId10"/>
    <p:sldId id="275" r:id="rId11"/>
    <p:sldId id="279" r:id="rId12"/>
    <p:sldId id="280" r:id="rId13"/>
    <p:sldId id="281" r:id="rId14"/>
    <p:sldId id="282" r:id="rId15"/>
    <p:sldId id="283" r:id="rId16"/>
    <p:sldId id="284" r:id="rId17"/>
    <p:sldId id="285" r:id="rId18"/>
    <p:sldId id="286" r:id="rId19"/>
    <p:sldId id="294" r:id="rId20"/>
    <p:sldId id="295" r:id="rId21"/>
    <p:sldId id="296" r:id="rId22"/>
    <p:sldId id="287" r:id="rId23"/>
    <p:sldId id="288" r:id="rId24"/>
    <p:sldId id="289" r:id="rId25"/>
    <p:sldId id="290" r:id="rId26"/>
    <p:sldId id="291" r:id="rId27"/>
    <p:sldId id="292" r:id="rId28"/>
    <p:sldId id="293" r:id="rId29"/>
    <p:sldId id="30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659"/>
    <a:srgbClr val="005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7"/>
    <p:restoredTop sz="94710"/>
  </p:normalViewPr>
  <p:slideViewPr>
    <p:cSldViewPr snapToGrid="0" snapToObjects="1">
      <p:cViewPr varScale="1">
        <p:scale>
          <a:sx n="105" d="100"/>
          <a:sy n="105" d="100"/>
        </p:scale>
        <p:origin x="1710" y="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24"/>
          <c:y val="0.11663003199478225"/>
          <c:w val="0.52508295126655302"/>
          <c:h val="0.63351518560179998"/>
        </c:manualLayout>
      </c:layout>
      <c:barChart>
        <c:barDir val="bar"/>
        <c:grouping val="clustered"/>
        <c:varyColors val="0"/>
        <c:ser>
          <c:idx val="0"/>
          <c:order val="0"/>
          <c:tx>
            <c:strRef>
              <c:f>Sheet1!$B$1</c:f>
              <c:strCache>
                <c:ptCount val="1"/>
                <c:pt idx="0">
                  <c:v>AZ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Visiting friends/relatives</c:v>
                </c:pt>
                <c:pt idx="1">
                  <c:v>Touring</c:v>
                </c:pt>
                <c:pt idx="2">
                  <c:v>Outdoors</c:v>
                </c:pt>
                <c:pt idx="3">
                  <c:v>Special event</c:v>
                </c:pt>
                <c:pt idx="4">
                  <c:v>City trip</c:v>
                </c:pt>
                <c:pt idx="5">
                  <c:v>Casino</c:v>
                </c:pt>
                <c:pt idx="6">
                  <c:v>Resort</c:v>
                </c:pt>
              </c:strCache>
            </c:strRef>
          </c:cat>
          <c:val>
            <c:numRef>
              <c:f>Sheet1!$B$2:$B$8</c:f>
              <c:numCache>
                <c:formatCode>0.00%</c:formatCode>
                <c:ptCount val="7"/>
                <c:pt idx="0" formatCode="General">
                  <c:v>0.31380000000000002</c:v>
                </c:pt>
                <c:pt idx="1">
                  <c:v>0.3145</c:v>
                </c:pt>
                <c:pt idx="2">
                  <c:v>0.1361</c:v>
                </c:pt>
                <c:pt idx="3">
                  <c:v>4.7500000000000001E-2</c:v>
                </c:pt>
                <c:pt idx="4">
                  <c:v>4.48E-2</c:v>
                </c:pt>
                <c:pt idx="5">
                  <c:v>2.5700000000000001E-2</c:v>
                </c:pt>
                <c:pt idx="6">
                  <c:v>2.93E-2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AZ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Visiting friends/relatives</c:v>
                </c:pt>
                <c:pt idx="1">
                  <c:v>Touring</c:v>
                </c:pt>
                <c:pt idx="2">
                  <c:v>Outdoors</c:v>
                </c:pt>
                <c:pt idx="3">
                  <c:v>Special event</c:v>
                </c:pt>
                <c:pt idx="4">
                  <c:v>City trip</c:v>
                </c:pt>
                <c:pt idx="5">
                  <c:v>Casino</c:v>
                </c:pt>
                <c:pt idx="6">
                  <c:v>Resort</c:v>
                </c:pt>
              </c:strCache>
            </c:strRef>
          </c:cat>
          <c:val>
            <c:numRef>
              <c:f>Sheet1!$C$2:$C$8</c:f>
              <c:numCache>
                <c:formatCode>0.00%</c:formatCode>
                <c:ptCount val="7"/>
                <c:pt idx="0" formatCode="0.0">
                  <c:v>0.42570000000000002</c:v>
                </c:pt>
                <c:pt idx="1">
                  <c:v>0.14000000000000001</c:v>
                </c:pt>
                <c:pt idx="2">
                  <c:v>8.8300000000000003E-2</c:v>
                </c:pt>
                <c:pt idx="3">
                  <c:v>6.9599999999999995E-2</c:v>
                </c:pt>
                <c:pt idx="4">
                  <c:v>4.82E-2</c:v>
                </c:pt>
                <c:pt idx="5">
                  <c:v>4.0300000000000002E-2</c:v>
                </c:pt>
                <c:pt idx="6">
                  <c:v>2.63E-2</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5"/>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0339714212281301"/>
          <c:y val="1.59641466450368E-2"/>
          <c:w val="0.73994345662281802"/>
          <c:h val="0.66636028669493297"/>
        </c:manualLayout>
      </c:layout>
      <c:barChart>
        <c:barDir val="bar"/>
        <c:grouping val="stacked"/>
        <c:varyColors val="0"/>
        <c:ser>
          <c:idx val="0"/>
          <c:order val="0"/>
          <c:tx>
            <c:strRef>
              <c:f>Sheet1!$B$1</c:f>
              <c:strCache>
                <c:ptCount val="1"/>
                <c:pt idx="0">
                  <c:v>Adults</c:v>
                </c:pt>
              </c:strCache>
            </c:strRef>
          </c:tx>
          <c:spPr>
            <a:solidFill>
              <a:srgbClr val="40E094"/>
            </a:solidFill>
            <a:scene3d>
              <a:camera prst="orthographicFront"/>
              <a:lightRig rig="balanced" dir="t"/>
            </a:scene3d>
            <a:sp3d>
              <a:bevelT w="25400" h="25400"/>
            </a:sp3d>
          </c:spPr>
          <c:invertIfNegative val="0"/>
          <c:dLbls>
            <c:numFmt formatCode="#,##0.0" sourceLinked="0"/>
            <c:spPr>
              <a:solidFill>
                <a:schemeClr val="bg1"/>
              </a:solidFill>
              <a:ln>
                <a:noFill/>
              </a:ln>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Arizona Parks</c:v>
                </c:pt>
                <c:pt idx="1">
                  <c:v>Arizona Total</c:v>
                </c:pt>
              </c:strCache>
            </c:strRef>
          </c:cat>
          <c:val>
            <c:numRef>
              <c:f>Sheet1!$B$2:$B$3</c:f>
              <c:numCache>
                <c:formatCode>General</c:formatCode>
                <c:ptCount val="2"/>
                <c:pt idx="0">
                  <c:v>2.59</c:v>
                </c:pt>
                <c:pt idx="1">
                  <c:v>2.2400000000000002</c:v>
                </c:pt>
              </c:numCache>
            </c:numRef>
          </c:val>
          <c:extLst>
            <c:ext xmlns:c16="http://schemas.microsoft.com/office/drawing/2014/chart" uri="{C3380CC4-5D6E-409C-BE32-E72D297353CC}">
              <c16:uniqueId val="{00000000-D31E-43F2-BD4A-C3B7FEC0195A}"/>
            </c:ext>
          </c:extLst>
        </c:ser>
        <c:ser>
          <c:idx val="1"/>
          <c:order val="1"/>
          <c:tx>
            <c:strRef>
              <c:f>Sheet1!$C$1</c:f>
              <c:strCache>
                <c:ptCount val="1"/>
                <c:pt idx="0">
                  <c:v>Children</c:v>
                </c:pt>
              </c:strCache>
            </c:strRef>
          </c:tx>
          <c:spPr>
            <a:solidFill>
              <a:srgbClr val="FFFF00"/>
            </a:solidFill>
            <a:scene3d>
              <a:camera prst="orthographicFront"/>
              <a:lightRig rig="balanced" dir="t"/>
            </a:scene3d>
            <a:sp3d>
              <a:bevelT w="254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1E-43F2-BD4A-C3B7FEC0195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1E-43F2-BD4A-C3B7FEC0195A}"/>
                </c:ext>
              </c:extLst>
            </c:dLbl>
            <c:numFmt formatCode="#,##0.0" sourceLinked="0"/>
            <c:spPr>
              <a:solidFill>
                <a:schemeClr val="bg1"/>
              </a:solidFill>
            </c:spPr>
            <c:txPr>
              <a:bodyPr/>
              <a:lstStyle/>
              <a:p>
                <a:pPr>
                  <a:defRPr sz="1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Arizona Parks</c:v>
                </c:pt>
                <c:pt idx="1">
                  <c:v>Arizona Total</c:v>
                </c:pt>
              </c:strCache>
            </c:strRef>
          </c:cat>
          <c:val>
            <c:numRef>
              <c:f>Sheet1!$C$2:$C$3</c:f>
              <c:numCache>
                <c:formatCode>General</c:formatCode>
                <c:ptCount val="2"/>
                <c:pt idx="0">
                  <c:v>0.87</c:v>
                </c:pt>
                <c:pt idx="1">
                  <c:v>0.81</c:v>
                </c:pt>
              </c:numCache>
            </c:numRef>
          </c:val>
          <c:extLst>
            <c:ext xmlns:c16="http://schemas.microsoft.com/office/drawing/2014/chart" uri="{C3380CC4-5D6E-409C-BE32-E72D297353CC}">
              <c16:uniqueId val="{00000003-D31E-43F2-BD4A-C3B7FEC0195A}"/>
            </c:ext>
          </c:extLst>
        </c:ser>
        <c:dLbls>
          <c:showLegendKey val="0"/>
          <c:showVal val="0"/>
          <c:showCatName val="0"/>
          <c:showSerName val="0"/>
          <c:showPercent val="0"/>
          <c:showBubbleSize val="0"/>
        </c:dLbls>
        <c:gapWidth val="75"/>
        <c:overlap val="100"/>
        <c:axId val="178368512"/>
        <c:axId val="178370048"/>
      </c:barChart>
      <c:catAx>
        <c:axId val="178368512"/>
        <c:scaling>
          <c:orientation val="maxMin"/>
        </c:scaling>
        <c:delete val="0"/>
        <c:axPos val="l"/>
        <c:numFmt formatCode="General" sourceLinked="0"/>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78370048"/>
        <c:crosses val="autoZero"/>
        <c:auto val="1"/>
        <c:lblAlgn val="ctr"/>
        <c:lblOffset val="100"/>
        <c:noMultiLvlLbl val="0"/>
      </c:catAx>
      <c:valAx>
        <c:axId val="178370048"/>
        <c:scaling>
          <c:orientation val="minMax"/>
          <c:max val="4"/>
        </c:scaling>
        <c:delete val="0"/>
        <c:axPos val="b"/>
        <c:majorGridlines/>
        <c:title>
          <c:tx>
            <c:rich>
              <a:bodyPr/>
              <a:lstStyle/>
              <a:p>
                <a:pPr>
                  <a:defRPr sz="1200" b="0">
                    <a:latin typeface="Arial" charset="0"/>
                    <a:ea typeface="Arial" charset="0"/>
                    <a:cs typeface="Arial" charset="0"/>
                  </a:defRPr>
                </a:pPr>
                <a:r>
                  <a:rPr lang="en-CA" sz="1200" b="0" dirty="0">
                    <a:latin typeface="Arial" charset="0"/>
                    <a:ea typeface="Arial" charset="0"/>
                    <a:cs typeface="Arial" charset="0"/>
                  </a:rPr>
                  <a:t>Average Number of People</a:t>
                </a:r>
              </a:p>
            </c:rich>
          </c:tx>
          <c:layout>
            <c:manualLayout>
              <c:xMode val="edge"/>
              <c:yMode val="edge"/>
              <c:x val="0.41910378413380822"/>
              <c:y val="0.798564085891461"/>
            </c:manualLayout>
          </c:layout>
          <c:overlay val="0"/>
        </c:title>
        <c:numFmt formatCode="General" sourceLinked="1"/>
        <c:majorTickMark val="out"/>
        <c:minorTickMark val="none"/>
        <c:tickLblPos val="nextTo"/>
        <c:txPr>
          <a:bodyPr/>
          <a:lstStyle/>
          <a:p>
            <a:pPr>
              <a:defRPr sz="1400">
                <a:latin typeface="Arial" charset="0"/>
                <a:ea typeface="Arial" charset="0"/>
                <a:cs typeface="Arial" charset="0"/>
              </a:defRPr>
            </a:pPr>
            <a:endParaRPr lang="en-US"/>
          </a:p>
        </c:txPr>
        <c:crossAx val="178368512"/>
        <c:crosses val="max"/>
        <c:crossBetween val="between"/>
        <c:majorUnit val="1"/>
      </c:valAx>
    </c:plotArea>
    <c:legend>
      <c:legendPos val="b"/>
      <c:layout>
        <c:manualLayout>
          <c:xMode val="edge"/>
          <c:yMode val="edge"/>
          <c:x val="0.34664182804363403"/>
          <c:y val="0.88514761665495501"/>
          <c:w val="0.36935019153245602"/>
          <c:h val="7.39058233786824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0339714212281301"/>
          <c:y val="1.59641466450368E-2"/>
          <c:w val="0.73994345662281802"/>
          <c:h val="0.66636028669493297"/>
        </c:manualLayout>
      </c:layout>
      <c:barChart>
        <c:barDir val="bar"/>
        <c:grouping val="stacked"/>
        <c:varyColors val="0"/>
        <c:ser>
          <c:idx val="0"/>
          <c:order val="0"/>
          <c:tx>
            <c:strRef>
              <c:f>Sheet1!$B$1</c:f>
              <c:strCache>
                <c:ptCount val="1"/>
                <c:pt idx="0">
                  <c:v>Adults</c:v>
                </c:pt>
              </c:strCache>
            </c:strRef>
          </c:tx>
          <c:spPr>
            <a:solidFill>
              <a:srgbClr val="40E094"/>
            </a:solidFill>
            <a:scene3d>
              <a:camera prst="orthographicFront"/>
              <a:lightRig rig="balanced" dir="t"/>
            </a:scene3d>
            <a:sp3d>
              <a:bevelT w="25400" h="25400"/>
            </a:sp3d>
          </c:spPr>
          <c:invertIfNegative val="0"/>
          <c:dLbls>
            <c:numFmt formatCode="#,##0.0" sourceLinked="0"/>
            <c:spPr>
              <a:solidFill>
                <a:schemeClr val="bg1"/>
              </a:solidFill>
              <a:ln>
                <a:noFill/>
              </a:ln>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Oklahoma Parks</c:v>
                </c:pt>
                <c:pt idx="1">
                  <c:v>Oklahoma Total</c:v>
                </c:pt>
              </c:strCache>
            </c:strRef>
          </c:cat>
          <c:val>
            <c:numRef>
              <c:f>Sheet1!$B$2:$B$3</c:f>
              <c:numCache>
                <c:formatCode>General</c:formatCode>
                <c:ptCount val="2"/>
                <c:pt idx="0">
                  <c:v>2.34</c:v>
                </c:pt>
                <c:pt idx="1">
                  <c:v>2.2000000000000002</c:v>
                </c:pt>
              </c:numCache>
            </c:numRef>
          </c:val>
          <c:extLst>
            <c:ext xmlns:c16="http://schemas.microsoft.com/office/drawing/2014/chart" uri="{C3380CC4-5D6E-409C-BE32-E72D297353CC}">
              <c16:uniqueId val="{00000000-D31E-43F2-BD4A-C3B7FEC0195A}"/>
            </c:ext>
          </c:extLst>
        </c:ser>
        <c:ser>
          <c:idx val="1"/>
          <c:order val="1"/>
          <c:tx>
            <c:strRef>
              <c:f>Sheet1!$C$1</c:f>
              <c:strCache>
                <c:ptCount val="1"/>
                <c:pt idx="0">
                  <c:v>Children</c:v>
                </c:pt>
              </c:strCache>
            </c:strRef>
          </c:tx>
          <c:spPr>
            <a:solidFill>
              <a:srgbClr val="FFFF00"/>
            </a:solidFill>
            <a:scene3d>
              <a:camera prst="orthographicFront"/>
              <a:lightRig rig="balanced" dir="t"/>
            </a:scene3d>
            <a:sp3d>
              <a:bevelT w="254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1E-43F2-BD4A-C3B7FEC0195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1E-43F2-BD4A-C3B7FEC0195A}"/>
                </c:ext>
              </c:extLst>
            </c:dLbl>
            <c:numFmt formatCode="#,##0.0" sourceLinked="0"/>
            <c:spPr>
              <a:solidFill>
                <a:schemeClr val="bg1"/>
              </a:solidFill>
            </c:spPr>
            <c:txPr>
              <a:bodyPr/>
              <a:lstStyle/>
              <a:p>
                <a:pPr>
                  <a:defRPr sz="1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Oklahoma Parks</c:v>
                </c:pt>
                <c:pt idx="1">
                  <c:v>Oklahoma Total</c:v>
                </c:pt>
              </c:strCache>
            </c:strRef>
          </c:cat>
          <c:val>
            <c:numRef>
              <c:f>Sheet1!$C$2:$C$3</c:f>
              <c:numCache>
                <c:formatCode>General</c:formatCode>
                <c:ptCount val="2"/>
                <c:pt idx="0">
                  <c:v>1.1200000000000001</c:v>
                </c:pt>
                <c:pt idx="1">
                  <c:v>0.8</c:v>
                </c:pt>
              </c:numCache>
            </c:numRef>
          </c:val>
          <c:extLst>
            <c:ext xmlns:c16="http://schemas.microsoft.com/office/drawing/2014/chart" uri="{C3380CC4-5D6E-409C-BE32-E72D297353CC}">
              <c16:uniqueId val="{00000003-D31E-43F2-BD4A-C3B7FEC0195A}"/>
            </c:ext>
          </c:extLst>
        </c:ser>
        <c:dLbls>
          <c:showLegendKey val="0"/>
          <c:showVal val="0"/>
          <c:showCatName val="0"/>
          <c:showSerName val="0"/>
          <c:showPercent val="0"/>
          <c:showBubbleSize val="0"/>
        </c:dLbls>
        <c:gapWidth val="75"/>
        <c:overlap val="100"/>
        <c:axId val="178368512"/>
        <c:axId val="178370048"/>
      </c:barChart>
      <c:catAx>
        <c:axId val="178368512"/>
        <c:scaling>
          <c:orientation val="maxMin"/>
        </c:scaling>
        <c:delete val="0"/>
        <c:axPos val="l"/>
        <c:numFmt formatCode="General" sourceLinked="0"/>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78370048"/>
        <c:crosses val="autoZero"/>
        <c:auto val="1"/>
        <c:lblAlgn val="ctr"/>
        <c:lblOffset val="100"/>
        <c:noMultiLvlLbl val="0"/>
      </c:catAx>
      <c:valAx>
        <c:axId val="178370048"/>
        <c:scaling>
          <c:orientation val="minMax"/>
          <c:max val="4"/>
        </c:scaling>
        <c:delete val="0"/>
        <c:axPos val="b"/>
        <c:majorGridlines/>
        <c:title>
          <c:tx>
            <c:rich>
              <a:bodyPr/>
              <a:lstStyle/>
              <a:p>
                <a:pPr>
                  <a:defRPr sz="1200" b="0">
                    <a:latin typeface="Arial" charset="0"/>
                    <a:ea typeface="Arial" charset="0"/>
                    <a:cs typeface="Arial" charset="0"/>
                  </a:defRPr>
                </a:pPr>
                <a:r>
                  <a:rPr lang="en-CA" sz="1200" b="0" dirty="0">
                    <a:latin typeface="Arial" charset="0"/>
                    <a:ea typeface="Arial" charset="0"/>
                    <a:cs typeface="Arial" charset="0"/>
                  </a:rPr>
                  <a:t>Average Number of People</a:t>
                </a:r>
              </a:p>
            </c:rich>
          </c:tx>
          <c:layout>
            <c:manualLayout>
              <c:xMode val="edge"/>
              <c:yMode val="edge"/>
              <c:x val="0.41910378413380822"/>
              <c:y val="0.798564085891461"/>
            </c:manualLayout>
          </c:layout>
          <c:overlay val="0"/>
        </c:title>
        <c:numFmt formatCode="General" sourceLinked="1"/>
        <c:majorTickMark val="out"/>
        <c:minorTickMark val="none"/>
        <c:tickLblPos val="nextTo"/>
        <c:txPr>
          <a:bodyPr/>
          <a:lstStyle/>
          <a:p>
            <a:pPr>
              <a:defRPr sz="1400">
                <a:latin typeface="Arial" charset="0"/>
                <a:ea typeface="Arial" charset="0"/>
                <a:cs typeface="Arial" charset="0"/>
              </a:defRPr>
            </a:pPr>
            <a:endParaRPr lang="en-US"/>
          </a:p>
        </c:txPr>
        <c:crossAx val="178368512"/>
        <c:crosses val="max"/>
        <c:crossBetween val="between"/>
        <c:majorUnit val="1"/>
      </c:valAx>
    </c:plotArea>
    <c:legend>
      <c:legendPos val="b"/>
      <c:layout>
        <c:manualLayout>
          <c:xMode val="edge"/>
          <c:yMode val="edge"/>
          <c:x val="0.34664182804363403"/>
          <c:y val="0.88514761665495501"/>
          <c:w val="0.36935019153245602"/>
          <c:h val="7.39058233786824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0339714212281301"/>
          <c:y val="1.59641466450368E-2"/>
          <c:w val="0.73994345662281802"/>
          <c:h val="0.66636028669493297"/>
        </c:manualLayout>
      </c:layout>
      <c:barChart>
        <c:barDir val="bar"/>
        <c:grouping val="stacked"/>
        <c:varyColors val="0"/>
        <c:ser>
          <c:idx val="0"/>
          <c:order val="0"/>
          <c:tx>
            <c:strRef>
              <c:f>Sheet1!$B$1</c:f>
              <c:strCache>
                <c:ptCount val="1"/>
                <c:pt idx="0">
                  <c:v>Adults</c:v>
                </c:pt>
              </c:strCache>
            </c:strRef>
          </c:tx>
          <c:spPr>
            <a:solidFill>
              <a:srgbClr val="40E094"/>
            </a:solidFill>
            <a:scene3d>
              <a:camera prst="orthographicFront"/>
              <a:lightRig rig="balanced" dir="t"/>
            </a:scene3d>
            <a:sp3d>
              <a:bevelT w="25400" h="25400"/>
            </a:sp3d>
          </c:spPr>
          <c:invertIfNegative val="0"/>
          <c:dLbls>
            <c:numFmt formatCode="#,##0.0" sourceLinked="0"/>
            <c:spPr>
              <a:solidFill>
                <a:schemeClr val="bg1"/>
              </a:solidFill>
              <a:ln>
                <a:noFill/>
              </a:ln>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Montana Parks</c:v>
                </c:pt>
                <c:pt idx="1">
                  <c:v>Montana Total</c:v>
                </c:pt>
              </c:strCache>
            </c:strRef>
          </c:cat>
          <c:val>
            <c:numRef>
              <c:f>Sheet1!$B$2:$B$3</c:f>
              <c:numCache>
                <c:formatCode>General</c:formatCode>
                <c:ptCount val="2"/>
                <c:pt idx="0">
                  <c:v>2.59</c:v>
                </c:pt>
                <c:pt idx="1">
                  <c:v>2.25</c:v>
                </c:pt>
              </c:numCache>
            </c:numRef>
          </c:val>
          <c:extLst>
            <c:ext xmlns:c16="http://schemas.microsoft.com/office/drawing/2014/chart" uri="{C3380CC4-5D6E-409C-BE32-E72D297353CC}">
              <c16:uniqueId val="{00000000-D31E-43F2-BD4A-C3B7FEC0195A}"/>
            </c:ext>
          </c:extLst>
        </c:ser>
        <c:ser>
          <c:idx val="1"/>
          <c:order val="1"/>
          <c:tx>
            <c:strRef>
              <c:f>Sheet1!$C$1</c:f>
              <c:strCache>
                <c:ptCount val="1"/>
                <c:pt idx="0">
                  <c:v>Children</c:v>
                </c:pt>
              </c:strCache>
            </c:strRef>
          </c:tx>
          <c:spPr>
            <a:solidFill>
              <a:srgbClr val="FFFF00"/>
            </a:solidFill>
            <a:scene3d>
              <a:camera prst="orthographicFront"/>
              <a:lightRig rig="balanced" dir="t"/>
            </a:scene3d>
            <a:sp3d>
              <a:bevelT w="254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1E-43F2-BD4A-C3B7FEC0195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1E-43F2-BD4A-C3B7FEC0195A}"/>
                </c:ext>
              </c:extLst>
            </c:dLbl>
            <c:numFmt formatCode="#,##0.0" sourceLinked="0"/>
            <c:spPr>
              <a:solidFill>
                <a:schemeClr val="bg1"/>
              </a:solidFill>
            </c:spPr>
            <c:txPr>
              <a:bodyPr/>
              <a:lstStyle/>
              <a:p>
                <a:pPr>
                  <a:defRPr sz="1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Montana Parks</c:v>
                </c:pt>
                <c:pt idx="1">
                  <c:v>Montana Total</c:v>
                </c:pt>
              </c:strCache>
            </c:strRef>
          </c:cat>
          <c:val>
            <c:numRef>
              <c:f>Sheet1!$C$2:$C$3</c:f>
              <c:numCache>
                <c:formatCode>General</c:formatCode>
                <c:ptCount val="2"/>
                <c:pt idx="0">
                  <c:v>1.01</c:v>
                </c:pt>
                <c:pt idx="1">
                  <c:v>0.83</c:v>
                </c:pt>
              </c:numCache>
            </c:numRef>
          </c:val>
          <c:extLst>
            <c:ext xmlns:c16="http://schemas.microsoft.com/office/drawing/2014/chart" uri="{C3380CC4-5D6E-409C-BE32-E72D297353CC}">
              <c16:uniqueId val="{00000003-D31E-43F2-BD4A-C3B7FEC0195A}"/>
            </c:ext>
          </c:extLst>
        </c:ser>
        <c:dLbls>
          <c:showLegendKey val="0"/>
          <c:showVal val="0"/>
          <c:showCatName val="0"/>
          <c:showSerName val="0"/>
          <c:showPercent val="0"/>
          <c:showBubbleSize val="0"/>
        </c:dLbls>
        <c:gapWidth val="75"/>
        <c:overlap val="100"/>
        <c:axId val="178368512"/>
        <c:axId val="178370048"/>
      </c:barChart>
      <c:catAx>
        <c:axId val="178368512"/>
        <c:scaling>
          <c:orientation val="maxMin"/>
        </c:scaling>
        <c:delete val="0"/>
        <c:axPos val="l"/>
        <c:numFmt formatCode="General" sourceLinked="0"/>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78370048"/>
        <c:crosses val="autoZero"/>
        <c:auto val="1"/>
        <c:lblAlgn val="ctr"/>
        <c:lblOffset val="100"/>
        <c:noMultiLvlLbl val="0"/>
      </c:catAx>
      <c:valAx>
        <c:axId val="178370048"/>
        <c:scaling>
          <c:orientation val="minMax"/>
          <c:max val="4"/>
        </c:scaling>
        <c:delete val="0"/>
        <c:axPos val="b"/>
        <c:majorGridlines/>
        <c:title>
          <c:tx>
            <c:rich>
              <a:bodyPr/>
              <a:lstStyle/>
              <a:p>
                <a:pPr>
                  <a:defRPr sz="1200" b="0">
                    <a:latin typeface="Arial" charset="0"/>
                    <a:ea typeface="Arial" charset="0"/>
                    <a:cs typeface="Arial" charset="0"/>
                  </a:defRPr>
                </a:pPr>
                <a:r>
                  <a:rPr lang="en-CA" sz="1200" b="0" dirty="0">
                    <a:latin typeface="Arial" charset="0"/>
                    <a:ea typeface="Arial" charset="0"/>
                    <a:cs typeface="Arial" charset="0"/>
                  </a:rPr>
                  <a:t>Average Number of People</a:t>
                </a:r>
              </a:p>
            </c:rich>
          </c:tx>
          <c:layout>
            <c:manualLayout>
              <c:xMode val="edge"/>
              <c:yMode val="edge"/>
              <c:x val="0.41910378413380822"/>
              <c:y val="0.798564085891461"/>
            </c:manualLayout>
          </c:layout>
          <c:overlay val="0"/>
        </c:title>
        <c:numFmt formatCode="General" sourceLinked="1"/>
        <c:majorTickMark val="out"/>
        <c:minorTickMark val="none"/>
        <c:tickLblPos val="nextTo"/>
        <c:txPr>
          <a:bodyPr/>
          <a:lstStyle/>
          <a:p>
            <a:pPr>
              <a:defRPr sz="1400">
                <a:latin typeface="Arial" charset="0"/>
                <a:ea typeface="Arial" charset="0"/>
                <a:cs typeface="Arial" charset="0"/>
              </a:defRPr>
            </a:pPr>
            <a:endParaRPr lang="en-US"/>
          </a:p>
        </c:txPr>
        <c:crossAx val="178368512"/>
        <c:crosses val="max"/>
        <c:crossBetween val="between"/>
        <c:majorUnit val="1"/>
      </c:valAx>
    </c:plotArea>
    <c:legend>
      <c:legendPos val="b"/>
      <c:layout>
        <c:manualLayout>
          <c:xMode val="edge"/>
          <c:yMode val="edge"/>
          <c:x val="0.34664182804363403"/>
          <c:y val="0.88514761665495501"/>
          <c:w val="0.36935019153245602"/>
          <c:h val="7.39058233786824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227570240762522"/>
          <c:y val="1.5511530290577967E-3"/>
          <c:w val="0.763088458109762"/>
          <c:h val="0.71759213567006097"/>
        </c:manualLayout>
      </c:layout>
      <c:barChart>
        <c:barDir val="bar"/>
        <c:grouping val="clustered"/>
        <c:varyColors val="0"/>
        <c:ser>
          <c:idx val="0"/>
          <c:order val="0"/>
          <c:tx>
            <c:strRef>
              <c:f>Sheet1!$B$1</c:f>
              <c:strCache>
                <c:ptCount val="1"/>
                <c:pt idx="0">
                  <c:v>Park</c:v>
                </c:pt>
              </c:strCache>
            </c:strRef>
          </c:tx>
          <c:spPr>
            <a:solidFill>
              <a:srgbClr val="60C99C"/>
            </a:solidFill>
            <a:ln>
              <a:noFill/>
            </a:ln>
            <a:scene3d>
              <a:camera prst="orthographicFront"/>
              <a:lightRig rig="balanced" dir="t"/>
            </a:scene3d>
            <a:sp3d>
              <a:bevelT w="25400" h="25400"/>
              <a:bevelB w="0" h="0"/>
            </a:sp3d>
          </c:spPr>
          <c:invertIfNegative val="0"/>
          <c:dLbls>
            <c:numFmt formatCode="0%" sourceLinked="0"/>
            <c:spPr>
              <a:noFill/>
              <a:ln>
                <a:noFill/>
              </a:ln>
              <a:effectLst/>
            </c:spPr>
            <c:txPr>
              <a:bodyPr wrap="square" lIns="38100" tIns="19050" rIns="38100" bIns="19050" anchor="ctr">
                <a:spAutoFit/>
              </a:bodyPr>
              <a:lstStyle/>
              <a:p>
                <a:pPr>
                  <a:defRPr sz="1000">
                    <a:latin typeface="Gotham Book" panose="02000603040000020004"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night</c:v>
                </c:pt>
                <c:pt idx="1">
                  <c:v>2 nights</c:v>
                </c:pt>
                <c:pt idx="2">
                  <c:v>3-4 nights</c:v>
                </c:pt>
                <c:pt idx="3">
                  <c:v>5-6 nights</c:v>
                </c:pt>
                <c:pt idx="4">
                  <c:v>7 + nights</c:v>
                </c:pt>
              </c:strCache>
            </c:strRef>
          </c:cat>
          <c:val>
            <c:numRef>
              <c:f>Sheet1!$B$2:$B$6</c:f>
              <c:numCache>
                <c:formatCode>0.0%</c:formatCode>
                <c:ptCount val="5"/>
                <c:pt idx="0">
                  <c:v>8.5000000000000006E-2</c:v>
                </c:pt>
                <c:pt idx="1">
                  <c:v>0.192</c:v>
                </c:pt>
                <c:pt idx="2">
                  <c:v>0.23699999999999999</c:v>
                </c:pt>
                <c:pt idx="3">
                  <c:v>0.13500000000000001</c:v>
                </c:pt>
                <c:pt idx="4">
                  <c:v>0.35</c:v>
                </c:pt>
              </c:numCache>
            </c:numRef>
          </c:val>
          <c:extLst>
            <c:ext xmlns:c16="http://schemas.microsoft.com/office/drawing/2014/chart" uri="{C3380CC4-5D6E-409C-BE32-E72D297353CC}">
              <c16:uniqueId val="{00000000-4CBD-42C4-81DC-E1BCD3C66888}"/>
            </c:ext>
          </c:extLst>
        </c:ser>
        <c:ser>
          <c:idx val="1"/>
          <c:order val="1"/>
          <c:tx>
            <c:strRef>
              <c:f>Sheet1!$C$1</c:f>
              <c:strCache>
                <c:ptCount val="1"/>
                <c:pt idx="0">
                  <c:v>Total</c:v>
                </c:pt>
              </c:strCache>
            </c:strRef>
          </c:tx>
          <c:spPr>
            <a:solidFill>
              <a:srgbClr val="FFC000"/>
            </a:solidFill>
            <a:ln>
              <a:noFill/>
            </a:ln>
            <a:scene3d>
              <a:camera prst="orthographicFront"/>
              <a:lightRig rig="balanced" dir="t">
                <a:rot lat="0" lon="0" rev="0"/>
              </a:lightRig>
            </a:scene3d>
            <a:sp3d>
              <a:bevelT w="25400" h="25400"/>
              <a:bevelB w="0" h="0"/>
            </a:sp3d>
          </c:spPr>
          <c:invertIfNegative val="0"/>
          <c:dLbls>
            <c:numFmt formatCode="0%" sourceLinked="0"/>
            <c:spPr>
              <a:noFill/>
              <a:ln>
                <a:noFill/>
              </a:ln>
              <a:effectLst/>
            </c:spPr>
            <c:txPr>
              <a:bodyPr wrap="square" lIns="38100" tIns="19050" rIns="38100" bIns="19050" anchor="ctr">
                <a:spAutoFit/>
              </a:bodyPr>
              <a:lstStyle/>
              <a:p>
                <a:pPr>
                  <a:defRPr sz="1000">
                    <a:latin typeface="Gotham Book" panose="02000603040000020004"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night</c:v>
                </c:pt>
                <c:pt idx="1">
                  <c:v>2 nights</c:v>
                </c:pt>
                <c:pt idx="2">
                  <c:v>3-4 nights</c:v>
                </c:pt>
                <c:pt idx="3">
                  <c:v>5-6 nights</c:v>
                </c:pt>
                <c:pt idx="4">
                  <c:v>7 + nights</c:v>
                </c:pt>
              </c:strCache>
            </c:strRef>
          </c:cat>
          <c:val>
            <c:numRef>
              <c:f>Sheet1!$C$2:$C$6</c:f>
              <c:numCache>
                <c:formatCode>0.0%</c:formatCode>
                <c:ptCount val="5"/>
                <c:pt idx="0">
                  <c:v>0.184</c:v>
                </c:pt>
                <c:pt idx="1">
                  <c:v>0.23899999999999999</c:v>
                </c:pt>
                <c:pt idx="2">
                  <c:v>0.27500000000000002</c:v>
                </c:pt>
                <c:pt idx="3">
                  <c:v>0.11599999999999999</c:v>
                </c:pt>
                <c:pt idx="4">
                  <c:v>0.185</c:v>
                </c:pt>
              </c:numCache>
            </c:numRef>
          </c:val>
          <c:extLst>
            <c:ext xmlns:c16="http://schemas.microsoft.com/office/drawing/2014/chart" uri="{C3380CC4-5D6E-409C-BE32-E72D297353CC}">
              <c16:uniqueId val="{00000001-4CBD-42C4-81DC-E1BCD3C66888}"/>
            </c:ext>
          </c:extLst>
        </c:ser>
        <c:dLbls>
          <c:dLblPos val="outEnd"/>
          <c:showLegendKey val="0"/>
          <c:showVal val="1"/>
          <c:showCatName val="0"/>
          <c:showSerName val="0"/>
          <c:showPercent val="0"/>
          <c:showBubbleSize val="0"/>
        </c:dLbls>
        <c:gapWidth val="25"/>
        <c:axId val="178421120"/>
        <c:axId val="178427008"/>
      </c:barChart>
      <c:catAx>
        <c:axId val="178421120"/>
        <c:scaling>
          <c:orientation val="maxMin"/>
        </c:scaling>
        <c:delete val="0"/>
        <c:axPos val="l"/>
        <c:numFmt formatCode="General" sourceLinked="1"/>
        <c:majorTickMark val="out"/>
        <c:minorTickMark val="none"/>
        <c:tickLblPos val="nextTo"/>
        <c:txPr>
          <a:bodyPr/>
          <a:lstStyle/>
          <a:p>
            <a:pPr>
              <a:defRPr lang="en-CA" sz="1600">
                <a:latin typeface="Arial Narrow" charset="0"/>
                <a:ea typeface="Arial Narrow" charset="0"/>
                <a:cs typeface="Arial Narrow" charset="0"/>
              </a:defRPr>
            </a:pPr>
            <a:endParaRPr lang="en-US"/>
          </a:p>
        </c:txPr>
        <c:crossAx val="178427008"/>
        <c:crossesAt val="0"/>
        <c:auto val="1"/>
        <c:lblAlgn val="ctr"/>
        <c:lblOffset val="100"/>
        <c:noMultiLvlLbl val="0"/>
      </c:catAx>
      <c:valAx>
        <c:axId val="178427008"/>
        <c:scaling>
          <c:orientation val="minMax"/>
          <c:max val="0.5"/>
          <c:min val="0"/>
        </c:scaling>
        <c:delete val="0"/>
        <c:axPos val="b"/>
        <c:majorGridlines/>
        <c:title>
          <c:tx>
            <c:rich>
              <a:bodyPr/>
              <a:lstStyle/>
              <a:p>
                <a:pPr>
                  <a:defRPr lang="en-CA" sz="1200" b="0" baseline="0">
                    <a:latin typeface="Arial" charset="0"/>
                    <a:ea typeface="Arial" charset="0"/>
                    <a:cs typeface="Arial" charset="0"/>
                  </a:defRPr>
                </a:pPr>
                <a:r>
                  <a:rPr lang="en-CA" sz="1200" b="0" baseline="0" dirty="0">
                    <a:latin typeface="Arial" charset="0"/>
                    <a:ea typeface="Arial" charset="0"/>
                    <a:cs typeface="Arial" charset="0"/>
                  </a:rPr>
                  <a:t>Percent</a:t>
                </a:r>
              </a:p>
            </c:rich>
          </c:tx>
          <c:layout>
            <c:manualLayout>
              <c:xMode val="edge"/>
              <c:yMode val="edge"/>
              <c:x val="0.53677263652417995"/>
              <c:y val="0.84075586929835799"/>
            </c:manualLayout>
          </c:layout>
          <c:overlay val="0"/>
        </c:title>
        <c:numFmt formatCode="0%" sourceLinked="0"/>
        <c:majorTickMark val="out"/>
        <c:minorTickMark val="none"/>
        <c:tickLblPos val="nextTo"/>
        <c:txPr>
          <a:bodyPr/>
          <a:lstStyle/>
          <a:p>
            <a:pPr>
              <a:defRPr lang="en-CA" sz="1400">
                <a:latin typeface="Arial" charset="0"/>
                <a:ea typeface="Arial" charset="0"/>
                <a:cs typeface="Arial" charset="0"/>
              </a:defRPr>
            </a:pPr>
            <a:endParaRPr lang="en-US"/>
          </a:p>
        </c:txPr>
        <c:crossAx val="178421120"/>
        <c:crosses val="max"/>
        <c:crossBetween val="between"/>
        <c:majorUnit val="0.1"/>
      </c:valAx>
      <c:spPr>
        <a:noFill/>
        <a:ln w="25400">
          <a:noFill/>
        </a:ln>
      </c:spPr>
    </c:plotArea>
    <c:legend>
      <c:legendPos val="b"/>
      <c:layout>
        <c:manualLayout>
          <c:xMode val="edge"/>
          <c:yMode val="edge"/>
          <c:x val="0.31780720694459003"/>
          <c:y val="0.90122604991069699"/>
          <c:w val="0.50809277983601198"/>
          <c:h val="6.7004994804902199E-2"/>
        </c:manualLayout>
      </c:layout>
      <c:overlay val="0"/>
      <c:txPr>
        <a:bodyPr/>
        <a:lstStyle/>
        <a:p>
          <a:pPr>
            <a:defRPr sz="1600" baseline="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227570240762522"/>
          <c:y val="1.5511530290577967E-3"/>
          <c:w val="0.763088458109762"/>
          <c:h val="0.71759213567006097"/>
        </c:manualLayout>
      </c:layout>
      <c:barChart>
        <c:barDir val="bar"/>
        <c:grouping val="clustered"/>
        <c:varyColors val="0"/>
        <c:ser>
          <c:idx val="0"/>
          <c:order val="0"/>
          <c:tx>
            <c:strRef>
              <c:f>Sheet1!$B$1</c:f>
              <c:strCache>
                <c:ptCount val="1"/>
                <c:pt idx="0">
                  <c:v>Park</c:v>
                </c:pt>
              </c:strCache>
            </c:strRef>
          </c:tx>
          <c:spPr>
            <a:solidFill>
              <a:srgbClr val="60C99C"/>
            </a:solidFill>
            <a:ln>
              <a:noFill/>
            </a:ln>
            <a:scene3d>
              <a:camera prst="orthographicFront"/>
              <a:lightRig rig="balanced" dir="t"/>
            </a:scene3d>
            <a:sp3d>
              <a:bevelT w="25400" h="25400"/>
              <a:bevelB w="0" h="0"/>
            </a:sp3d>
          </c:spPr>
          <c:invertIfNegative val="0"/>
          <c:dLbls>
            <c:numFmt formatCode="0%" sourceLinked="0"/>
            <c:spPr>
              <a:noFill/>
              <a:ln>
                <a:noFill/>
              </a:ln>
              <a:effectLst/>
            </c:spPr>
            <c:txPr>
              <a:bodyPr wrap="square" lIns="38100" tIns="19050" rIns="38100" bIns="19050" anchor="ctr">
                <a:spAutoFit/>
              </a:bodyPr>
              <a:lstStyle/>
              <a:p>
                <a:pPr>
                  <a:defRPr sz="1000">
                    <a:latin typeface="Gotham Book" panose="02000603040000020004"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night</c:v>
                </c:pt>
                <c:pt idx="1">
                  <c:v>2 nights</c:v>
                </c:pt>
                <c:pt idx="2">
                  <c:v>3-4 nights</c:v>
                </c:pt>
                <c:pt idx="3">
                  <c:v>5-6 nights</c:v>
                </c:pt>
                <c:pt idx="4">
                  <c:v>7 + nights</c:v>
                </c:pt>
              </c:strCache>
            </c:strRef>
          </c:cat>
          <c:val>
            <c:numRef>
              <c:f>Sheet1!$B$2:$B$6</c:f>
              <c:numCache>
                <c:formatCode>0.0%</c:formatCode>
                <c:ptCount val="5"/>
                <c:pt idx="0">
                  <c:v>9.9000000000000005E-2</c:v>
                </c:pt>
                <c:pt idx="1">
                  <c:v>0.16600000000000001</c:v>
                </c:pt>
                <c:pt idx="2">
                  <c:v>0.253</c:v>
                </c:pt>
                <c:pt idx="3">
                  <c:v>0.12</c:v>
                </c:pt>
                <c:pt idx="4">
                  <c:v>0.36199999999999999</c:v>
                </c:pt>
              </c:numCache>
            </c:numRef>
          </c:val>
          <c:extLst>
            <c:ext xmlns:c16="http://schemas.microsoft.com/office/drawing/2014/chart" uri="{C3380CC4-5D6E-409C-BE32-E72D297353CC}">
              <c16:uniqueId val="{00000000-4CBD-42C4-81DC-E1BCD3C66888}"/>
            </c:ext>
          </c:extLst>
        </c:ser>
        <c:ser>
          <c:idx val="1"/>
          <c:order val="1"/>
          <c:tx>
            <c:strRef>
              <c:f>Sheet1!$C$1</c:f>
              <c:strCache>
                <c:ptCount val="1"/>
                <c:pt idx="0">
                  <c:v>Total</c:v>
                </c:pt>
              </c:strCache>
            </c:strRef>
          </c:tx>
          <c:spPr>
            <a:solidFill>
              <a:srgbClr val="FFC000"/>
            </a:solidFill>
            <a:ln>
              <a:noFill/>
            </a:ln>
            <a:scene3d>
              <a:camera prst="orthographicFront"/>
              <a:lightRig rig="balanced" dir="t">
                <a:rot lat="0" lon="0" rev="0"/>
              </a:lightRig>
            </a:scene3d>
            <a:sp3d>
              <a:bevelT w="25400" h="25400"/>
              <a:bevelB w="0" h="0"/>
            </a:sp3d>
          </c:spPr>
          <c:invertIfNegative val="0"/>
          <c:dLbls>
            <c:numFmt formatCode="0%" sourceLinked="0"/>
            <c:spPr>
              <a:noFill/>
              <a:ln>
                <a:noFill/>
              </a:ln>
              <a:effectLst/>
            </c:spPr>
            <c:txPr>
              <a:bodyPr wrap="square" lIns="38100" tIns="19050" rIns="38100" bIns="19050" anchor="ctr">
                <a:spAutoFit/>
              </a:bodyPr>
              <a:lstStyle/>
              <a:p>
                <a:pPr>
                  <a:defRPr sz="1000">
                    <a:latin typeface="Gotham Book" panose="02000603040000020004"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night</c:v>
                </c:pt>
                <c:pt idx="1">
                  <c:v>2 nights</c:v>
                </c:pt>
                <c:pt idx="2">
                  <c:v>3-4 nights</c:v>
                </c:pt>
                <c:pt idx="3">
                  <c:v>5-6 nights</c:v>
                </c:pt>
                <c:pt idx="4">
                  <c:v>7 + nights</c:v>
                </c:pt>
              </c:strCache>
            </c:strRef>
          </c:cat>
          <c:val>
            <c:numRef>
              <c:f>Sheet1!$C$2:$C$6</c:f>
              <c:numCache>
                <c:formatCode>0.0%</c:formatCode>
                <c:ptCount val="5"/>
                <c:pt idx="0">
                  <c:v>0.26700000000000002</c:v>
                </c:pt>
                <c:pt idx="1">
                  <c:v>0.254</c:v>
                </c:pt>
                <c:pt idx="2">
                  <c:v>0.23800000000000002</c:v>
                </c:pt>
                <c:pt idx="3">
                  <c:v>0.10300000000000001</c:v>
                </c:pt>
                <c:pt idx="4">
                  <c:v>0.13900000000000001</c:v>
                </c:pt>
              </c:numCache>
            </c:numRef>
          </c:val>
          <c:extLst>
            <c:ext xmlns:c16="http://schemas.microsoft.com/office/drawing/2014/chart" uri="{C3380CC4-5D6E-409C-BE32-E72D297353CC}">
              <c16:uniqueId val="{00000001-4CBD-42C4-81DC-E1BCD3C66888}"/>
            </c:ext>
          </c:extLst>
        </c:ser>
        <c:dLbls>
          <c:dLblPos val="outEnd"/>
          <c:showLegendKey val="0"/>
          <c:showVal val="1"/>
          <c:showCatName val="0"/>
          <c:showSerName val="0"/>
          <c:showPercent val="0"/>
          <c:showBubbleSize val="0"/>
        </c:dLbls>
        <c:gapWidth val="25"/>
        <c:axId val="178421120"/>
        <c:axId val="178427008"/>
      </c:barChart>
      <c:catAx>
        <c:axId val="178421120"/>
        <c:scaling>
          <c:orientation val="maxMin"/>
        </c:scaling>
        <c:delete val="0"/>
        <c:axPos val="l"/>
        <c:numFmt formatCode="General" sourceLinked="1"/>
        <c:majorTickMark val="out"/>
        <c:minorTickMark val="none"/>
        <c:tickLblPos val="nextTo"/>
        <c:txPr>
          <a:bodyPr/>
          <a:lstStyle/>
          <a:p>
            <a:pPr>
              <a:defRPr lang="en-CA" sz="1600">
                <a:latin typeface="Arial Narrow" charset="0"/>
                <a:ea typeface="Arial Narrow" charset="0"/>
                <a:cs typeface="Arial Narrow" charset="0"/>
              </a:defRPr>
            </a:pPr>
            <a:endParaRPr lang="en-US"/>
          </a:p>
        </c:txPr>
        <c:crossAx val="178427008"/>
        <c:crossesAt val="0"/>
        <c:auto val="1"/>
        <c:lblAlgn val="ctr"/>
        <c:lblOffset val="100"/>
        <c:noMultiLvlLbl val="0"/>
      </c:catAx>
      <c:valAx>
        <c:axId val="178427008"/>
        <c:scaling>
          <c:orientation val="minMax"/>
          <c:max val="0.5"/>
          <c:min val="0"/>
        </c:scaling>
        <c:delete val="0"/>
        <c:axPos val="b"/>
        <c:majorGridlines/>
        <c:title>
          <c:tx>
            <c:rich>
              <a:bodyPr/>
              <a:lstStyle/>
              <a:p>
                <a:pPr>
                  <a:defRPr lang="en-CA" sz="1200" b="0" baseline="0">
                    <a:latin typeface="Arial" charset="0"/>
                    <a:ea typeface="Arial" charset="0"/>
                    <a:cs typeface="Arial" charset="0"/>
                  </a:defRPr>
                </a:pPr>
                <a:r>
                  <a:rPr lang="en-CA" sz="1200" b="0" baseline="0" dirty="0">
                    <a:latin typeface="Arial" charset="0"/>
                    <a:ea typeface="Arial" charset="0"/>
                    <a:cs typeface="Arial" charset="0"/>
                  </a:rPr>
                  <a:t>Percent</a:t>
                </a:r>
              </a:p>
            </c:rich>
          </c:tx>
          <c:layout>
            <c:manualLayout>
              <c:xMode val="edge"/>
              <c:yMode val="edge"/>
              <c:x val="0.53677263652417995"/>
              <c:y val="0.84075586929835799"/>
            </c:manualLayout>
          </c:layout>
          <c:overlay val="0"/>
        </c:title>
        <c:numFmt formatCode="0%" sourceLinked="0"/>
        <c:majorTickMark val="out"/>
        <c:minorTickMark val="none"/>
        <c:tickLblPos val="nextTo"/>
        <c:txPr>
          <a:bodyPr/>
          <a:lstStyle/>
          <a:p>
            <a:pPr>
              <a:defRPr lang="en-CA" sz="1400">
                <a:latin typeface="Arial" charset="0"/>
                <a:ea typeface="Arial" charset="0"/>
                <a:cs typeface="Arial" charset="0"/>
              </a:defRPr>
            </a:pPr>
            <a:endParaRPr lang="en-US"/>
          </a:p>
        </c:txPr>
        <c:crossAx val="178421120"/>
        <c:crosses val="max"/>
        <c:crossBetween val="between"/>
        <c:majorUnit val="0.1"/>
      </c:valAx>
      <c:spPr>
        <a:noFill/>
        <a:ln w="25400">
          <a:noFill/>
        </a:ln>
      </c:spPr>
    </c:plotArea>
    <c:legend>
      <c:legendPos val="b"/>
      <c:layout>
        <c:manualLayout>
          <c:xMode val="edge"/>
          <c:yMode val="edge"/>
          <c:x val="0.31780720694459003"/>
          <c:y val="0.90122604991069699"/>
          <c:w val="0.50809277983601198"/>
          <c:h val="6.7004994804902199E-2"/>
        </c:manualLayout>
      </c:layout>
      <c:overlay val="0"/>
      <c:txPr>
        <a:bodyPr/>
        <a:lstStyle/>
        <a:p>
          <a:pPr>
            <a:defRPr sz="1600" baseline="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227570240762522"/>
          <c:y val="1.5511530290577967E-3"/>
          <c:w val="0.763088458109762"/>
          <c:h val="0.71759213567006097"/>
        </c:manualLayout>
      </c:layout>
      <c:barChart>
        <c:barDir val="bar"/>
        <c:grouping val="clustered"/>
        <c:varyColors val="0"/>
        <c:ser>
          <c:idx val="0"/>
          <c:order val="0"/>
          <c:tx>
            <c:strRef>
              <c:f>Sheet1!$B$1</c:f>
              <c:strCache>
                <c:ptCount val="1"/>
                <c:pt idx="0">
                  <c:v>Park</c:v>
                </c:pt>
              </c:strCache>
            </c:strRef>
          </c:tx>
          <c:spPr>
            <a:solidFill>
              <a:srgbClr val="60C99C"/>
            </a:solidFill>
            <a:ln>
              <a:noFill/>
            </a:ln>
            <a:scene3d>
              <a:camera prst="orthographicFront"/>
              <a:lightRig rig="balanced" dir="t"/>
            </a:scene3d>
            <a:sp3d>
              <a:bevelT w="25400" h="25400"/>
              <a:bevelB w="0" h="0"/>
            </a:sp3d>
          </c:spPr>
          <c:invertIfNegative val="0"/>
          <c:dLbls>
            <c:numFmt formatCode="0%" sourceLinked="0"/>
            <c:spPr>
              <a:noFill/>
              <a:ln>
                <a:noFill/>
              </a:ln>
              <a:effectLst/>
            </c:spPr>
            <c:txPr>
              <a:bodyPr wrap="square" lIns="38100" tIns="19050" rIns="38100" bIns="19050" anchor="ctr">
                <a:spAutoFit/>
              </a:bodyPr>
              <a:lstStyle/>
              <a:p>
                <a:pPr>
                  <a:defRPr sz="1000">
                    <a:latin typeface="Gotham Book" panose="02000603040000020004"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night</c:v>
                </c:pt>
                <c:pt idx="1">
                  <c:v>2 nights</c:v>
                </c:pt>
                <c:pt idx="2">
                  <c:v>3-4 nights</c:v>
                </c:pt>
                <c:pt idx="3">
                  <c:v>5-6 nights</c:v>
                </c:pt>
                <c:pt idx="4">
                  <c:v>7 + nights</c:v>
                </c:pt>
              </c:strCache>
            </c:strRef>
          </c:cat>
          <c:val>
            <c:numRef>
              <c:f>Sheet1!$B$2:$B$6</c:f>
              <c:numCache>
                <c:formatCode>0.0%</c:formatCode>
                <c:ptCount val="5"/>
                <c:pt idx="0">
                  <c:v>3.9E-2</c:v>
                </c:pt>
                <c:pt idx="1">
                  <c:v>8.900000000000001E-2</c:v>
                </c:pt>
                <c:pt idx="2">
                  <c:v>0.16800000000000001</c:v>
                </c:pt>
                <c:pt idx="3">
                  <c:v>0.17899999999999999</c:v>
                </c:pt>
                <c:pt idx="4">
                  <c:v>0.52600000000000002</c:v>
                </c:pt>
              </c:numCache>
            </c:numRef>
          </c:val>
          <c:extLst>
            <c:ext xmlns:c16="http://schemas.microsoft.com/office/drawing/2014/chart" uri="{C3380CC4-5D6E-409C-BE32-E72D297353CC}">
              <c16:uniqueId val="{00000000-4CBD-42C4-81DC-E1BCD3C66888}"/>
            </c:ext>
          </c:extLst>
        </c:ser>
        <c:ser>
          <c:idx val="1"/>
          <c:order val="1"/>
          <c:tx>
            <c:strRef>
              <c:f>Sheet1!$C$1</c:f>
              <c:strCache>
                <c:ptCount val="1"/>
                <c:pt idx="0">
                  <c:v>Total</c:v>
                </c:pt>
              </c:strCache>
            </c:strRef>
          </c:tx>
          <c:spPr>
            <a:solidFill>
              <a:srgbClr val="FFC000"/>
            </a:solidFill>
            <a:ln>
              <a:noFill/>
            </a:ln>
            <a:scene3d>
              <a:camera prst="orthographicFront"/>
              <a:lightRig rig="balanced" dir="t">
                <a:rot lat="0" lon="0" rev="0"/>
              </a:lightRig>
            </a:scene3d>
            <a:sp3d>
              <a:bevelT w="25400" h="25400"/>
              <a:bevelB w="0" h="0"/>
            </a:sp3d>
          </c:spPr>
          <c:invertIfNegative val="0"/>
          <c:dLbls>
            <c:numFmt formatCode="0%" sourceLinked="0"/>
            <c:spPr>
              <a:noFill/>
              <a:ln>
                <a:noFill/>
              </a:ln>
              <a:effectLst/>
            </c:spPr>
            <c:txPr>
              <a:bodyPr wrap="square" lIns="38100" tIns="19050" rIns="38100" bIns="19050" anchor="ctr">
                <a:spAutoFit/>
              </a:bodyPr>
              <a:lstStyle/>
              <a:p>
                <a:pPr>
                  <a:defRPr sz="1000">
                    <a:latin typeface="Gotham Book" panose="02000603040000020004"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night</c:v>
                </c:pt>
                <c:pt idx="1">
                  <c:v>2 nights</c:v>
                </c:pt>
                <c:pt idx="2">
                  <c:v>3-4 nights</c:v>
                </c:pt>
                <c:pt idx="3">
                  <c:v>5-6 nights</c:v>
                </c:pt>
                <c:pt idx="4">
                  <c:v>7 + nights</c:v>
                </c:pt>
              </c:strCache>
            </c:strRef>
          </c:cat>
          <c:val>
            <c:numRef>
              <c:f>Sheet1!$C$2:$C$6</c:f>
              <c:numCache>
                <c:formatCode>0.0%</c:formatCode>
                <c:ptCount val="5"/>
                <c:pt idx="0">
                  <c:v>0.19600000000000001</c:v>
                </c:pt>
                <c:pt idx="1">
                  <c:v>0.19399999999999998</c:v>
                </c:pt>
                <c:pt idx="2">
                  <c:v>0.215</c:v>
                </c:pt>
                <c:pt idx="3">
                  <c:v>0.11800000000000001</c:v>
                </c:pt>
                <c:pt idx="4">
                  <c:v>0.27800000000000002</c:v>
                </c:pt>
              </c:numCache>
            </c:numRef>
          </c:val>
          <c:extLst>
            <c:ext xmlns:c16="http://schemas.microsoft.com/office/drawing/2014/chart" uri="{C3380CC4-5D6E-409C-BE32-E72D297353CC}">
              <c16:uniqueId val="{00000001-4CBD-42C4-81DC-E1BCD3C66888}"/>
            </c:ext>
          </c:extLst>
        </c:ser>
        <c:dLbls>
          <c:dLblPos val="outEnd"/>
          <c:showLegendKey val="0"/>
          <c:showVal val="1"/>
          <c:showCatName val="0"/>
          <c:showSerName val="0"/>
          <c:showPercent val="0"/>
          <c:showBubbleSize val="0"/>
        </c:dLbls>
        <c:gapWidth val="25"/>
        <c:axId val="178421120"/>
        <c:axId val="178427008"/>
      </c:barChart>
      <c:catAx>
        <c:axId val="178421120"/>
        <c:scaling>
          <c:orientation val="maxMin"/>
        </c:scaling>
        <c:delete val="0"/>
        <c:axPos val="l"/>
        <c:numFmt formatCode="General" sourceLinked="1"/>
        <c:majorTickMark val="out"/>
        <c:minorTickMark val="none"/>
        <c:tickLblPos val="nextTo"/>
        <c:txPr>
          <a:bodyPr/>
          <a:lstStyle/>
          <a:p>
            <a:pPr>
              <a:defRPr lang="en-CA" sz="1600">
                <a:latin typeface="Arial Narrow" charset="0"/>
                <a:ea typeface="Arial Narrow" charset="0"/>
                <a:cs typeface="Arial Narrow" charset="0"/>
              </a:defRPr>
            </a:pPr>
            <a:endParaRPr lang="en-US"/>
          </a:p>
        </c:txPr>
        <c:crossAx val="178427008"/>
        <c:crossesAt val="0"/>
        <c:auto val="1"/>
        <c:lblAlgn val="ctr"/>
        <c:lblOffset val="100"/>
        <c:noMultiLvlLbl val="0"/>
      </c:catAx>
      <c:valAx>
        <c:axId val="178427008"/>
        <c:scaling>
          <c:orientation val="minMax"/>
          <c:max val="0.60000000000000009"/>
          <c:min val="0"/>
        </c:scaling>
        <c:delete val="0"/>
        <c:axPos val="b"/>
        <c:majorGridlines/>
        <c:title>
          <c:tx>
            <c:rich>
              <a:bodyPr/>
              <a:lstStyle/>
              <a:p>
                <a:pPr>
                  <a:defRPr lang="en-CA" sz="1200" b="0" baseline="0">
                    <a:latin typeface="Arial" charset="0"/>
                    <a:ea typeface="Arial" charset="0"/>
                    <a:cs typeface="Arial" charset="0"/>
                  </a:defRPr>
                </a:pPr>
                <a:r>
                  <a:rPr lang="en-CA" sz="1200" b="0" baseline="0" dirty="0">
                    <a:latin typeface="Arial" charset="0"/>
                    <a:ea typeface="Arial" charset="0"/>
                    <a:cs typeface="Arial" charset="0"/>
                  </a:rPr>
                  <a:t>Percent</a:t>
                </a:r>
              </a:p>
            </c:rich>
          </c:tx>
          <c:layout>
            <c:manualLayout>
              <c:xMode val="edge"/>
              <c:yMode val="edge"/>
              <c:x val="0.53677263652417995"/>
              <c:y val="0.84075586929835799"/>
            </c:manualLayout>
          </c:layout>
          <c:overlay val="0"/>
        </c:title>
        <c:numFmt formatCode="0%" sourceLinked="0"/>
        <c:majorTickMark val="out"/>
        <c:minorTickMark val="none"/>
        <c:tickLblPos val="nextTo"/>
        <c:txPr>
          <a:bodyPr/>
          <a:lstStyle/>
          <a:p>
            <a:pPr>
              <a:defRPr lang="en-CA" sz="1400">
                <a:latin typeface="Arial" charset="0"/>
                <a:ea typeface="Arial" charset="0"/>
                <a:cs typeface="Arial" charset="0"/>
              </a:defRPr>
            </a:pPr>
            <a:endParaRPr lang="en-US"/>
          </a:p>
        </c:txPr>
        <c:crossAx val="178421120"/>
        <c:crosses val="max"/>
        <c:crossBetween val="between"/>
        <c:majorUnit val="0.1"/>
      </c:valAx>
      <c:spPr>
        <a:noFill/>
        <a:ln w="25400">
          <a:noFill/>
        </a:ln>
      </c:spPr>
    </c:plotArea>
    <c:legend>
      <c:legendPos val="b"/>
      <c:layout>
        <c:manualLayout>
          <c:xMode val="edge"/>
          <c:yMode val="edge"/>
          <c:x val="0.31780720694459003"/>
          <c:y val="0.90122604991069699"/>
          <c:w val="0.50809277983601198"/>
          <c:h val="6.7004994804902199E-2"/>
        </c:manualLayout>
      </c:layout>
      <c:overlay val="0"/>
      <c:txPr>
        <a:bodyPr/>
        <a:lstStyle/>
        <a:p>
          <a:pPr>
            <a:defRPr sz="1600" baseline="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AZ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Shopping</c:v>
                </c:pt>
                <c:pt idx="1">
                  <c:v>Landmark/historic site</c:v>
                </c:pt>
                <c:pt idx="2">
                  <c:v>Museum</c:v>
                </c:pt>
                <c:pt idx="3">
                  <c:v>Hiking/backpacking</c:v>
                </c:pt>
                <c:pt idx="4">
                  <c:v>Fine dining</c:v>
                </c:pt>
              </c:strCache>
            </c:strRef>
          </c:cat>
          <c:val>
            <c:numRef>
              <c:f>Sheet1!$B$2:$B$6</c:f>
              <c:numCache>
                <c:formatCode>0.00%</c:formatCode>
                <c:ptCount val="5"/>
                <c:pt idx="0">
                  <c:v>0.46509999999999996</c:v>
                </c:pt>
                <c:pt idx="1">
                  <c:v>0.47090000000000004</c:v>
                </c:pt>
                <c:pt idx="2">
                  <c:v>0.39960000000000001</c:v>
                </c:pt>
                <c:pt idx="3">
                  <c:v>0.34289999999999998</c:v>
                </c:pt>
                <c:pt idx="4">
                  <c:v>0.27850000000000003</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AZ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Shopping</c:v>
                </c:pt>
                <c:pt idx="1">
                  <c:v>Landmark/historic site</c:v>
                </c:pt>
                <c:pt idx="2">
                  <c:v>Museum</c:v>
                </c:pt>
                <c:pt idx="3">
                  <c:v>Hiking/backpacking</c:v>
                </c:pt>
                <c:pt idx="4">
                  <c:v>Fine dining</c:v>
                </c:pt>
              </c:strCache>
            </c:strRef>
          </c:cat>
          <c:val>
            <c:numRef>
              <c:f>Sheet1!$C$2:$C$6</c:f>
              <c:numCache>
                <c:formatCode>0.00%</c:formatCode>
                <c:ptCount val="5"/>
                <c:pt idx="0">
                  <c:v>0.32250000000000001</c:v>
                </c:pt>
                <c:pt idx="1">
                  <c:v>0.17760000000000001</c:v>
                </c:pt>
                <c:pt idx="2">
                  <c:v>0.13970000000000002</c:v>
                </c:pt>
                <c:pt idx="3">
                  <c:v>0.1673</c:v>
                </c:pt>
                <c:pt idx="4">
                  <c:v>0.19800000000000001</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5"/>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OK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Shopping</c:v>
                </c:pt>
                <c:pt idx="1">
                  <c:v>Landmark/historic site</c:v>
                </c:pt>
                <c:pt idx="2">
                  <c:v>Museum</c:v>
                </c:pt>
                <c:pt idx="3">
                  <c:v>Hiking/backpacking</c:v>
                </c:pt>
                <c:pt idx="4">
                  <c:v>Camping</c:v>
                </c:pt>
              </c:strCache>
            </c:strRef>
          </c:cat>
          <c:val>
            <c:numRef>
              <c:f>Sheet1!$B$2:$B$6</c:f>
              <c:numCache>
                <c:formatCode>0.00%</c:formatCode>
                <c:ptCount val="5"/>
                <c:pt idx="0">
                  <c:v>0.46509999999999996</c:v>
                </c:pt>
                <c:pt idx="1">
                  <c:v>0.47090000000000004</c:v>
                </c:pt>
                <c:pt idx="2">
                  <c:v>0.39960000000000001</c:v>
                </c:pt>
                <c:pt idx="3">
                  <c:v>0.34289999999999998</c:v>
                </c:pt>
                <c:pt idx="4">
                  <c:v>0.2656</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OK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Shopping</c:v>
                </c:pt>
                <c:pt idx="1">
                  <c:v>Landmark/historic site</c:v>
                </c:pt>
                <c:pt idx="2">
                  <c:v>Museum</c:v>
                </c:pt>
                <c:pt idx="3">
                  <c:v>Hiking/backpacking</c:v>
                </c:pt>
                <c:pt idx="4">
                  <c:v>Camping</c:v>
                </c:pt>
              </c:strCache>
            </c:strRef>
          </c:cat>
          <c:val>
            <c:numRef>
              <c:f>Sheet1!$C$2:$C$6</c:f>
              <c:numCache>
                <c:formatCode>0.00%</c:formatCode>
                <c:ptCount val="5"/>
                <c:pt idx="0">
                  <c:v>0.29389999999999999</c:v>
                </c:pt>
                <c:pt idx="1">
                  <c:v>0.122</c:v>
                </c:pt>
                <c:pt idx="2">
                  <c:v>0.13320000000000001</c:v>
                </c:pt>
                <c:pt idx="3">
                  <c:v>8.1199999999999994E-2</c:v>
                </c:pt>
                <c:pt idx="4">
                  <c:v>9.6600000000000005E-2</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5"/>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MT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Shopping</c:v>
                </c:pt>
                <c:pt idx="1">
                  <c:v>Landmark/historic site</c:v>
                </c:pt>
                <c:pt idx="2">
                  <c:v>Museum</c:v>
                </c:pt>
                <c:pt idx="3">
                  <c:v>Hiking/backpacking</c:v>
                </c:pt>
                <c:pt idx="4">
                  <c:v>Fine Dining</c:v>
                </c:pt>
              </c:strCache>
            </c:strRef>
          </c:cat>
          <c:val>
            <c:numRef>
              <c:f>Sheet1!$B$2:$B$6</c:f>
              <c:numCache>
                <c:formatCode>0.00%</c:formatCode>
                <c:ptCount val="5"/>
                <c:pt idx="0">
                  <c:v>0.4294</c:v>
                </c:pt>
                <c:pt idx="1">
                  <c:v>0.58590000000000009</c:v>
                </c:pt>
                <c:pt idx="2">
                  <c:v>0.38780000000000003</c:v>
                </c:pt>
                <c:pt idx="3">
                  <c:v>0.44640000000000002</c:v>
                </c:pt>
                <c:pt idx="4">
                  <c:v>0.27129999999999999</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MT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Shopping</c:v>
                </c:pt>
                <c:pt idx="1">
                  <c:v>Landmark/historic site</c:v>
                </c:pt>
                <c:pt idx="2">
                  <c:v>Museum</c:v>
                </c:pt>
                <c:pt idx="3">
                  <c:v>Hiking/backpacking</c:v>
                </c:pt>
                <c:pt idx="4">
                  <c:v>Fine Dining</c:v>
                </c:pt>
              </c:strCache>
            </c:strRef>
          </c:cat>
          <c:val>
            <c:numRef>
              <c:f>Sheet1!$C$2:$C$6</c:f>
              <c:numCache>
                <c:formatCode>0.00%</c:formatCode>
                <c:ptCount val="5"/>
                <c:pt idx="0">
                  <c:v>0.32380000000000003</c:v>
                </c:pt>
                <c:pt idx="1">
                  <c:v>0.23960000000000001</c:v>
                </c:pt>
                <c:pt idx="2">
                  <c:v>0.16980000000000001</c:v>
                </c:pt>
                <c:pt idx="3">
                  <c:v>0.21460000000000001</c:v>
                </c:pt>
                <c:pt idx="4">
                  <c:v>0.16739999999999999</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60000000000000009"/>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AZ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Any social media (net)</c:v>
                </c:pt>
                <c:pt idx="2">
                  <c:v>Got travel advice</c:v>
                </c:pt>
                <c:pt idx="3">
                  <c:v>Gave travel advice</c:v>
                </c:pt>
                <c:pt idx="4">
                  <c:v>Accessed travel news/events/deals/promotions</c:v>
                </c:pt>
                <c:pt idx="5">
                  <c:v>Blogged about a recent trip</c:v>
                </c:pt>
                <c:pt idx="6">
                  <c:v>Read travel reviews</c:v>
                </c:pt>
              </c:strCache>
            </c:strRef>
          </c:cat>
          <c:val>
            <c:numRef>
              <c:f>Sheet1!$B$2:$B$8</c:f>
              <c:numCache>
                <c:formatCode>General</c:formatCode>
                <c:ptCount val="7"/>
                <c:pt idx="0" formatCode="0.00%">
                  <c:v>0.84450000000000003</c:v>
                </c:pt>
                <c:pt idx="2" formatCode="0.00%">
                  <c:v>0.46240000000000003</c:v>
                </c:pt>
                <c:pt idx="3" formatCode="0.00%">
                  <c:v>0.43359999999999999</c:v>
                </c:pt>
                <c:pt idx="4" formatCode="0.00%">
                  <c:v>0.38040000000000002</c:v>
                </c:pt>
                <c:pt idx="5" formatCode="0.00%">
                  <c:v>0.27529999999999999</c:v>
                </c:pt>
                <c:pt idx="6" formatCode="0.00%">
                  <c:v>0.21920000000000001</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AZ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Any social media (net)</c:v>
                </c:pt>
                <c:pt idx="2">
                  <c:v>Got travel advice</c:v>
                </c:pt>
                <c:pt idx="3">
                  <c:v>Gave travel advice</c:v>
                </c:pt>
                <c:pt idx="4">
                  <c:v>Accessed travel news/events/deals/promotions</c:v>
                </c:pt>
                <c:pt idx="5">
                  <c:v>Blogged about a recent trip</c:v>
                </c:pt>
                <c:pt idx="6">
                  <c:v>Read travel reviews</c:v>
                </c:pt>
              </c:strCache>
            </c:strRef>
          </c:cat>
          <c:val>
            <c:numRef>
              <c:f>Sheet1!$C$2:$C$8</c:f>
              <c:numCache>
                <c:formatCode>General</c:formatCode>
                <c:ptCount val="7"/>
                <c:pt idx="0" formatCode="0.00%">
                  <c:v>0.75760000000000005</c:v>
                </c:pt>
                <c:pt idx="2" formatCode="0.00%">
                  <c:v>0.3281</c:v>
                </c:pt>
                <c:pt idx="3" formatCode="0.00%">
                  <c:v>0.29210000000000003</c:v>
                </c:pt>
                <c:pt idx="4" formatCode="0.00%">
                  <c:v>0.25530000000000003</c:v>
                </c:pt>
                <c:pt idx="5" formatCode="0.00%">
                  <c:v>0.21989999999999998</c:v>
                </c:pt>
                <c:pt idx="6" formatCode="0.00%">
                  <c:v>0.14829999999999999</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1"/>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2"/>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24"/>
          <c:y val="0.11663003199478225"/>
          <c:w val="0.52508295126655302"/>
          <c:h val="0.63351518560179998"/>
        </c:manualLayout>
      </c:layout>
      <c:barChart>
        <c:barDir val="bar"/>
        <c:grouping val="clustered"/>
        <c:varyColors val="0"/>
        <c:ser>
          <c:idx val="0"/>
          <c:order val="0"/>
          <c:tx>
            <c:strRef>
              <c:f>Sheet1!$B$1</c:f>
              <c:strCache>
                <c:ptCount val="1"/>
                <c:pt idx="0">
                  <c:v>OK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Visiting friends/relatives</c:v>
                </c:pt>
                <c:pt idx="1">
                  <c:v>Casino</c:v>
                </c:pt>
                <c:pt idx="2">
                  <c:v>Outdoors</c:v>
                </c:pt>
                <c:pt idx="3">
                  <c:v>Touring</c:v>
                </c:pt>
                <c:pt idx="4">
                  <c:v>Special event</c:v>
                </c:pt>
                <c:pt idx="5">
                  <c:v>City trip</c:v>
                </c:pt>
                <c:pt idx="6">
                  <c:v>Resort</c:v>
                </c:pt>
              </c:strCache>
            </c:strRef>
          </c:cat>
          <c:val>
            <c:numRef>
              <c:f>Sheet1!$B$2:$B$8</c:f>
              <c:numCache>
                <c:formatCode>0.00%</c:formatCode>
                <c:ptCount val="7"/>
                <c:pt idx="0">
                  <c:v>0.31180000000000002</c:v>
                </c:pt>
                <c:pt idx="1">
                  <c:v>2.0899999999999998E-2</c:v>
                </c:pt>
                <c:pt idx="2">
                  <c:v>0.20530000000000001</c:v>
                </c:pt>
                <c:pt idx="3">
                  <c:v>0.1457</c:v>
                </c:pt>
                <c:pt idx="4">
                  <c:v>5.21E-2</c:v>
                </c:pt>
                <c:pt idx="5">
                  <c:v>4.0899999999999999E-2</c:v>
                </c:pt>
                <c:pt idx="6">
                  <c:v>2.07E-2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OK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Visiting friends/relatives</c:v>
                </c:pt>
                <c:pt idx="1">
                  <c:v>Casino</c:v>
                </c:pt>
                <c:pt idx="2">
                  <c:v>Outdoors</c:v>
                </c:pt>
                <c:pt idx="3">
                  <c:v>Touring</c:v>
                </c:pt>
                <c:pt idx="4">
                  <c:v>Special event</c:v>
                </c:pt>
                <c:pt idx="5">
                  <c:v>City trip</c:v>
                </c:pt>
                <c:pt idx="6">
                  <c:v>Resort</c:v>
                </c:pt>
              </c:strCache>
            </c:strRef>
          </c:cat>
          <c:val>
            <c:numRef>
              <c:f>Sheet1!$C$2:$C$8</c:f>
              <c:numCache>
                <c:formatCode>0.00%</c:formatCode>
                <c:ptCount val="7"/>
                <c:pt idx="0">
                  <c:v>0.4194</c:v>
                </c:pt>
                <c:pt idx="1">
                  <c:v>9.8299999999999998E-2</c:v>
                </c:pt>
                <c:pt idx="2">
                  <c:v>7.8100000000000003E-2</c:v>
                </c:pt>
                <c:pt idx="3">
                  <c:v>7.3200000000000001E-2</c:v>
                </c:pt>
                <c:pt idx="4">
                  <c:v>7.2999999999999995E-2</c:v>
                </c:pt>
                <c:pt idx="5">
                  <c:v>5.8400000000000001E-2</c:v>
                </c:pt>
                <c:pt idx="6" formatCode="0.0">
                  <c:v>1.7399999999999999E-2</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5"/>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OK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Any social media (net)</c:v>
                </c:pt>
                <c:pt idx="2">
                  <c:v>Got travel advice</c:v>
                </c:pt>
                <c:pt idx="3">
                  <c:v>Gave travel advice</c:v>
                </c:pt>
                <c:pt idx="4">
                  <c:v>Accessed travel news/events/deals/promotions</c:v>
                </c:pt>
                <c:pt idx="5">
                  <c:v>Blogged about a recent trip</c:v>
                </c:pt>
                <c:pt idx="6">
                  <c:v>Tweeted about a recent trip</c:v>
                </c:pt>
              </c:strCache>
            </c:strRef>
          </c:cat>
          <c:val>
            <c:numRef>
              <c:f>Sheet1!$B$2:$B$8</c:f>
              <c:numCache>
                <c:formatCode>General</c:formatCode>
                <c:ptCount val="7"/>
                <c:pt idx="0" formatCode="0.00%">
                  <c:v>0.91430000000000011</c:v>
                </c:pt>
                <c:pt idx="2" formatCode="0.00%">
                  <c:v>0.54759999999999998</c:v>
                </c:pt>
                <c:pt idx="3" formatCode="0.00%">
                  <c:v>0.441</c:v>
                </c:pt>
                <c:pt idx="4" formatCode="0.00%">
                  <c:v>0.41450000000000004</c:v>
                </c:pt>
                <c:pt idx="5" formatCode="0.00%">
                  <c:v>0.34289999999999998</c:v>
                </c:pt>
                <c:pt idx="6" formatCode="0.00%">
                  <c:v>0.22949999999999998</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OK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Any social media (net)</c:v>
                </c:pt>
                <c:pt idx="2">
                  <c:v>Got travel advice</c:v>
                </c:pt>
                <c:pt idx="3">
                  <c:v>Gave travel advice</c:v>
                </c:pt>
                <c:pt idx="4">
                  <c:v>Accessed travel news/events/deals/promotions</c:v>
                </c:pt>
                <c:pt idx="5">
                  <c:v>Blogged about a recent trip</c:v>
                </c:pt>
                <c:pt idx="6">
                  <c:v>Tweeted about a recent trip</c:v>
                </c:pt>
              </c:strCache>
            </c:strRef>
          </c:cat>
          <c:val>
            <c:numRef>
              <c:f>Sheet1!$C$2:$C$8</c:f>
              <c:numCache>
                <c:formatCode>General</c:formatCode>
                <c:ptCount val="7"/>
                <c:pt idx="0" formatCode="0.00%">
                  <c:v>0.71860000000000002</c:v>
                </c:pt>
                <c:pt idx="2" formatCode="0.00%">
                  <c:v>0.32319999999999999</c:v>
                </c:pt>
                <c:pt idx="3" formatCode="0.00%">
                  <c:v>0.23899999999999999</c:v>
                </c:pt>
                <c:pt idx="4" formatCode="0.00%">
                  <c:v>0.2349</c:v>
                </c:pt>
                <c:pt idx="5" formatCode="0.00%">
                  <c:v>0.25019999999999998</c:v>
                </c:pt>
                <c:pt idx="6" formatCode="0.00%">
                  <c:v>0.16059999999999999</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1"/>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2"/>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MT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Any social media (net)</c:v>
                </c:pt>
                <c:pt idx="2">
                  <c:v>Got travel advice</c:v>
                </c:pt>
                <c:pt idx="3">
                  <c:v>Gave travel advice</c:v>
                </c:pt>
                <c:pt idx="4">
                  <c:v>Accessed travel news/events/deals/promotions</c:v>
                </c:pt>
                <c:pt idx="5">
                  <c:v>Blogged about a recent trip</c:v>
                </c:pt>
                <c:pt idx="6">
                  <c:v>Read a blog</c:v>
                </c:pt>
              </c:strCache>
            </c:strRef>
          </c:cat>
          <c:val>
            <c:numRef>
              <c:f>Sheet1!$B$2:$B$8</c:f>
              <c:numCache>
                <c:formatCode>General</c:formatCode>
                <c:ptCount val="7"/>
                <c:pt idx="0" formatCode="0.00%">
                  <c:v>0.83849999999999991</c:v>
                </c:pt>
                <c:pt idx="2" formatCode="0.00%">
                  <c:v>0.49579999999999996</c:v>
                </c:pt>
                <c:pt idx="3" formatCode="0.00%">
                  <c:v>0.47859999999999997</c:v>
                </c:pt>
                <c:pt idx="4" formatCode="0.00%">
                  <c:v>0.35960000000000003</c:v>
                </c:pt>
                <c:pt idx="5" formatCode="0.00%">
                  <c:v>0.30020000000000002</c:v>
                </c:pt>
                <c:pt idx="6" formatCode="0.00%">
                  <c:v>0.23620000000000002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MT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Any social media (net)</c:v>
                </c:pt>
                <c:pt idx="2">
                  <c:v>Got travel advice</c:v>
                </c:pt>
                <c:pt idx="3">
                  <c:v>Gave travel advice</c:v>
                </c:pt>
                <c:pt idx="4">
                  <c:v>Accessed travel news/events/deals/promotions</c:v>
                </c:pt>
                <c:pt idx="5">
                  <c:v>Blogged about a recent trip</c:v>
                </c:pt>
                <c:pt idx="6">
                  <c:v>Read a blog</c:v>
                </c:pt>
              </c:strCache>
            </c:strRef>
          </c:cat>
          <c:val>
            <c:numRef>
              <c:f>Sheet1!$C$2:$C$8</c:f>
              <c:numCache>
                <c:formatCode>General</c:formatCode>
                <c:ptCount val="7"/>
                <c:pt idx="0" formatCode="0.00%">
                  <c:v>0.65900000000000003</c:v>
                </c:pt>
                <c:pt idx="2" formatCode="0.00%">
                  <c:v>0.34200000000000003</c:v>
                </c:pt>
                <c:pt idx="3" formatCode="0.00%">
                  <c:v>0.27989999999999998</c:v>
                </c:pt>
                <c:pt idx="4" formatCode="0.00%">
                  <c:v>0.25069999999999998</c:v>
                </c:pt>
                <c:pt idx="5" formatCode="0.00%">
                  <c:v>0.23149999999999998</c:v>
                </c:pt>
                <c:pt idx="6" formatCode="0.00%">
                  <c:v>0.1547</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1"/>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2"/>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AZ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Total *</c:v>
                </c:pt>
                <c:pt idx="2">
                  <c:v>Lodging</c:v>
                </c:pt>
                <c:pt idx="3">
                  <c:v>Food &amp; beverage</c:v>
                </c:pt>
                <c:pt idx="4">
                  <c:v>Retail purchases</c:v>
                </c:pt>
                <c:pt idx="5">
                  <c:v>Recreation/ sightseeing/ entertainment</c:v>
                </c:pt>
              </c:strCache>
            </c:strRef>
          </c:cat>
          <c:val>
            <c:numRef>
              <c:f>Sheet1!$B$2:$B$7</c:f>
              <c:numCache>
                <c:formatCode>General</c:formatCode>
                <c:ptCount val="6"/>
                <c:pt idx="0" formatCode="0">
                  <c:v>135.53095548479476</c:v>
                </c:pt>
                <c:pt idx="2">
                  <c:v>142.1263021884842</c:v>
                </c:pt>
                <c:pt idx="3">
                  <c:v>137.45324918186068</c:v>
                </c:pt>
                <c:pt idx="4">
                  <c:v>128.75574407917992</c:v>
                </c:pt>
                <c:pt idx="5">
                  <c:v>140.69164839545542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OK Parks</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Total *</c:v>
                </c:pt>
                <c:pt idx="2">
                  <c:v>Lodging</c:v>
                </c:pt>
                <c:pt idx="3">
                  <c:v>Food &amp; beverage</c:v>
                </c:pt>
                <c:pt idx="4">
                  <c:v>Retail purchases</c:v>
                </c:pt>
                <c:pt idx="5">
                  <c:v>Recreation/ sightseeing/ entertainment</c:v>
                </c:pt>
              </c:strCache>
            </c:strRef>
          </c:cat>
          <c:val>
            <c:numRef>
              <c:f>Sheet1!$C$2:$C$7</c:f>
              <c:numCache>
                <c:formatCode>General</c:formatCode>
                <c:ptCount val="6"/>
                <c:pt idx="0">
                  <c:v>184.87562189054731</c:v>
                </c:pt>
                <c:pt idx="2">
                  <c:v>197.85518087779789</c:v>
                </c:pt>
                <c:pt idx="3">
                  <c:v>168.82179192648508</c:v>
                </c:pt>
                <c:pt idx="4">
                  <c:v>204.42526223776224</c:v>
                </c:pt>
                <c:pt idx="5">
                  <c:v>170.67563779086066</c:v>
                </c:pt>
              </c:numCache>
            </c:numRef>
          </c:val>
          <c:extLst>
            <c:ext xmlns:c16="http://schemas.microsoft.com/office/drawing/2014/chart" uri="{C3380CC4-5D6E-409C-BE32-E72D297353CC}">
              <c16:uniqueId val="{00000001-A4FE-4DED-A9AE-D75CA85E65C5}"/>
            </c:ext>
          </c:extLst>
        </c:ser>
        <c:ser>
          <c:idx val="2"/>
          <c:order val="2"/>
          <c:tx>
            <c:strRef>
              <c:f>Sheet1!$D$1</c:f>
              <c:strCache>
                <c:ptCount val="1"/>
                <c:pt idx="0">
                  <c:v>MT Parks</c:v>
                </c:pt>
              </c:strCache>
            </c:strRef>
          </c:tx>
          <c:spPr>
            <a:solidFill>
              <a:srgbClr val="00B050"/>
            </a:solidFill>
          </c:spPr>
          <c:invertIfNegative val="0"/>
          <c:dLbls>
            <c:numFmt formatCode="#,##0" sourceLinked="0"/>
            <c:spPr>
              <a:noFill/>
              <a:ln>
                <a:noFill/>
              </a:ln>
              <a:effectLst/>
            </c:spPr>
            <c:txPr>
              <a:bodyPr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Total *</c:v>
                </c:pt>
                <c:pt idx="2">
                  <c:v>Lodging</c:v>
                </c:pt>
                <c:pt idx="3">
                  <c:v>Food &amp; beverage</c:v>
                </c:pt>
                <c:pt idx="4">
                  <c:v>Retail purchases</c:v>
                </c:pt>
                <c:pt idx="5">
                  <c:v>Recreation/ sightseeing/ entertainment</c:v>
                </c:pt>
              </c:strCache>
            </c:strRef>
          </c:cat>
          <c:val>
            <c:numRef>
              <c:f>Sheet1!$D$2:$D$7</c:f>
              <c:numCache>
                <c:formatCode>General</c:formatCode>
                <c:ptCount val="6"/>
                <c:pt idx="0">
                  <c:v>138.90313845069957</c:v>
                </c:pt>
                <c:pt idx="2">
                  <c:v>159.25898535719568</c:v>
                </c:pt>
                <c:pt idx="3">
                  <c:v>116.34806355511419</c:v>
                </c:pt>
                <c:pt idx="4">
                  <c:v>120.18246325392802</c:v>
                </c:pt>
                <c:pt idx="5">
                  <c:v>147.20755141027084</c:v>
                </c:pt>
              </c:numCache>
            </c:numRef>
          </c:val>
          <c:extLst>
            <c:ext xmlns:c16="http://schemas.microsoft.com/office/drawing/2014/chart" uri="{C3380CC4-5D6E-409C-BE32-E72D297353CC}">
              <c16:uniqueId val="{00000000-E474-4E9A-8BD5-5BFC91781963}"/>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250"/>
          <c:min val="0"/>
        </c:scaling>
        <c:delete val="0"/>
        <c:axPos val="b"/>
        <c:majorGridlines/>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50"/>
      </c:valAx>
    </c:plotArea>
    <c:legend>
      <c:legendPos val="b"/>
      <c:layout>
        <c:manualLayout>
          <c:xMode val="edge"/>
          <c:yMode val="edge"/>
          <c:x val="0.39767954419408702"/>
          <c:y val="0.920546962879638"/>
          <c:w val="0.47516700295647629"/>
          <c:h val="6.7896805843589758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24"/>
          <c:y val="0.11663003199478225"/>
          <c:w val="0.52508295126655302"/>
          <c:h val="0.63351518560179998"/>
        </c:manualLayout>
      </c:layout>
      <c:barChart>
        <c:barDir val="bar"/>
        <c:grouping val="clustered"/>
        <c:varyColors val="0"/>
        <c:ser>
          <c:idx val="0"/>
          <c:order val="0"/>
          <c:tx>
            <c:strRef>
              <c:f>Sheet1!$B$1</c:f>
              <c:strCache>
                <c:ptCount val="1"/>
                <c:pt idx="0">
                  <c:v>MT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Visiting friends/relatives</c:v>
                </c:pt>
                <c:pt idx="1">
                  <c:v>Outdoors</c:v>
                </c:pt>
                <c:pt idx="2">
                  <c:v>Touring</c:v>
                </c:pt>
                <c:pt idx="3">
                  <c:v>Special event</c:v>
                </c:pt>
                <c:pt idx="4">
                  <c:v>City trip</c:v>
                </c:pt>
                <c:pt idx="5">
                  <c:v>Resort</c:v>
                </c:pt>
              </c:strCache>
            </c:strRef>
          </c:cat>
          <c:val>
            <c:numRef>
              <c:f>Sheet1!$B$2:$B$7</c:f>
              <c:numCache>
                <c:formatCode>0.00%</c:formatCode>
                <c:ptCount val="6"/>
                <c:pt idx="0">
                  <c:v>0.2853</c:v>
                </c:pt>
                <c:pt idx="1">
                  <c:v>0.31709999999999999</c:v>
                </c:pt>
                <c:pt idx="2">
                  <c:v>0.22639999999999999</c:v>
                </c:pt>
                <c:pt idx="3">
                  <c:v>2.0199999999999999E-2</c:v>
                </c:pt>
                <c:pt idx="4">
                  <c:v>2.2200000000000001E-2</c:v>
                </c:pt>
                <c:pt idx="5">
                  <c:v>3.7199999999999997E-2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MT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Visiting friends/relatives</c:v>
                </c:pt>
                <c:pt idx="1">
                  <c:v>Outdoors</c:v>
                </c:pt>
                <c:pt idx="2">
                  <c:v>Touring</c:v>
                </c:pt>
                <c:pt idx="3">
                  <c:v>Special event</c:v>
                </c:pt>
                <c:pt idx="4">
                  <c:v>City trip</c:v>
                </c:pt>
                <c:pt idx="5">
                  <c:v>Resort</c:v>
                </c:pt>
              </c:strCache>
            </c:strRef>
          </c:cat>
          <c:val>
            <c:numRef>
              <c:f>Sheet1!$C$2:$C$7</c:f>
              <c:numCache>
                <c:formatCode>0.00%</c:formatCode>
                <c:ptCount val="6"/>
                <c:pt idx="0">
                  <c:v>0.40820000000000001</c:v>
                </c:pt>
                <c:pt idx="1">
                  <c:v>0.15920000000000001</c:v>
                </c:pt>
                <c:pt idx="2">
                  <c:v>0.1391</c:v>
                </c:pt>
                <c:pt idx="3">
                  <c:v>6.6100000000000006E-2</c:v>
                </c:pt>
                <c:pt idx="4">
                  <c:v>4.4999999999999998E-2</c:v>
                </c:pt>
                <c:pt idx="5">
                  <c:v>2.0799999999999999E-2</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5"/>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AZ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More than 1 year in advance</c:v>
                </c:pt>
                <c:pt idx="1">
                  <c:v>6 to 12 months</c:v>
                </c:pt>
                <c:pt idx="2">
                  <c:v>3 to 5 months</c:v>
                </c:pt>
                <c:pt idx="3">
                  <c:v>2 months</c:v>
                </c:pt>
                <c:pt idx="4">
                  <c:v>1 month or less</c:v>
                </c:pt>
                <c:pt idx="5">
                  <c:v>Did not plan anything in advance</c:v>
                </c:pt>
              </c:strCache>
            </c:strRef>
          </c:cat>
          <c:val>
            <c:numRef>
              <c:f>Sheet1!$B$2:$B$7</c:f>
              <c:numCache>
                <c:formatCode>0.00%</c:formatCode>
                <c:ptCount val="6"/>
                <c:pt idx="0">
                  <c:v>6.5199999999999994E-2</c:v>
                </c:pt>
                <c:pt idx="1">
                  <c:v>0.20079999999999998</c:v>
                </c:pt>
                <c:pt idx="2">
                  <c:v>0.2671</c:v>
                </c:pt>
                <c:pt idx="3">
                  <c:v>0.15990000000000001</c:v>
                </c:pt>
                <c:pt idx="4">
                  <c:v>0.25750000000000001</c:v>
                </c:pt>
                <c:pt idx="5">
                  <c:v>4.9599999999999998E-2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AZ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More than 1 year in advance</c:v>
                </c:pt>
                <c:pt idx="1">
                  <c:v>6 to 12 months</c:v>
                </c:pt>
                <c:pt idx="2">
                  <c:v>3 to 5 months</c:v>
                </c:pt>
                <c:pt idx="3">
                  <c:v>2 months</c:v>
                </c:pt>
                <c:pt idx="4">
                  <c:v>1 month or less</c:v>
                </c:pt>
                <c:pt idx="5">
                  <c:v>Did not plan anything in advance</c:v>
                </c:pt>
              </c:strCache>
            </c:strRef>
          </c:cat>
          <c:val>
            <c:numRef>
              <c:f>Sheet1!$C$2:$C$7</c:f>
              <c:numCache>
                <c:formatCode>0.00%</c:formatCode>
                <c:ptCount val="6"/>
                <c:pt idx="0">
                  <c:v>6.4600000000000005E-2</c:v>
                </c:pt>
                <c:pt idx="1">
                  <c:v>0.1709</c:v>
                </c:pt>
                <c:pt idx="2">
                  <c:v>0.20480000000000001</c:v>
                </c:pt>
                <c:pt idx="3">
                  <c:v>0.16289999999999999</c:v>
                </c:pt>
                <c:pt idx="4">
                  <c:v>0.28720000000000001</c:v>
                </c:pt>
                <c:pt idx="5">
                  <c:v>0.1096</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OK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More than 1 year in advance</c:v>
                </c:pt>
                <c:pt idx="1">
                  <c:v>6 to 12 months</c:v>
                </c:pt>
                <c:pt idx="2">
                  <c:v>3 to 5 months</c:v>
                </c:pt>
                <c:pt idx="3">
                  <c:v>2 months</c:v>
                </c:pt>
                <c:pt idx="4">
                  <c:v>1 month or less</c:v>
                </c:pt>
                <c:pt idx="5">
                  <c:v>Did not plan anything in advance</c:v>
                </c:pt>
              </c:strCache>
            </c:strRef>
          </c:cat>
          <c:val>
            <c:numRef>
              <c:f>Sheet1!$B$2:$B$7</c:f>
              <c:numCache>
                <c:formatCode>0.00%</c:formatCode>
                <c:ptCount val="6"/>
                <c:pt idx="0">
                  <c:v>7.2800000000000004E-2</c:v>
                </c:pt>
                <c:pt idx="1">
                  <c:v>0.23190000000000002</c:v>
                </c:pt>
                <c:pt idx="2">
                  <c:v>0.23260000000000003</c:v>
                </c:pt>
                <c:pt idx="3">
                  <c:v>0.1691</c:v>
                </c:pt>
                <c:pt idx="4">
                  <c:v>0.20469999999999999</c:v>
                </c:pt>
                <c:pt idx="5">
                  <c:v>8.8800000000000004E-2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OK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More than 1 year in advance</c:v>
                </c:pt>
                <c:pt idx="1">
                  <c:v>6 to 12 months</c:v>
                </c:pt>
                <c:pt idx="2">
                  <c:v>3 to 5 months</c:v>
                </c:pt>
                <c:pt idx="3">
                  <c:v>2 months</c:v>
                </c:pt>
                <c:pt idx="4">
                  <c:v>1 month or less</c:v>
                </c:pt>
                <c:pt idx="5">
                  <c:v>Did not plan anything in advance</c:v>
                </c:pt>
              </c:strCache>
            </c:strRef>
          </c:cat>
          <c:val>
            <c:numRef>
              <c:f>Sheet1!$C$2:$C$7</c:f>
              <c:numCache>
                <c:formatCode>0.00%</c:formatCode>
                <c:ptCount val="6"/>
                <c:pt idx="0">
                  <c:v>4.5700000000000005E-2</c:v>
                </c:pt>
                <c:pt idx="1">
                  <c:v>0.12390000000000001</c:v>
                </c:pt>
                <c:pt idx="2">
                  <c:v>0.15679999999999999</c:v>
                </c:pt>
                <c:pt idx="3">
                  <c:v>0.16260000000000002</c:v>
                </c:pt>
                <c:pt idx="4">
                  <c:v>0.33479999999999999</c:v>
                </c:pt>
                <c:pt idx="5">
                  <c:v>0.17610000000000001</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21705768982869"/>
          <c:y val="0.11096906908613564"/>
          <c:w val="0.52508295126655302"/>
          <c:h val="0.63351518560179998"/>
        </c:manualLayout>
      </c:layout>
      <c:barChart>
        <c:barDir val="bar"/>
        <c:grouping val="clustered"/>
        <c:varyColors val="0"/>
        <c:ser>
          <c:idx val="0"/>
          <c:order val="0"/>
          <c:tx>
            <c:strRef>
              <c:f>Sheet1!$B$1</c:f>
              <c:strCache>
                <c:ptCount val="1"/>
                <c:pt idx="0">
                  <c:v>MT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More than 1 year in advance</c:v>
                </c:pt>
                <c:pt idx="1">
                  <c:v>6 to 12 months</c:v>
                </c:pt>
                <c:pt idx="2">
                  <c:v>3 to 5 months</c:v>
                </c:pt>
                <c:pt idx="3">
                  <c:v>2 months</c:v>
                </c:pt>
                <c:pt idx="4">
                  <c:v>1 month or less</c:v>
                </c:pt>
                <c:pt idx="5">
                  <c:v>Did not plan anything in advance</c:v>
                </c:pt>
              </c:strCache>
            </c:strRef>
          </c:cat>
          <c:val>
            <c:numRef>
              <c:f>Sheet1!$B$2:$B$7</c:f>
              <c:numCache>
                <c:formatCode>0.00%</c:formatCode>
                <c:ptCount val="6"/>
                <c:pt idx="0">
                  <c:v>9.0299999999999991E-2</c:v>
                </c:pt>
                <c:pt idx="1">
                  <c:v>0.26600000000000001</c:v>
                </c:pt>
                <c:pt idx="2">
                  <c:v>0.23319999999999999</c:v>
                </c:pt>
                <c:pt idx="3">
                  <c:v>0.1832</c:v>
                </c:pt>
                <c:pt idx="4">
                  <c:v>0.18909999999999999</c:v>
                </c:pt>
                <c:pt idx="5">
                  <c:v>3.8199999999999998E-2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MT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More than 1 year in advance</c:v>
                </c:pt>
                <c:pt idx="1">
                  <c:v>6 to 12 months</c:v>
                </c:pt>
                <c:pt idx="2">
                  <c:v>3 to 5 months</c:v>
                </c:pt>
                <c:pt idx="3">
                  <c:v>2 months</c:v>
                </c:pt>
                <c:pt idx="4">
                  <c:v>1 month or less</c:v>
                </c:pt>
                <c:pt idx="5">
                  <c:v>Did not plan anything in advance</c:v>
                </c:pt>
              </c:strCache>
            </c:strRef>
          </c:cat>
          <c:val>
            <c:numRef>
              <c:f>Sheet1!$C$2:$C$7</c:f>
              <c:numCache>
                <c:formatCode>0.00%</c:formatCode>
                <c:ptCount val="6"/>
                <c:pt idx="0">
                  <c:v>6.2199999999999998E-2</c:v>
                </c:pt>
                <c:pt idx="1">
                  <c:v>0.16010000000000002</c:v>
                </c:pt>
                <c:pt idx="2">
                  <c:v>0.1837</c:v>
                </c:pt>
                <c:pt idx="3">
                  <c:v>0.14050000000000001</c:v>
                </c:pt>
                <c:pt idx="4">
                  <c:v>0.30049999999999999</c:v>
                </c:pt>
                <c:pt idx="5">
                  <c:v>0.153</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AZ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Advice from relatives or friends</c:v>
                </c:pt>
                <c:pt idx="1">
                  <c:v>Destination websites (for cities, states, regions)</c:v>
                </c:pt>
                <c:pt idx="2">
                  <c:v>Online travel agencies (Expedia, Orbitz, Hotels.com, etc.)</c:v>
                </c:pt>
                <c:pt idx="3">
                  <c:v>A hotel or resort</c:v>
                </c:pt>
                <c:pt idx="4">
                  <c:v>Social Media (e.g., Facebook, Twitter, TripAdvisor, YouTube, etc.)</c:v>
                </c:pt>
              </c:strCache>
            </c:strRef>
          </c:cat>
          <c:val>
            <c:numRef>
              <c:f>Sheet1!$B$2:$B$6</c:f>
              <c:numCache>
                <c:formatCode>0.00%</c:formatCode>
                <c:ptCount val="5"/>
                <c:pt idx="0">
                  <c:v>0.26050000000000001</c:v>
                </c:pt>
                <c:pt idx="1">
                  <c:v>0.26789999999999997</c:v>
                </c:pt>
                <c:pt idx="2">
                  <c:v>0.2923</c:v>
                </c:pt>
                <c:pt idx="3">
                  <c:v>0.22820000000000001</c:v>
                </c:pt>
                <c:pt idx="4">
                  <c:v>0.16870000000000002</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AZ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Advice from relatives or friends</c:v>
                </c:pt>
                <c:pt idx="1">
                  <c:v>Destination websites (for cities, states, regions)</c:v>
                </c:pt>
                <c:pt idx="2">
                  <c:v>Online travel agencies (Expedia, Orbitz, Hotels.com, etc.)</c:v>
                </c:pt>
                <c:pt idx="3">
                  <c:v>A hotel or resort</c:v>
                </c:pt>
                <c:pt idx="4">
                  <c:v>Social Media (e.g., Facebook, Twitter, TripAdvisor, YouTube, etc.)</c:v>
                </c:pt>
              </c:strCache>
            </c:strRef>
          </c:cat>
          <c:val>
            <c:numRef>
              <c:f>Sheet1!$C$2:$C$6</c:f>
              <c:numCache>
                <c:formatCode>0.00%</c:formatCode>
                <c:ptCount val="5"/>
                <c:pt idx="0">
                  <c:v>0.1535</c:v>
                </c:pt>
                <c:pt idx="1">
                  <c:v>0.1101</c:v>
                </c:pt>
                <c:pt idx="2">
                  <c:v>0.16589999999999999</c:v>
                </c:pt>
                <c:pt idx="3">
                  <c:v>0.18530000000000002</c:v>
                </c:pt>
                <c:pt idx="4">
                  <c:v>0.1</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OK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Advice from relatives or friends</c:v>
                </c:pt>
                <c:pt idx="1">
                  <c:v>Destination websites (for cities, states, regions)</c:v>
                </c:pt>
                <c:pt idx="2">
                  <c:v>Online travel agencies (Expedia, Orbitz, Hotels.com, etc.)</c:v>
                </c:pt>
                <c:pt idx="3">
                  <c:v>A hotel or resort</c:v>
                </c:pt>
                <c:pt idx="4">
                  <c:v>Social Media (e.g., Facebook, Twitter, TripAdvisor, YouTube, etc.)</c:v>
                </c:pt>
              </c:strCache>
            </c:strRef>
          </c:cat>
          <c:val>
            <c:numRef>
              <c:f>Sheet1!$B$2:$B$6</c:f>
              <c:numCache>
                <c:formatCode>0.00%</c:formatCode>
                <c:ptCount val="5"/>
                <c:pt idx="0">
                  <c:v>0.3009</c:v>
                </c:pt>
                <c:pt idx="1">
                  <c:v>0.2772</c:v>
                </c:pt>
                <c:pt idx="2">
                  <c:v>0.24260000000000001</c:v>
                </c:pt>
                <c:pt idx="3">
                  <c:v>0.23699999999999999</c:v>
                </c:pt>
                <c:pt idx="4">
                  <c:v>0.25879999999999997</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OK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Advice from relatives or friends</c:v>
                </c:pt>
                <c:pt idx="1">
                  <c:v>Destination websites (for cities, states, regions)</c:v>
                </c:pt>
                <c:pt idx="2">
                  <c:v>Online travel agencies (Expedia, Orbitz, Hotels.com, etc.)</c:v>
                </c:pt>
                <c:pt idx="3">
                  <c:v>A hotel or resort</c:v>
                </c:pt>
                <c:pt idx="4">
                  <c:v>Social Media (e.g., Facebook, Twitter, TripAdvisor, YouTube, etc.)</c:v>
                </c:pt>
              </c:strCache>
            </c:strRef>
          </c:cat>
          <c:val>
            <c:numRef>
              <c:f>Sheet1!$C$2:$C$6</c:f>
              <c:numCache>
                <c:formatCode>0.00%</c:formatCode>
                <c:ptCount val="5"/>
                <c:pt idx="0">
                  <c:v>0.14760000000000001</c:v>
                </c:pt>
                <c:pt idx="1">
                  <c:v>9.7699999999999995E-2</c:v>
                </c:pt>
                <c:pt idx="2">
                  <c:v>0.1321</c:v>
                </c:pt>
                <c:pt idx="3">
                  <c:v>0.17350000000000002</c:v>
                </c:pt>
                <c:pt idx="4">
                  <c:v>0.1174</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1062467074105402"/>
          <c:y val="0.116630052565918"/>
          <c:w val="0.52508295126655302"/>
          <c:h val="0.63351518560179998"/>
        </c:manualLayout>
      </c:layout>
      <c:barChart>
        <c:barDir val="bar"/>
        <c:grouping val="clustered"/>
        <c:varyColors val="0"/>
        <c:ser>
          <c:idx val="0"/>
          <c:order val="0"/>
          <c:tx>
            <c:strRef>
              <c:f>Sheet1!$B$1</c:f>
              <c:strCache>
                <c:ptCount val="1"/>
                <c:pt idx="0">
                  <c:v>MT Parks</c:v>
                </c:pt>
              </c:strCache>
            </c:strRef>
          </c:tx>
          <c:spPr>
            <a:solidFill>
              <a:srgbClr val="00B0F0"/>
            </a:solidFill>
            <a:scene3d>
              <a:camera prst="orthographicFront"/>
              <a:lightRig rig="balanced" dir="t"/>
            </a:scene3d>
            <a:sp3d prstMaterial="matte">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Advice from relatives or friends</c:v>
                </c:pt>
                <c:pt idx="1">
                  <c:v>Destination websites (for cities, states, regions)</c:v>
                </c:pt>
                <c:pt idx="2">
                  <c:v>Online travel agencies (Expedia, Orbitz, Hotels.com, etc.)</c:v>
                </c:pt>
                <c:pt idx="3">
                  <c:v>A hotel or resort</c:v>
                </c:pt>
                <c:pt idx="4">
                  <c:v>Social Media (e.g., Facebook, Twitter, TripAdvisor, YouTube, etc.)</c:v>
                </c:pt>
              </c:strCache>
            </c:strRef>
          </c:cat>
          <c:val>
            <c:numRef>
              <c:f>Sheet1!$B$2:$B$6</c:f>
              <c:numCache>
                <c:formatCode>0.00%</c:formatCode>
                <c:ptCount val="5"/>
                <c:pt idx="0">
                  <c:v>0.3115</c:v>
                </c:pt>
                <c:pt idx="1">
                  <c:v>0.39390000000000003</c:v>
                </c:pt>
                <c:pt idx="2">
                  <c:v>0.27539999999999998</c:v>
                </c:pt>
                <c:pt idx="3">
                  <c:v>0.20530000000000001</c:v>
                </c:pt>
                <c:pt idx="4">
                  <c:v>0.1953</c:v>
                </c:pt>
              </c:numCache>
            </c:numRef>
          </c:val>
          <c:extLst>
            <c:ext xmlns:c16="http://schemas.microsoft.com/office/drawing/2014/chart" uri="{C3380CC4-5D6E-409C-BE32-E72D297353CC}">
              <c16:uniqueId val="{00000000-A4FE-4DED-A9AE-D75CA85E65C5}"/>
            </c:ext>
          </c:extLst>
        </c:ser>
        <c:ser>
          <c:idx val="1"/>
          <c:order val="1"/>
          <c:tx>
            <c:strRef>
              <c:f>Sheet1!$C$1</c:f>
              <c:strCache>
                <c:ptCount val="1"/>
                <c:pt idx="0">
                  <c:v>MT Total</c:v>
                </c:pt>
              </c:strCache>
            </c:strRef>
          </c:tx>
          <c:spPr>
            <a:solidFill>
              <a:srgbClr val="FFFF00"/>
            </a:solidFill>
            <a:scene3d>
              <a:camera prst="orthographicFront"/>
              <a:lightRig rig="balanced" dir="t"/>
            </a:scene3d>
            <a:sp3d>
              <a:bevelT w="25400" h="25400"/>
            </a:sp3d>
          </c:spPr>
          <c:invertIfNegative val="0"/>
          <c:dLbls>
            <c:numFmt formatCode="0%" sourceLinked="0"/>
            <c:spPr>
              <a:noFill/>
              <a:ln>
                <a:noFill/>
              </a:ln>
              <a:effectLst/>
            </c:spPr>
            <c:txPr>
              <a:bodyPr wrap="square" lIns="38100" tIns="19050" rIns="38100" bIns="19050" anchor="ctr">
                <a:spAutoFit/>
              </a:bodyPr>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Advice from relatives or friends</c:v>
                </c:pt>
                <c:pt idx="1">
                  <c:v>Destination websites (for cities, states, regions)</c:v>
                </c:pt>
                <c:pt idx="2">
                  <c:v>Online travel agencies (Expedia, Orbitz, Hotels.com, etc.)</c:v>
                </c:pt>
                <c:pt idx="3">
                  <c:v>A hotel or resort</c:v>
                </c:pt>
                <c:pt idx="4">
                  <c:v>Social Media (e.g., Facebook, Twitter, TripAdvisor, YouTube, etc.)</c:v>
                </c:pt>
              </c:strCache>
            </c:strRef>
          </c:cat>
          <c:val>
            <c:numRef>
              <c:f>Sheet1!$C$2:$C$6</c:f>
              <c:numCache>
                <c:formatCode>0.00%</c:formatCode>
                <c:ptCount val="5"/>
                <c:pt idx="0">
                  <c:v>8.539999999999999E-2</c:v>
                </c:pt>
                <c:pt idx="1">
                  <c:v>9.7599999999999992E-2</c:v>
                </c:pt>
                <c:pt idx="2">
                  <c:v>0.1326</c:v>
                </c:pt>
                <c:pt idx="3">
                  <c:v>0.16510000000000002</c:v>
                </c:pt>
                <c:pt idx="4">
                  <c:v>7.9199999999999993E-2</c:v>
                </c:pt>
              </c:numCache>
            </c:numRef>
          </c:val>
          <c:extLst>
            <c:ext xmlns:c16="http://schemas.microsoft.com/office/drawing/2014/chart" uri="{C3380CC4-5D6E-409C-BE32-E72D297353CC}">
              <c16:uniqueId val="{00000001-A4FE-4DED-A9AE-D75CA85E65C5}"/>
            </c:ext>
          </c:extLst>
        </c:ser>
        <c:dLbls>
          <c:dLblPos val="outEnd"/>
          <c:showLegendKey val="0"/>
          <c:showVal val="1"/>
          <c:showCatName val="0"/>
          <c:showSerName val="0"/>
          <c:showPercent val="0"/>
          <c:showBubbleSize val="0"/>
        </c:dLbls>
        <c:gapWidth val="44"/>
        <c:axId val="166422016"/>
        <c:axId val="166423552"/>
      </c:barChart>
      <c:catAx>
        <c:axId val="166422016"/>
        <c:scaling>
          <c:orientation val="maxMin"/>
        </c:scaling>
        <c:delete val="0"/>
        <c:axPos val="l"/>
        <c:numFmt formatCode="General" sourceLinked="1"/>
        <c:majorTickMark val="out"/>
        <c:minorTickMark val="none"/>
        <c:tickLblPos val="nextTo"/>
        <c:txPr>
          <a:bodyPr/>
          <a:lstStyle/>
          <a:p>
            <a:pPr>
              <a:defRPr sz="1600">
                <a:latin typeface="Arial Narrow" panose="020B0606020202030204" pitchFamily="34" charset="0"/>
                <a:ea typeface="Arial" charset="0"/>
                <a:cs typeface="Arial" charset="0"/>
              </a:defRPr>
            </a:pPr>
            <a:endParaRPr lang="en-US"/>
          </a:p>
        </c:txPr>
        <c:crossAx val="166423552"/>
        <c:crossesAt val="0"/>
        <c:auto val="1"/>
        <c:lblAlgn val="ctr"/>
        <c:lblOffset val="100"/>
        <c:tickLblSkip val="1"/>
        <c:noMultiLvlLbl val="0"/>
      </c:catAx>
      <c:valAx>
        <c:axId val="166423552"/>
        <c:scaling>
          <c:orientation val="minMax"/>
          <c:max val="0.4"/>
          <c:min val="0"/>
        </c:scaling>
        <c:delete val="0"/>
        <c:axPos val="b"/>
        <c:majorGridlines/>
        <c:title>
          <c:tx>
            <c:rich>
              <a:bodyPr/>
              <a:lstStyle/>
              <a:p>
                <a:pPr>
                  <a:defRPr sz="1200" b="0">
                    <a:latin typeface="Arial" charset="0"/>
                    <a:ea typeface="Arial" charset="0"/>
                    <a:cs typeface="Arial" charset="0"/>
                  </a:defRPr>
                </a:pPr>
                <a:r>
                  <a:rPr lang="en-CA" sz="1200" b="0">
                    <a:latin typeface="Arial" charset="0"/>
                    <a:ea typeface="Arial" charset="0"/>
                    <a:cs typeface="Arial" charset="0"/>
                  </a:rPr>
                  <a:t>Percent</a:t>
                </a:r>
              </a:p>
            </c:rich>
          </c:tx>
          <c:layout>
            <c:manualLayout>
              <c:xMode val="edge"/>
              <c:yMode val="edge"/>
              <c:x val="0.63531001932502296"/>
              <c:y val="0.841324155124483"/>
            </c:manualLayout>
          </c:layout>
          <c:overlay val="0"/>
        </c:title>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166422016"/>
        <c:crosses val="max"/>
        <c:crossBetween val="between"/>
        <c:majorUnit val="0.1"/>
      </c:valAx>
    </c:plotArea>
    <c:legend>
      <c:legendPos val="b"/>
      <c:layout>
        <c:manualLayout>
          <c:xMode val="edge"/>
          <c:yMode val="edge"/>
          <c:x val="0.39767954419408702"/>
          <c:y val="0.920546962879638"/>
          <c:w val="0.52726056939539001"/>
          <c:h val="7.0524465691788496E-2"/>
        </c:manualLayout>
      </c:layout>
      <c:overlay val="0"/>
      <c:txPr>
        <a:bodyPr/>
        <a:lstStyle/>
        <a:p>
          <a:pPr>
            <a:defRPr sz="1600">
              <a:latin typeface="Arial" charset="0"/>
              <a:ea typeface="Arial" charset="0"/>
              <a:cs typeface="Arial" charset="0"/>
            </a:defRPr>
          </a:pPr>
          <a:endParaRPr lang="en-US"/>
        </a:p>
      </c:txPr>
    </c:legend>
    <c:plotVisOnly val="1"/>
    <c:dispBlanksAs val="gap"/>
    <c:showDLblsOverMax val="0"/>
  </c:chart>
  <c:txPr>
    <a:bodyPr/>
    <a:lstStyle/>
    <a:p>
      <a:pPr>
        <a:defRPr sz="1800">
          <a:latin typeface="Gotham Book"/>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EB25B-F72D-484E-A21E-CA0EC2397129}" type="datetimeFigureOut">
              <a:rPr lang="en-US" smtClean="0"/>
              <a:t>9/7/2017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9C129-D8BE-4332-82E3-F9B129D561FD}" type="slidenum">
              <a:rPr lang="en-US" smtClean="0"/>
              <a:t>‹#›</a:t>
            </a:fld>
            <a:endParaRPr lang="en-US"/>
          </a:p>
        </p:txBody>
      </p:sp>
    </p:spTree>
    <p:extLst>
      <p:ext uri="{BB962C8B-B14F-4D97-AF65-F5344CB8AC3E}">
        <p14:creationId xmlns:p14="http://schemas.microsoft.com/office/powerpoint/2010/main" val="289789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7</a:t>
            </a:fld>
            <a:endParaRPr lang="en-US"/>
          </a:p>
        </p:txBody>
      </p:sp>
    </p:spTree>
    <p:extLst>
      <p:ext uri="{BB962C8B-B14F-4D97-AF65-F5344CB8AC3E}">
        <p14:creationId xmlns:p14="http://schemas.microsoft.com/office/powerpoint/2010/main" val="130866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001F1E3-E99D-4193-A5B6-1B8536F8CE9E}"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190936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001F1E3-E99D-4193-A5B6-1B8536F8CE9E}"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319168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001F1E3-E99D-4193-A5B6-1B8536F8CE9E}"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246428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19</a:t>
            </a:fld>
            <a:endParaRPr lang="en-US"/>
          </a:p>
        </p:txBody>
      </p:sp>
    </p:spTree>
    <p:extLst>
      <p:ext uri="{BB962C8B-B14F-4D97-AF65-F5344CB8AC3E}">
        <p14:creationId xmlns:p14="http://schemas.microsoft.com/office/powerpoint/2010/main" val="403624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20</a:t>
            </a:fld>
            <a:endParaRPr lang="en-US"/>
          </a:p>
        </p:txBody>
      </p:sp>
    </p:spTree>
    <p:extLst>
      <p:ext uri="{BB962C8B-B14F-4D97-AF65-F5344CB8AC3E}">
        <p14:creationId xmlns:p14="http://schemas.microsoft.com/office/powerpoint/2010/main" val="4190470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21</a:t>
            </a:fld>
            <a:endParaRPr lang="en-US"/>
          </a:p>
        </p:txBody>
      </p:sp>
    </p:spTree>
    <p:extLst>
      <p:ext uri="{BB962C8B-B14F-4D97-AF65-F5344CB8AC3E}">
        <p14:creationId xmlns:p14="http://schemas.microsoft.com/office/powerpoint/2010/main" val="95520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22</a:t>
            </a:fld>
            <a:endParaRPr lang="en-US"/>
          </a:p>
        </p:txBody>
      </p:sp>
    </p:spTree>
    <p:extLst>
      <p:ext uri="{BB962C8B-B14F-4D97-AF65-F5344CB8AC3E}">
        <p14:creationId xmlns:p14="http://schemas.microsoft.com/office/powerpoint/2010/main" val="3848733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23</a:t>
            </a:fld>
            <a:endParaRPr lang="en-US"/>
          </a:p>
        </p:txBody>
      </p:sp>
    </p:spTree>
    <p:extLst>
      <p:ext uri="{BB962C8B-B14F-4D97-AF65-F5344CB8AC3E}">
        <p14:creationId xmlns:p14="http://schemas.microsoft.com/office/powerpoint/2010/main" val="299494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24</a:t>
            </a:fld>
            <a:endParaRPr lang="en-US"/>
          </a:p>
        </p:txBody>
      </p:sp>
    </p:spTree>
    <p:extLst>
      <p:ext uri="{BB962C8B-B14F-4D97-AF65-F5344CB8AC3E}">
        <p14:creationId xmlns:p14="http://schemas.microsoft.com/office/powerpoint/2010/main" val="323961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25</a:t>
            </a:fld>
            <a:endParaRPr lang="en-US"/>
          </a:p>
        </p:txBody>
      </p:sp>
    </p:spTree>
    <p:extLst>
      <p:ext uri="{BB962C8B-B14F-4D97-AF65-F5344CB8AC3E}">
        <p14:creationId xmlns:p14="http://schemas.microsoft.com/office/powerpoint/2010/main" val="303429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8</a:t>
            </a:fld>
            <a:endParaRPr lang="en-US"/>
          </a:p>
        </p:txBody>
      </p:sp>
    </p:spTree>
    <p:extLst>
      <p:ext uri="{BB962C8B-B14F-4D97-AF65-F5344CB8AC3E}">
        <p14:creationId xmlns:p14="http://schemas.microsoft.com/office/powerpoint/2010/main" val="154207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26</a:t>
            </a:fld>
            <a:endParaRPr lang="en-US"/>
          </a:p>
        </p:txBody>
      </p:sp>
    </p:spTree>
    <p:extLst>
      <p:ext uri="{BB962C8B-B14F-4D97-AF65-F5344CB8AC3E}">
        <p14:creationId xmlns:p14="http://schemas.microsoft.com/office/powerpoint/2010/main" val="347967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27</a:t>
            </a:fld>
            <a:endParaRPr lang="en-US"/>
          </a:p>
        </p:txBody>
      </p:sp>
    </p:spTree>
    <p:extLst>
      <p:ext uri="{BB962C8B-B14F-4D97-AF65-F5344CB8AC3E}">
        <p14:creationId xmlns:p14="http://schemas.microsoft.com/office/powerpoint/2010/main" val="1681482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28</a:t>
            </a:fld>
            <a:endParaRPr lang="en-US"/>
          </a:p>
        </p:txBody>
      </p:sp>
    </p:spTree>
    <p:extLst>
      <p:ext uri="{BB962C8B-B14F-4D97-AF65-F5344CB8AC3E}">
        <p14:creationId xmlns:p14="http://schemas.microsoft.com/office/powerpoint/2010/main" val="276200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9</a:t>
            </a:fld>
            <a:endParaRPr lang="en-US"/>
          </a:p>
        </p:txBody>
      </p:sp>
    </p:spTree>
    <p:extLst>
      <p:ext uri="{BB962C8B-B14F-4D97-AF65-F5344CB8AC3E}">
        <p14:creationId xmlns:p14="http://schemas.microsoft.com/office/powerpoint/2010/main" val="424633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10</a:t>
            </a:fld>
            <a:endParaRPr lang="en-US"/>
          </a:p>
        </p:txBody>
      </p:sp>
    </p:spTree>
    <p:extLst>
      <p:ext uri="{BB962C8B-B14F-4D97-AF65-F5344CB8AC3E}">
        <p14:creationId xmlns:p14="http://schemas.microsoft.com/office/powerpoint/2010/main" val="204305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11</a:t>
            </a:fld>
            <a:endParaRPr lang="en-US"/>
          </a:p>
        </p:txBody>
      </p:sp>
    </p:spTree>
    <p:extLst>
      <p:ext uri="{BB962C8B-B14F-4D97-AF65-F5344CB8AC3E}">
        <p14:creationId xmlns:p14="http://schemas.microsoft.com/office/powerpoint/2010/main" val="123650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12</a:t>
            </a:fld>
            <a:endParaRPr lang="en-US"/>
          </a:p>
        </p:txBody>
      </p:sp>
    </p:spTree>
    <p:extLst>
      <p:ext uri="{BB962C8B-B14F-4D97-AF65-F5344CB8AC3E}">
        <p14:creationId xmlns:p14="http://schemas.microsoft.com/office/powerpoint/2010/main" val="208308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13</a:t>
            </a:fld>
            <a:endParaRPr lang="en-US"/>
          </a:p>
        </p:txBody>
      </p:sp>
    </p:spTree>
    <p:extLst>
      <p:ext uri="{BB962C8B-B14F-4D97-AF65-F5344CB8AC3E}">
        <p14:creationId xmlns:p14="http://schemas.microsoft.com/office/powerpoint/2010/main" val="314680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14</a:t>
            </a:fld>
            <a:endParaRPr lang="en-US"/>
          </a:p>
        </p:txBody>
      </p:sp>
    </p:spTree>
    <p:extLst>
      <p:ext uri="{BB962C8B-B14F-4D97-AF65-F5344CB8AC3E}">
        <p14:creationId xmlns:p14="http://schemas.microsoft.com/office/powerpoint/2010/main" val="329734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8ED0-A076-8C4F-8AD5-262B09FAED5A}" type="slidenum">
              <a:rPr lang="en-US" smtClean="0"/>
              <a:t>15</a:t>
            </a:fld>
            <a:endParaRPr lang="en-US"/>
          </a:p>
        </p:txBody>
      </p:sp>
    </p:spTree>
    <p:extLst>
      <p:ext uri="{BB962C8B-B14F-4D97-AF65-F5344CB8AC3E}">
        <p14:creationId xmlns:p14="http://schemas.microsoft.com/office/powerpoint/2010/main" val="3908099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rotWithShape="1">
          <a:blip r:embed="rId2"/>
          <a:srcRect t="7727"/>
          <a:stretch/>
        </p:blipFill>
        <p:spPr>
          <a:xfrm>
            <a:off x="0" y="-1"/>
            <a:ext cx="9156700" cy="2143969"/>
          </a:xfrm>
          <a:prstGeom prst="rect">
            <a:avLst/>
          </a:prstGeom>
        </p:spPr>
      </p:pic>
      <p:pic>
        <p:nvPicPr>
          <p:cNvPr id="4" name="Picture 3"/>
          <p:cNvPicPr>
            <a:picLocks noChangeAspect="1"/>
          </p:cNvPicPr>
          <p:nvPr userDrawn="1"/>
        </p:nvPicPr>
        <p:blipFill>
          <a:blip r:embed="rId3"/>
          <a:stretch>
            <a:fillRect/>
          </a:stretch>
        </p:blipFill>
        <p:spPr>
          <a:xfrm>
            <a:off x="5458073" y="1885627"/>
            <a:ext cx="2870192" cy="659368"/>
          </a:xfrm>
          <a:prstGeom prst="rect">
            <a:avLst/>
          </a:prstGeom>
        </p:spPr>
      </p:pic>
    </p:spTree>
    <p:extLst>
      <p:ext uri="{BB962C8B-B14F-4D97-AF65-F5344CB8AC3E}">
        <p14:creationId xmlns:p14="http://schemas.microsoft.com/office/powerpoint/2010/main" val="275876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a:xfrm>
            <a:off x="1" y="0"/>
            <a:ext cx="9144000" cy="14176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effectLst>
            <a:outerShdw blurRad="50800" dist="38100" dir="2700000" algn="tl" rotWithShape="0">
              <a:prstClr val="black">
                <a:alpha val="40000"/>
              </a:prstClr>
            </a:outerShdw>
          </a:effectLst>
        </p:spPr>
        <p:txBody>
          <a:bodyPr>
            <a:normAutofit/>
          </a:bodyPr>
          <a:lstStyle>
            <a:lvl1pPr algn="l">
              <a:defRPr sz="4000" baseline="0">
                <a:solidFill>
                  <a:schemeClr val="bg1"/>
                </a:solidFill>
                <a:latin typeface="Arial"/>
                <a:cs typeface="Arial"/>
              </a:defRPr>
            </a:lvl1pPr>
          </a:lstStyle>
          <a:p>
            <a:r>
              <a:rPr lang="en-US" dirty="0"/>
              <a:t>Slide Title</a:t>
            </a:r>
          </a:p>
        </p:txBody>
      </p:sp>
      <p:sp>
        <p:nvSpPr>
          <p:cNvPr id="3" name="Content Placeholder 2"/>
          <p:cNvSpPr>
            <a:spLocks noGrp="1"/>
          </p:cNvSpPr>
          <p:nvPr>
            <p:ph idx="1"/>
          </p:nvPr>
        </p:nvSpPr>
        <p:spPr/>
        <p:txBody>
          <a:bodyPr/>
          <a:lstStyle>
            <a:lvl1pPr>
              <a:defRPr sz="2500">
                <a:solidFill>
                  <a:schemeClr val="tx1">
                    <a:lumMod val="50000"/>
                    <a:lumOff val="50000"/>
                  </a:schemeClr>
                </a:solidFill>
                <a:latin typeface="Arial"/>
                <a:cs typeface="Arial"/>
              </a:defRPr>
            </a:lvl1pPr>
            <a:lvl2pPr>
              <a:defRPr sz="2200">
                <a:solidFill>
                  <a:schemeClr val="tx1">
                    <a:lumMod val="50000"/>
                    <a:lumOff val="50000"/>
                  </a:schemeClr>
                </a:solidFill>
                <a:latin typeface="Arial"/>
                <a:cs typeface="Arial"/>
              </a:defRPr>
            </a:lvl2pPr>
            <a:lvl3pPr>
              <a:defRPr sz="2000">
                <a:solidFill>
                  <a:schemeClr val="tx1">
                    <a:lumMod val="50000"/>
                    <a:lumOff val="50000"/>
                  </a:schemeClr>
                </a:solidFill>
                <a:latin typeface="Arial"/>
                <a:cs typeface="Arial"/>
              </a:defRPr>
            </a:lvl3pPr>
            <a:lvl4pPr>
              <a:defRPr sz="1800">
                <a:solidFill>
                  <a:schemeClr val="tx1">
                    <a:lumMod val="50000"/>
                    <a:lumOff val="50000"/>
                  </a:schemeClr>
                </a:solidFill>
                <a:latin typeface="Arial"/>
                <a:cs typeface="Arial"/>
              </a:defRPr>
            </a:lvl4pPr>
            <a:lvl5pPr>
              <a:defRPr sz="1800">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stretch>
            <a:fillRect/>
          </a:stretch>
        </p:blipFill>
        <p:spPr>
          <a:xfrm>
            <a:off x="7193999" y="6192808"/>
            <a:ext cx="1680124" cy="401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300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1" y="0"/>
            <a:ext cx="9144000" cy="14176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effectLst>
            <a:outerShdw blurRad="50800" dist="38100" dir="2700000" algn="tl" rotWithShape="0">
              <a:prstClr val="black">
                <a:alpha val="40000"/>
              </a:prstClr>
            </a:outerShdw>
          </a:effectLst>
        </p:spPr>
        <p:txBody>
          <a:bodyPr>
            <a:normAutofit/>
          </a:bodyPr>
          <a:lstStyle>
            <a:lvl1pPr algn="l">
              <a:defRPr sz="4000">
                <a:solidFill>
                  <a:srgbClr val="FFFFFF"/>
                </a:solidFill>
                <a:latin typeface="Arial"/>
                <a:cs typeface="Arial"/>
              </a:defRPr>
            </a:lvl1pPr>
          </a:lstStyle>
          <a:p>
            <a:r>
              <a:rPr lang="en-US" dirty="0"/>
              <a:t>Slide Title 2 Column</a:t>
            </a:r>
          </a:p>
        </p:txBody>
      </p:sp>
      <p:sp>
        <p:nvSpPr>
          <p:cNvPr id="3" name="Content Placeholder 2"/>
          <p:cNvSpPr>
            <a:spLocks noGrp="1"/>
          </p:cNvSpPr>
          <p:nvPr>
            <p:ph sz="half" idx="1"/>
          </p:nvPr>
        </p:nvSpPr>
        <p:spPr>
          <a:xfrm>
            <a:off x="457200" y="1417638"/>
            <a:ext cx="4038600" cy="4708525"/>
          </a:xfrm>
        </p:spPr>
        <p:txBody>
          <a:bodyPr/>
          <a:lstStyle>
            <a:lvl1pPr>
              <a:defRPr sz="2500">
                <a:solidFill>
                  <a:schemeClr val="tx1">
                    <a:lumMod val="50000"/>
                    <a:lumOff val="50000"/>
                  </a:schemeClr>
                </a:solidFill>
                <a:latin typeface="Arial"/>
                <a:cs typeface="Arial"/>
              </a:defRPr>
            </a:lvl1pPr>
            <a:lvl2pPr>
              <a:defRPr sz="2200">
                <a:solidFill>
                  <a:schemeClr val="tx1">
                    <a:lumMod val="50000"/>
                    <a:lumOff val="50000"/>
                  </a:schemeClr>
                </a:solidFill>
                <a:latin typeface="Arial"/>
                <a:cs typeface="Arial"/>
              </a:defRPr>
            </a:lvl2pPr>
            <a:lvl3pPr>
              <a:defRPr sz="2000">
                <a:solidFill>
                  <a:schemeClr val="tx1">
                    <a:lumMod val="50000"/>
                    <a:lumOff val="50000"/>
                  </a:schemeClr>
                </a:solidFill>
                <a:latin typeface="Arial"/>
                <a:cs typeface="Arial"/>
              </a:defRPr>
            </a:lvl3pPr>
            <a:lvl4pPr>
              <a:defRPr sz="1800">
                <a:solidFill>
                  <a:schemeClr val="tx1">
                    <a:lumMod val="50000"/>
                    <a:lumOff val="50000"/>
                  </a:schemeClr>
                </a:solidFill>
                <a:latin typeface="Arial"/>
                <a:cs typeface="Arial"/>
              </a:defRPr>
            </a:lvl4pPr>
            <a:lvl5pPr>
              <a:defRPr sz="1800">
                <a:solidFill>
                  <a:schemeClr val="tx1">
                    <a:lumMod val="50000"/>
                    <a:lumOff val="50000"/>
                  </a:schemeClr>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7638"/>
            <a:ext cx="4038600" cy="4708525"/>
          </a:xfrm>
        </p:spPr>
        <p:txBody>
          <a:bodyPr/>
          <a:lstStyle>
            <a:lvl1pPr>
              <a:defRPr sz="2500">
                <a:solidFill>
                  <a:srgbClr val="7F7F7F"/>
                </a:solidFill>
                <a:latin typeface="Arial"/>
                <a:cs typeface="Arial"/>
              </a:defRPr>
            </a:lvl1pPr>
            <a:lvl2pPr>
              <a:defRPr sz="2200">
                <a:solidFill>
                  <a:srgbClr val="7F7F7F"/>
                </a:solidFill>
                <a:latin typeface="Arial"/>
                <a:cs typeface="Arial"/>
              </a:defRPr>
            </a:lvl2pPr>
            <a:lvl3pPr>
              <a:defRPr sz="2000">
                <a:solidFill>
                  <a:srgbClr val="7F7F7F"/>
                </a:solidFill>
                <a:latin typeface="Arial"/>
                <a:cs typeface="Arial"/>
              </a:defRPr>
            </a:lvl3pPr>
            <a:lvl4pPr>
              <a:defRPr sz="1800">
                <a:solidFill>
                  <a:srgbClr val="7F7F7F"/>
                </a:solidFill>
                <a:latin typeface="Arial"/>
                <a:cs typeface="Arial"/>
              </a:defRPr>
            </a:lvl4pPr>
            <a:lvl5pPr>
              <a:defRPr sz="1800">
                <a:solidFill>
                  <a:srgbClr val="7F7F7F"/>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stretch>
            <a:fillRect/>
          </a:stretch>
        </p:blipFill>
        <p:spPr>
          <a:xfrm>
            <a:off x="7193999" y="6192808"/>
            <a:ext cx="1680124" cy="401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367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5" name="Rectangle 4"/>
          <p:cNvSpPr/>
          <p:nvPr userDrawn="1"/>
        </p:nvSpPr>
        <p:spPr>
          <a:xfrm>
            <a:off x="1" y="0"/>
            <a:ext cx="9144000" cy="1417638"/>
          </a:xfrm>
          <a:prstGeom prst="rect">
            <a:avLst/>
          </a:prstGeom>
          <a:solidFill>
            <a:srgbClr val="20B1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2" name="Title 1"/>
          <p:cNvSpPr>
            <a:spLocks noGrp="1"/>
          </p:cNvSpPr>
          <p:nvPr>
            <p:ph type="title" hasCustomPrompt="1"/>
          </p:nvPr>
        </p:nvSpPr>
        <p:spPr>
          <a:effectLst>
            <a:outerShdw blurRad="50800" dist="38100" dir="2700000" algn="tl" rotWithShape="0">
              <a:prstClr val="black">
                <a:alpha val="40000"/>
              </a:prstClr>
            </a:outerShdw>
          </a:effectLst>
        </p:spPr>
        <p:txBody>
          <a:bodyPr>
            <a:normAutofit/>
          </a:bodyPr>
          <a:lstStyle>
            <a:lvl1pPr algn="l">
              <a:defRPr sz="4000">
                <a:solidFill>
                  <a:srgbClr val="FFFFFF"/>
                </a:solidFill>
                <a:latin typeface="Arial"/>
                <a:cs typeface="Arial"/>
              </a:defRPr>
            </a:lvl1pPr>
          </a:lstStyle>
          <a:p>
            <a:r>
              <a:rPr lang="en-US" dirty="0"/>
              <a:t>Images Slide 1</a:t>
            </a:r>
          </a:p>
        </p:txBody>
      </p:sp>
      <p:sp>
        <p:nvSpPr>
          <p:cNvPr id="8" name="Picture Placeholder 7"/>
          <p:cNvSpPr>
            <a:spLocks noGrp="1"/>
          </p:cNvSpPr>
          <p:nvPr>
            <p:ph type="pic" sz="quarter" idx="10"/>
          </p:nvPr>
        </p:nvSpPr>
        <p:spPr>
          <a:xfrm>
            <a:off x="457200" y="1417638"/>
            <a:ext cx="4038600" cy="4708525"/>
          </a:xfrm>
        </p:spPr>
        <p:txBody>
          <a:bodyPr/>
          <a:lstStyle>
            <a:lvl1pPr>
              <a:defRPr>
                <a:latin typeface="Arial"/>
                <a:cs typeface="Arial"/>
              </a:defRPr>
            </a:lvl1pPr>
          </a:lstStyle>
          <a:p>
            <a:endParaRPr lang="en-US"/>
          </a:p>
        </p:txBody>
      </p:sp>
      <p:sp>
        <p:nvSpPr>
          <p:cNvPr id="13" name="Picture Placeholder 7"/>
          <p:cNvSpPr>
            <a:spLocks noGrp="1"/>
          </p:cNvSpPr>
          <p:nvPr>
            <p:ph type="pic" sz="quarter" idx="11"/>
          </p:nvPr>
        </p:nvSpPr>
        <p:spPr>
          <a:xfrm>
            <a:off x="4648200" y="1417638"/>
            <a:ext cx="4038600" cy="4708525"/>
          </a:xfrm>
        </p:spPr>
        <p:txBody>
          <a:bodyPr/>
          <a:lstStyle>
            <a:lvl1pPr>
              <a:defRPr>
                <a:latin typeface="Arial"/>
                <a:cs typeface="Arial"/>
              </a:defRPr>
            </a:lvl1pPr>
          </a:lstStyle>
          <a:p>
            <a:endParaRPr lang="en-US"/>
          </a:p>
        </p:txBody>
      </p:sp>
      <p:pic>
        <p:nvPicPr>
          <p:cNvPr id="6" name="Picture 5"/>
          <p:cNvPicPr>
            <a:picLocks noChangeAspect="1"/>
          </p:cNvPicPr>
          <p:nvPr userDrawn="1"/>
        </p:nvPicPr>
        <p:blipFill>
          <a:blip r:embed="rId2"/>
          <a:stretch>
            <a:fillRect/>
          </a:stretch>
        </p:blipFill>
        <p:spPr>
          <a:xfrm>
            <a:off x="7193999" y="6192808"/>
            <a:ext cx="1680124" cy="401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086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8" name="Rectangle 7"/>
          <p:cNvSpPr/>
          <p:nvPr userDrawn="1"/>
        </p:nvSpPr>
        <p:spPr>
          <a:xfrm>
            <a:off x="1" y="0"/>
            <a:ext cx="9144000" cy="1417638"/>
          </a:xfrm>
          <a:prstGeom prst="rect">
            <a:avLst/>
          </a:prstGeom>
          <a:solidFill>
            <a:srgbClr val="20B1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effectLst>
            <a:outerShdw blurRad="50800" dist="38100" dir="2700000" algn="tl" rotWithShape="0">
              <a:prstClr val="black">
                <a:alpha val="40000"/>
              </a:prstClr>
            </a:outerShdw>
          </a:effectLst>
        </p:spPr>
        <p:txBody>
          <a:bodyPr>
            <a:normAutofit/>
          </a:bodyPr>
          <a:lstStyle>
            <a:lvl1pPr algn="l">
              <a:defRPr sz="4000">
                <a:solidFill>
                  <a:srgbClr val="FFFFFF"/>
                </a:solidFill>
                <a:latin typeface="Arial"/>
                <a:cs typeface="Arial"/>
              </a:defRPr>
            </a:lvl1pPr>
          </a:lstStyle>
          <a:p>
            <a:r>
              <a:rPr lang="en-US" dirty="0"/>
              <a:t>Images Slide 2</a:t>
            </a:r>
          </a:p>
        </p:txBody>
      </p:sp>
      <p:sp>
        <p:nvSpPr>
          <p:cNvPr id="4" name="Picture Placeholder 7"/>
          <p:cNvSpPr>
            <a:spLocks noGrp="1"/>
          </p:cNvSpPr>
          <p:nvPr>
            <p:ph type="pic" sz="quarter" idx="10"/>
          </p:nvPr>
        </p:nvSpPr>
        <p:spPr>
          <a:xfrm>
            <a:off x="457200" y="1417638"/>
            <a:ext cx="4038600" cy="4708525"/>
          </a:xfrm>
        </p:spPr>
        <p:txBody>
          <a:bodyPr/>
          <a:lstStyle>
            <a:lvl1pPr>
              <a:defRPr>
                <a:latin typeface="Arial"/>
                <a:cs typeface="Arial"/>
              </a:defRPr>
            </a:lvl1pPr>
          </a:lstStyle>
          <a:p>
            <a:endParaRPr lang="en-US"/>
          </a:p>
        </p:txBody>
      </p:sp>
      <p:sp>
        <p:nvSpPr>
          <p:cNvPr id="7" name="Picture Placeholder 7"/>
          <p:cNvSpPr>
            <a:spLocks noGrp="1"/>
          </p:cNvSpPr>
          <p:nvPr>
            <p:ph type="pic" sz="quarter" idx="12"/>
          </p:nvPr>
        </p:nvSpPr>
        <p:spPr>
          <a:xfrm>
            <a:off x="4648200" y="3941200"/>
            <a:ext cx="4038600" cy="2184964"/>
          </a:xfrm>
        </p:spPr>
        <p:txBody>
          <a:bodyPr/>
          <a:lstStyle>
            <a:lvl1pPr>
              <a:defRPr>
                <a:latin typeface="Arial"/>
                <a:cs typeface="Arial"/>
              </a:defRPr>
            </a:lvl1pPr>
          </a:lstStyle>
          <a:p>
            <a:endParaRPr lang="en-US"/>
          </a:p>
        </p:txBody>
      </p:sp>
      <p:sp>
        <p:nvSpPr>
          <p:cNvPr id="10" name="Picture Placeholder 7"/>
          <p:cNvSpPr>
            <a:spLocks noGrp="1"/>
          </p:cNvSpPr>
          <p:nvPr>
            <p:ph type="pic" sz="quarter" idx="14"/>
          </p:nvPr>
        </p:nvSpPr>
        <p:spPr>
          <a:xfrm>
            <a:off x="4648200" y="1417638"/>
            <a:ext cx="1943249" cy="2354653"/>
          </a:xfrm>
        </p:spPr>
        <p:txBody>
          <a:bodyPr/>
          <a:lstStyle>
            <a:lvl1pPr>
              <a:defRPr>
                <a:latin typeface="Arial"/>
                <a:cs typeface="Arial"/>
              </a:defRPr>
            </a:lvl1pPr>
          </a:lstStyle>
          <a:p>
            <a:endParaRPr lang="en-US"/>
          </a:p>
        </p:txBody>
      </p:sp>
      <p:sp>
        <p:nvSpPr>
          <p:cNvPr id="11" name="Picture Placeholder 7"/>
          <p:cNvSpPr>
            <a:spLocks noGrp="1"/>
          </p:cNvSpPr>
          <p:nvPr>
            <p:ph type="pic" sz="quarter" idx="15"/>
          </p:nvPr>
        </p:nvSpPr>
        <p:spPr>
          <a:xfrm>
            <a:off x="6743551" y="1417638"/>
            <a:ext cx="1943249" cy="2354653"/>
          </a:xfrm>
        </p:spPr>
        <p:txBody>
          <a:bodyPr/>
          <a:lstStyle>
            <a:lvl1pPr>
              <a:defRPr>
                <a:latin typeface="Arial"/>
                <a:cs typeface="Arial"/>
              </a:defRPr>
            </a:lvl1pPr>
          </a:lstStyle>
          <a:p>
            <a:endParaRPr lang="en-US"/>
          </a:p>
        </p:txBody>
      </p:sp>
      <p:pic>
        <p:nvPicPr>
          <p:cNvPr id="9" name="Picture 8"/>
          <p:cNvPicPr>
            <a:picLocks noChangeAspect="1"/>
          </p:cNvPicPr>
          <p:nvPr userDrawn="1"/>
        </p:nvPicPr>
        <p:blipFill>
          <a:blip r:embed="rId2"/>
          <a:stretch>
            <a:fillRect/>
          </a:stretch>
        </p:blipFill>
        <p:spPr>
          <a:xfrm>
            <a:off x="7193999" y="6192808"/>
            <a:ext cx="1680124" cy="401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131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878580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Lst>
  <p:txStyles>
    <p:titleStyle>
      <a:lvl1pPr algn="l" defTabSz="457200" rtl="0" eaLnBrk="1" latinLnBrk="0" hangingPunct="1">
        <a:spcBef>
          <a:spcPct val="0"/>
        </a:spcBef>
        <a:buNone/>
        <a:defRPr sz="4000" kern="1200">
          <a:solidFill>
            <a:srgbClr val="005C97"/>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92602" y="3237971"/>
            <a:ext cx="4445000" cy="1143000"/>
          </a:xfrm>
          <a:effectLst>
            <a:outerShdw blurRad="50800" dist="38100" dir="2700000" sx="45000" sy="45000" algn="tl" rotWithShape="0">
              <a:prstClr val="black">
                <a:alpha val="40000"/>
              </a:prstClr>
            </a:outerShdw>
          </a:effectLst>
        </p:spPr>
        <p:txBody>
          <a:bodyPr>
            <a:normAutofit fontScale="90000"/>
          </a:bodyPr>
          <a:lstStyle/>
          <a:p>
            <a:pPr algn="ctr"/>
            <a:r>
              <a:rPr lang="en-US" sz="3600" dirty="0">
                <a:solidFill>
                  <a:srgbClr val="00B0F0"/>
                </a:solidFill>
                <a:effectLst>
                  <a:outerShdw blurRad="25400" dist="38100" dir="9720000" algn="ctr" rotWithShape="0">
                    <a:schemeClr val="tx1">
                      <a:lumMod val="95000"/>
                      <a:lumOff val="5000"/>
                      <a:alpha val="80000"/>
                    </a:schemeClr>
                  </a:outerShdw>
                </a:effectLst>
              </a:rPr>
              <a:t>Domestic Travel Data</a:t>
            </a:r>
          </a:p>
        </p:txBody>
      </p:sp>
      <p:sp>
        <p:nvSpPr>
          <p:cNvPr id="2" name="TextBox 1">
            <a:extLst>
              <a:ext uri="{FF2B5EF4-FFF2-40B4-BE49-F238E27FC236}">
                <a16:creationId xmlns:a16="http://schemas.microsoft.com/office/drawing/2014/main" id="{FD6934BB-3F4B-4FF0-89F7-870DCCB4B788}"/>
              </a:ext>
            </a:extLst>
          </p:cNvPr>
          <p:cNvSpPr txBox="1"/>
          <p:nvPr/>
        </p:nvSpPr>
        <p:spPr>
          <a:xfrm>
            <a:off x="4744872" y="4544704"/>
            <a:ext cx="3703092" cy="1477328"/>
          </a:xfrm>
          <a:prstGeom prst="rect">
            <a:avLst/>
          </a:prstGeom>
          <a:noFill/>
        </p:spPr>
        <p:txBody>
          <a:bodyPr wrap="square" rtlCol="0">
            <a:spAutoFit/>
          </a:bodyPr>
          <a:lstStyle/>
          <a:p>
            <a:r>
              <a:rPr lang="en-US" dirty="0"/>
              <a:t>AITC 2017 Conference</a:t>
            </a:r>
          </a:p>
          <a:p>
            <a:r>
              <a:rPr lang="en-US" dirty="0"/>
              <a:t>Green Bay, WI</a:t>
            </a:r>
          </a:p>
          <a:p>
            <a:r>
              <a:rPr lang="en-US" dirty="0"/>
              <a:t>September 12, 2017</a:t>
            </a:r>
          </a:p>
          <a:p>
            <a:endParaRPr lang="en-US" dirty="0"/>
          </a:p>
          <a:p>
            <a:r>
              <a:rPr lang="en-US" dirty="0"/>
              <a:t>Presented by Rick Cain</a:t>
            </a:r>
          </a:p>
        </p:txBody>
      </p:sp>
      <p:pic>
        <p:nvPicPr>
          <p:cNvPr id="4" name="Picture 3" descr="All Indian Alaskan Native Tourism Association">
            <a:extLst>
              <a:ext uri="{FF2B5EF4-FFF2-40B4-BE49-F238E27FC236}">
                <a16:creationId xmlns:a16="http://schemas.microsoft.com/office/drawing/2014/main" id="{D91E10D4-78C5-4910-A2AE-60E0C0964F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9523" y="2545520"/>
            <a:ext cx="3695700" cy="1057275"/>
          </a:xfrm>
          <a:prstGeom prst="rect">
            <a:avLst/>
          </a:prstGeom>
          <a:noFill/>
          <a:ln>
            <a:noFill/>
          </a:ln>
        </p:spPr>
      </p:pic>
    </p:spTree>
    <p:extLst>
      <p:ext uri="{BB962C8B-B14F-4D97-AF65-F5344CB8AC3E}">
        <p14:creationId xmlns:p14="http://schemas.microsoft.com/office/powerpoint/2010/main" val="426385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4214159246"/>
              </p:ext>
            </p:extLst>
          </p:nvPr>
        </p:nvGraphicFramePr>
        <p:xfrm>
          <a:off x="827088" y="1879600"/>
          <a:ext cx="7845269" cy="42041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Length of Trip Planning in 2016 - Arizona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10</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93055" y="336806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1040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2463024164"/>
              </p:ext>
            </p:extLst>
          </p:nvPr>
        </p:nvGraphicFramePr>
        <p:xfrm>
          <a:off x="457200" y="1582408"/>
          <a:ext cx="8215157" cy="44869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686800" cy="1143000"/>
          </a:xfrm>
        </p:spPr>
        <p:txBody>
          <a:bodyPr>
            <a:normAutofit/>
          </a:bodyPr>
          <a:lstStyle/>
          <a:p>
            <a:r>
              <a:rPr lang="en-US" sz="3200" b="1" dirty="0"/>
              <a:t>Length of Trip Planning in 2016 - Oklahoma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11</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8081765" y="3240682"/>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3E74CDAA-1A1A-43B7-93A6-63D52B6B681F}"/>
              </a:ext>
            </a:extLst>
          </p:cNvPr>
          <p:cNvSpPr/>
          <p:nvPr/>
        </p:nvSpPr>
        <p:spPr>
          <a:xfrm rot="10800000">
            <a:off x="8081765" y="272889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E6D804CB-E50F-4727-886C-C29B58CC01D5}"/>
              </a:ext>
            </a:extLst>
          </p:cNvPr>
          <p:cNvSpPr/>
          <p:nvPr/>
        </p:nvSpPr>
        <p:spPr>
          <a:xfrm rot="10800000">
            <a:off x="8081765" y="415041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94E4DA5C-6FF1-4ADB-ABDB-D1977AB64E63}"/>
              </a:ext>
            </a:extLst>
          </p:cNvPr>
          <p:cNvSpPr/>
          <p:nvPr/>
        </p:nvSpPr>
        <p:spPr>
          <a:xfrm rot="10800000">
            <a:off x="8081765" y="4650950"/>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30639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3817208984"/>
              </p:ext>
            </p:extLst>
          </p:nvPr>
        </p:nvGraphicFramePr>
        <p:xfrm>
          <a:off x="457200" y="1582408"/>
          <a:ext cx="8215157" cy="44869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686800" cy="1143000"/>
          </a:xfrm>
        </p:spPr>
        <p:txBody>
          <a:bodyPr>
            <a:normAutofit/>
          </a:bodyPr>
          <a:lstStyle/>
          <a:p>
            <a:r>
              <a:rPr lang="en-US" sz="3200" b="1" dirty="0"/>
              <a:t>Length of Trip Planning in 2016 - Montana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12</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8081765" y="3240682"/>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3E74CDAA-1A1A-43B7-93A6-63D52B6B681F}"/>
              </a:ext>
            </a:extLst>
          </p:cNvPr>
          <p:cNvSpPr/>
          <p:nvPr/>
        </p:nvSpPr>
        <p:spPr>
          <a:xfrm rot="10800000">
            <a:off x="8081765" y="272889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E6D804CB-E50F-4727-886C-C29B58CC01D5}"/>
              </a:ext>
            </a:extLst>
          </p:cNvPr>
          <p:cNvSpPr/>
          <p:nvPr/>
        </p:nvSpPr>
        <p:spPr>
          <a:xfrm rot="10800000">
            <a:off x="8081765" y="415041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94E4DA5C-6FF1-4ADB-ABDB-D1977AB64E63}"/>
              </a:ext>
            </a:extLst>
          </p:cNvPr>
          <p:cNvSpPr/>
          <p:nvPr/>
        </p:nvSpPr>
        <p:spPr>
          <a:xfrm rot="10800000">
            <a:off x="8081765" y="458726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990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2644002286"/>
              </p:ext>
            </p:extLst>
          </p:nvPr>
        </p:nvGraphicFramePr>
        <p:xfrm>
          <a:off x="637691" y="1609703"/>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Sources to Plan in 2016 - Arizona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13</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93055" y="34761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343015"/>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36189" y="284996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8033998" y="4606397"/>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7216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1137429978"/>
              </p:ext>
            </p:extLst>
          </p:nvPr>
        </p:nvGraphicFramePr>
        <p:xfrm>
          <a:off x="637691" y="1609703"/>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Sources to Plan in 2016 - Oklahoma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14</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93055" y="34761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343015"/>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36189" y="284996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8033998" y="4606397"/>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F8D1F27B-6534-48EC-9413-F1A922B5D07C}"/>
              </a:ext>
            </a:extLst>
          </p:cNvPr>
          <p:cNvSpPr/>
          <p:nvPr/>
        </p:nvSpPr>
        <p:spPr>
          <a:xfrm rot="10800000">
            <a:off x="7993055" y="4024783"/>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83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1465530873"/>
              </p:ext>
            </p:extLst>
          </p:nvPr>
        </p:nvGraphicFramePr>
        <p:xfrm>
          <a:off x="413544" y="1509619"/>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Sources to Plan in 2016 - Montana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15</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8281916" y="345967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8211402" y="2268120"/>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8252345" y="284996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8327425" y="4606397"/>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83416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Size of Travel Party - Arizona</a:t>
            </a:r>
          </a:p>
        </p:txBody>
      </p:sp>
      <p:graphicFrame>
        <p:nvGraphicFramePr>
          <p:cNvPr id="5" name="Content Placeholder 6"/>
          <p:cNvGraphicFramePr>
            <a:graphicFrameLocks/>
          </p:cNvGraphicFramePr>
          <p:nvPr>
            <p:extLst>
              <p:ext uri="{D42A27DB-BD31-4B8C-83A1-F6EECF244321}">
                <p14:modId xmlns:p14="http://schemas.microsoft.com/office/powerpoint/2010/main" val="1658139159"/>
              </p:ext>
            </p:extLst>
          </p:nvPr>
        </p:nvGraphicFramePr>
        <p:xfrm>
          <a:off x="739775" y="2272208"/>
          <a:ext cx="7489825" cy="38878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183959" y="2861909"/>
            <a:ext cx="1045641" cy="276999"/>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square" rtlCol="0">
            <a:spAutoFit/>
          </a:bodyPr>
          <a:lstStyle/>
          <a:p>
            <a:r>
              <a:rPr lang="en-CA" sz="1200" dirty="0">
                <a:solidFill>
                  <a:srgbClr val="000000"/>
                </a:solidFill>
                <a:latin typeface="Arial" charset="0"/>
                <a:ea typeface="Arial" charset="0"/>
                <a:cs typeface="Arial" charset="0"/>
              </a:rPr>
              <a:t>Total = 3.5</a:t>
            </a:r>
          </a:p>
        </p:txBody>
      </p:sp>
      <p:sp>
        <p:nvSpPr>
          <p:cNvPr id="7" name="TextBox 6"/>
          <p:cNvSpPr txBox="1"/>
          <p:nvPr/>
        </p:nvSpPr>
        <p:spPr>
          <a:xfrm>
            <a:off x="7183959" y="4160286"/>
            <a:ext cx="898579" cy="276999"/>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none" rtlCol="0">
            <a:spAutoFit/>
          </a:bodyPr>
          <a:lstStyle/>
          <a:p>
            <a:r>
              <a:rPr lang="en-CA" sz="1200" dirty="0">
                <a:solidFill>
                  <a:srgbClr val="000000"/>
                </a:solidFill>
                <a:latin typeface="Arial" charset="0"/>
                <a:ea typeface="Arial" charset="0"/>
                <a:cs typeface="Arial" charset="0"/>
              </a:rPr>
              <a:t>Total = 3.0</a:t>
            </a:r>
          </a:p>
        </p:txBody>
      </p:sp>
      <p:sp>
        <p:nvSpPr>
          <p:cNvPr id="8"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16</a:t>
            </a:fld>
            <a:endParaRPr lang="en-US" altLang="en-US" sz="1000" dirty="0">
              <a:solidFill>
                <a:srgbClr val="005C97"/>
              </a:solidFill>
              <a:latin typeface="Clarendon BT"/>
              <a:cs typeface="Clarendon BT"/>
            </a:endParaRPr>
          </a:p>
        </p:txBody>
      </p:sp>
    </p:spTree>
    <p:extLst>
      <p:ext uri="{BB962C8B-B14F-4D97-AF65-F5344CB8AC3E}">
        <p14:creationId xmlns:p14="http://schemas.microsoft.com/office/powerpoint/2010/main" val="176339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Size of Travel Party - Oklahoma</a:t>
            </a:r>
          </a:p>
        </p:txBody>
      </p:sp>
      <p:graphicFrame>
        <p:nvGraphicFramePr>
          <p:cNvPr id="5" name="Content Placeholder 6"/>
          <p:cNvGraphicFramePr>
            <a:graphicFrameLocks/>
          </p:cNvGraphicFramePr>
          <p:nvPr>
            <p:extLst>
              <p:ext uri="{D42A27DB-BD31-4B8C-83A1-F6EECF244321}">
                <p14:modId xmlns:p14="http://schemas.microsoft.com/office/powerpoint/2010/main" val="952473258"/>
              </p:ext>
            </p:extLst>
          </p:nvPr>
        </p:nvGraphicFramePr>
        <p:xfrm>
          <a:off x="739775" y="2272208"/>
          <a:ext cx="7489825" cy="38878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274944" y="2861909"/>
            <a:ext cx="1045641" cy="276999"/>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square" rtlCol="0">
            <a:spAutoFit/>
          </a:bodyPr>
          <a:lstStyle/>
          <a:p>
            <a:r>
              <a:rPr lang="en-CA" sz="1200" dirty="0">
                <a:solidFill>
                  <a:srgbClr val="000000"/>
                </a:solidFill>
                <a:latin typeface="Arial" charset="0"/>
                <a:ea typeface="Arial" charset="0"/>
                <a:cs typeface="Arial" charset="0"/>
              </a:rPr>
              <a:t>Total = 3.4</a:t>
            </a:r>
          </a:p>
        </p:txBody>
      </p:sp>
      <p:sp>
        <p:nvSpPr>
          <p:cNvPr id="7" name="TextBox 6"/>
          <p:cNvSpPr txBox="1"/>
          <p:nvPr/>
        </p:nvSpPr>
        <p:spPr>
          <a:xfrm>
            <a:off x="7376513" y="4160286"/>
            <a:ext cx="898579" cy="276999"/>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none" rtlCol="0">
            <a:spAutoFit/>
          </a:bodyPr>
          <a:lstStyle/>
          <a:p>
            <a:r>
              <a:rPr lang="en-CA" sz="1200" dirty="0">
                <a:solidFill>
                  <a:srgbClr val="000000"/>
                </a:solidFill>
                <a:latin typeface="Arial" charset="0"/>
                <a:ea typeface="Arial" charset="0"/>
                <a:cs typeface="Arial" charset="0"/>
              </a:rPr>
              <a:t>Total = 3.0</a:t>
            </a:r>
          </a:p>
        </p:txBody>
      </p:sp>
      <p:sp>
        <p:nvSpPr>
          <p:cNvPr id="8"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17</a:t>
            </a:fld>
            <a:endParaRPr lang="en-US" altLang="en-US" sz="1000" dirty="0">
              <a:solidFill>
                <a:srgbClr val="005C97"/>
              </a:solidFill>
              <a:latin typeface="Clarendon BT"/>
              <a:cs typeface="Clarendon BT"/>
            </a:endParaRPr>
          </a:p>
        </p:txBody>
      </p:sp>
    </p:spTree>
    <p:extLst>
      <p:ext uri="{BB962C8B-B14F-4D97-AF65-F5344CB8AC3E}">
        <p14:creationId xmlns:p14="http://schemas.microsoft.com/office/powerpoint/2010/main" val="385480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Size of Travel Party - Montana</a:t>
            </a:r>
          </a:p>
        </p:txBody>
      </p:sp>
      <p:graphicFrame>
        <p:nvGraphicFramePr>
          <p:cNvPr id="5" name="Content Placeholder 6"/>
          <p:cNvGraphicFramePr>
            <a:graphicFrameLocks/>
          </p:cNvGraphicFramePr>
          <p:nvPr>
            <p:extLst>
              <p:ext uri="{D42A27DB-BD31-4B8C-83A1-F6EECF244321}">
                <p14:modId xmlns:p14="http://schemas.microsoft.com/office/powerpoint/2010/main" val="3591439601"/>
              </p:ext>
            </p:extLst>
          </p:nvPr>
        </p:nvGraphicFramePr>
        <p:xfrm>
          <a:off x="789817" y="2272208"/>
          <a:ext cx="7489825" cy="38878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20520" y="2861909"/>
            <a:ext cx="1045641" cy="276999"/>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square" rtlCol="0">
            <a:spAutoFit/>
          </a:bodyPr>
          <a:lstStyle/>
          <a:p>
            <a:r>
              <a:rPr lang="en-CA" sz="1200" dirty="0">
                <a:solidFill>
                  <a:srgbClr val="000000"/>
                </a:solidFill>
                <a:latin typeface="Arial" charset="0"/>
                <a:ea typeface="Arial" charset="0"/>
                <a:cs typeface="Arial" charset="0"/>
              </a:rPr>
              <a:t>Total = 3.6</a:t>
            </a:r>
          </a:p>
        </p:txBody>
      </p:sp>
      <p:sp>
        <p:nvSpPr>
          <p:cNvPr id="7" name="TextBox 6"/>
          <p:cNvSpPr txBox="1"/>
          <p:nvPr/>
        </p:nvSpPr>
        <p:spPr>
          <a:xfrm>
            <a:off x="7494050" y="4160286"/>
            <a:ext cx="1063096" cy="276999"/>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square" rtlCol="0">
            <a:spAutoFit/>
          </a:bodyPr>
          <a:lstStyle/>
          <a:p>
            <a:r>
              <a:rPr lang="en-CA" sz="1200" dirty="0">
                <a:solidFill>
                  <a:srgbClr val="000000"/>
                </a:solidFill>
                <a:latin typeface="Arial" charset="0"/>
                <a:ea typeface="Arial" charset="0"/>
                <a:cs typeface="Arial" charset="0"/>
              </a:rPr>
              <a:t>Total = 3.1</a:t>
            </a:r>
          </a:p>
        </p:txBody>
      </p:sp>
      <p:sp>
        <p:nvSpPr>
          <p:cNvPr id="8"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18</a:t>
            </a:fld>
            <a:endParaRPr lang="en-US" altLang="en-US" sz="1000" dirty="0">
              <a:solidFill>
                <a:srgbClr val="005C97"/>
              </a:solidFill>
              <a:latin typeface="Clarendon BT"/>
              <a:cs typeface="Clarendon BT"/>
            </a:endParaRPr>
          </a:p>
        </p:txBody>
      </p:sp>
    </p:spTree>
    <p:extLst>
      <p:ext uri="{BB962C8B-B14F-4D97-AF65-F5344CB8AC3E}">
        <p14:creationId xmlns:p14="http://schemas.microsoft.com/office/powerpoint/2010/main" val="170754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8"/>
          <p:cNvGraphicFramePr>
            <a:graphicFrameLocks noGrp="1"/>
          </p:cNvGraphicFramePr>
          <p:nvPr>
            <p:ph idx="1"/>
            <p:extLst>
              <p:ext uri="{D42A27DB-BD31-4B8C-83A1-F6EECF244321}">
                <p14:modId xmlns:p14="http://schemas.microsoft.com/office/powerpoint/2010/main" val="503354626"/>
              </p:ext>
            </p:extLst>
          </p:nvPr>
        </p:nvGraphicFramePr>
        <p:xfrm>
          <a:off x="723833" y="2133600"/>
          <a:ext cx="7375525" cy="43973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CA" sz="3200" b="1" dirty="0"/>
              <a:t>Number of Nights Spent in Arizona</a:t>
            </a:r>
            <a:r>
              <a:rPr lang="mr-IN" sz="3200" b="1" dirty="0"/>
              <a:t>–</a:t>
            </a:r>
            <a:r>
              <a:rPr lang="en-CA" sz="3200" b="1" dirty="0"/>
              <a:t> </a:t>
            </a:r>
            <a:br>
              <a:rPr lang="en-CA" sz="3200" b="1" dirty="0"/>
            </a:br>
            <a:r>
              <a:rPr lang="en-CA" sz="3200" b="1" dirty="0"/>
              <a:t>Park Visitors vs. Total Visitors</a:t>
            </a:r>
          </a:p>
        </p:txBody>
      </p:sp>
      <p:sp>
        <p:nvSpPr>
          <p:cNvPr id="7" name="TextBox 1"/>
          <p:cNvSpPr txBox="1"/>
          <p:nvPr/>
        </p:nvSpPr>
        <p:spPr>
          <a:xfrm>
            <a:off x="6074688" y="3403842"/>
            <a:ext cx="2088232" cy="1072051"/>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600" b="1" dirty="0">
                <a:latin typeface="Arial" charset="0"/>
                <a:ea typeface="Arial" charset="0"/>
                <a:cs typeface="Arial" charset="0"/>
              </a:rPr>
              <a:t>Average </a:t>
            </a:r>
          </a:p>
          <a:p>
            <a:pPr algn="ctr"/>
            <a:r>
              <a:rPr lang="en-CA" sz="1600" dirty="0">
                <a:latin typeface="Arial" charset="0"/>
                <a:ea typeface="Arial" charset="0"/>
                <a:cs typeface="Arial" charset="0"/>
              </a:rPr>
              <a:t>Park = 6.8 nights</a:t>
            </a:r>
          </a:p>
          <a:p>
            <a:pPr algn="ctr"/>
            <a:r>
              <a:rPr lang="en-CA" sz="1600" dirty="0">
                <a:latin typeface="Arial" charset="0"/>
                <a:ea typeface="Arial" charset="0"/>
                <a:cs typeface="Arial" charset="0"/>
              </a:rPr>
              <a:t>Total = 4.5 nights</a:t>
            </a:r>
          </a:p>
        </p:txBody>
      </p:sp>
      <p:sp>
        <p:nvSpPr>
          <p:cNvPr id="8"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19</a:t>
            </a:fld>
            <a:endParaRPr lang="en-US" altLang="en-US" sz="1000" dirty="0">
              <a:solidFill>
                <a:srgbClr val="005C97"/>
              </a:solidFill>
              <a:latin typeface="Clarendon BT"/>
              <a:cs typeface="Clarendon BT"/>
            </a:endParaRPr>
          </a:p>
        </p:txBody>
      </p:sp>
    </p:spTree>
    <p:extLst>
      <p:ext uri="{BB962C8B-B14F-4D97-AF65-F5344CB8AC3E}">
        <p14:creationId xmlns:p14="http://schemas.microsoft.com/office/powerpoint/2010/main" val="200141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504"/>
            <a:ext cx="7382933" cy="1143000"/>
          </a:xfrm>
          <a:effectLst>
            <a:outerShdw blurRad="50800" dist="38100" dir="2700000" algn="tl" rotWithShape="0">
              <a:prstClr val="black">
                <a:alpha val="40000"/>
              </a:prstClr>
            </a:outerShdw>
          </a:effectLst>
        </p:spPr>
        <p:txBody>
          <a:bodyPr>
            <a:normAutofit/>
          </a:bodyPr>
          <a:lstStyle/>
          <a:p>
            <a:r>
              <a:rPr lang="en-US" sz="3600" b="1" dirty="0">
                <a:effectLst>
                  <a:outerShdw blurRad="25400" dist="38100" dir="9720000" algn="ctr" rotWithShape="0">
                    <a:schemeClr val="tx1">
                      <a:lumMod val="95000"/>
                      <a:lumOff val="5000"/>
                      <a:alpha val="80000"/>
                    </a:schemeClr>
                  </a:outerShdw>
                </a:effectLst>
              </a:rPr>
              <a:t>Methodology</a:t>
            </a:r>
          </a:p>
        </p:txBody>
      </p:sp>
      <p:sp>
        <p:nvSpPr>
          <p:cNvPr id="3" name="Content Placeholder 2"/>
          <p:cNvSpPr>
            <a:spLocks noGrp="1"/>
          </p:cNvSpPr>
          <p:nvPr>
            <p:ph idx="1"/>
          </p:nvPr>
        </p:nvSpPr>
        <p:spPr>
          <a:xfrm>
            <a:off x="838200" y="1803400"/>
            <a:ext cx="7382933" cy="4224867"/>
          </a:xfrm>
        </p:spPr>
        <p:txBody>
          <a:bodyPr>
            <a:normAutofit/>
          </a:bodyPr>
          <a:lstStyle/>
          <a:p>
            <a:pPr>
              <a:spcAft>
                <a:spcPts val="600"/>
              </a:spcAft>
              <a:buFont typeface="Wingdings" panose="05000000000000000000" pitchFamily="2" charset="2"/>
              <a:buChar char="Ø"/>
            </a:pPr>
            <a:r>
              <a:rPr lang="en-US" sz="1800" dirty="0">
                <a:solidFill>
                  <a:schemeClr val="tx1"/>
                </a:solidFill>
              </a:rPr>
              <a:t>In 2017, we have added an activity of Visited Indian American Community.  This is similar activity currently captured in the International Study.  With this addition, we will be able to profile visitors to Indian American Community in total, by state, and depending on sample size by city.</a:t>
            </a:r>
          </a:p>
          <a:p>
            <a:pPr>
              <a:spcAft>
                <a:spcPts val="600"/>
              </a:spcAft>
              <a:buFont typeface="Wingdings" panose="05000000000000000000" pitchFamily="2" charset="2"/>
              <a:buChar char="Ø"/>
            </a:pPr>
            <a:r>
              <a:rPr lang="en-CA" sz="1800" dirty="0">
                <a:solidFill>
                  <a:schemeClr val="tx1"/>
                </a:solidFill>
              </a:rPr>
              <a:t>Each quarter, a random, projectable sample of adult members (18 years of age and over) of a major U.S. consumer panel is invited to participate in the </a:t>
            </a:r>
            <a:r>
              <a:rPr lang="en-US" sz="1800" dirty="0">
                <a:solidFill>
                  <a:schemeClr val="tx1"/>
                </a:solidFill>
              </a:rPr>
              <a:t>Travel </a:t>
            </a:r>
            <a:r>
              <a:rPr lang="en-US" sz="1800" b="1" dirty="0">
                <a:solidFill>
                  <a:schemeClr val="tx1"/>
                </a:solidFill>
              </a:rPr>
              <a:t>USA®</a:t>
            </a:r>
            <a:r>
              <a:rPr lang="en-CA" sz="1800" b="1" dirty="0">
                <a:solidFill>
                  <a:schemeClr val="tx1"/>
                </a:solidFill>
              </a:rPr>
              <a:t> </a:t>
            </a:r>
            <a:r>
              <a:rPr lang="en-CA" sz="1800" dirty="0">
                <a:solidFill>
                  <a:schemeClr val="tx1"/>
                </a:solidFill>
              </a:rPr>
              <a:t>survey:</a:t>
            </a:r>
          </a:p>
          <a:p>
            <a:pPr lvl="1">
              <a:spcAft>
                <a:spcPts val="600"/>
              </a:spcAft>
            </a:pPr>
            <a:r>
              <a:rPr lang="en-CA" sz="1600" dirty="0">
                <a:solidFill>
                  <a:schemeClr val="tx1"/>
                </a:solidFill>
              </a:rPr>
              <a:t>Selected to be representative of the U.S. adult population</a:t>
            </a:r>
          </a:p>
          <a:p>
            <a:pPr>
              <a:spcAft>
                <a:spcPts val="600"/>
              </a:spcAft>
              <a:buFont typeface="Wingdings" panose="05000000000000000000" pitchFamily="2" charset="2"/>
              <a:buChar char="Ø"/>
            </a:pPr>
            <a:r>
              <a:rPr lang="en-CA" sz="1800" dirty="0">
                <a:solidFill>
                  <a:schemeClr val="tx1"/>
                </a:solidFill>
              </a:rPr>
              <a:t>For the 2016 travel year, this yielded : </a:t>
            </a:r>
            <a:endParaRPr lang="en-US" sz="1800" dirty="0">
              <a:solidFill>
                <a:schemeClr val="tx1"/>
              </a:solidFill>
            </a:endParaRPr>
          </a:p>
          <a:p>
            <a:pPr lvl="1">
              <a:spcAft>
                <a:spcPts val="600"/>
              </a:spcAft>
            </a:pPr>
            <a:r>
              <a:rPr lang="en-US" sz="1600" dirty="0">
                <a:solidFill>
                  <a:schemeClr val="tx1"/>
                </a:solidFill>
              </a:rPr>
              <a:t>308,946 trips for analysis nationally:</a:t>
            </a:r>
          </a:p>
          <a:p>
            <a:pPr lvl="2">
              <a:spcAft>
                <a:spcPts val="600"/>
              </a:spcAft>
            </a:pPr>
            <a:r>
              <a:rPr lang="en-US" sz="1400" dirty="0">
                <a:solidFill>
                  <a:schemeClr val="tx1"/>
                </a:solidFill>
              </a:rPr>
              <a:t>216,738</a:t>
            </a:r>
            <a:r>
              <a:rPr lang="en-CA" sz="1400" dirty="0">
                <a:solidFill>
                  <a:schemeClr val="tx1"/>
                </a:solidFill>
              </a:rPr>
              <a:t> overnight trips</a:t>
            </a:r>
          </a:p>
          <a:p>
            <a:pPr lvl="2">
              <a:spcAft>
                <a:spcPts val="600"/>
              </a:spcAft>
            </a:pPr>
            <a:r>
              <a:rPr lang="en-US" sz="1400" dirty="0">
                <a:solidFill>
                  <a:schemeClr val="tx1"/>
                </a:solidFill>
              </a:rPr>
              <a:t>92,208 day trips</a:t>
            </a:r>
          </a:p>
        </p:txBody>
      </p:sp>
    </p:spTree>
    <p:extLst>
      <p:ext uri="{BB962C8B-B14F-4D97-AF65-F5344CB8AC3E}">
        <p14:creationId xmlns:p14="http://schemas.microsoft.com/office/powerpoint/2010/main" val="384129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8"/>
          <p:cNvGraphicFramePr>
            <a:graphicFrameLocks noGrp="1"/>
          </p:cNvGraphicFramePr>
          <p:nvPr>
            <p:ph idx="1"/>
            <p:extLst>
              <p:ext uri="{D42A27DB-BD31-4B8C-83A1-F6EECF244321}">
                <p14:modId xmlns:p14="http://schemas.microsoft.com/office/powerpoint/2010/main" val="2190938646"/>
              </p:ext>
            </p:extLst>
          </p:nvPr>
        </p:nvGraphicFramePr>
        <p:xfrm>
          <a:off x="723833" y="2133600"/>
          <a:ext cx="7375525" cy="43973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CA" sz="3200" b="1" dirty="0"/>
              <a:t>Number of Nights Spent in Oklahoma </a:t>
            </a:r>
            <a:r>
              <a:rPr lang="mr-IN" sz="3200" b="1" dirty="0"/>
              <a:t>–</a:t>
            </a:r>
            <a:r>
              <a:rPr lang="en-CA" sz="3200" b="1" dirty="0"/>
              <a:t> </a:t>
            </a:r>
            <a:br>
              <a:rPr lang="en-CA" sz="3200" b="1" dirty="0"/>
            </a:br>
            <a:r>
              <a:rPr lang="en-CA" sz="3200" b="1" dirty="0"/>
              <a:t>Park Visitors vs. Total Visitors</a:t>
            </a:r>
          </a:p>
        </p:txBody>
      </p:sp>
      <p:sp>
        <p:nvSpPr>
          <p:cNvPr id="7" name="TextBox 1"/>
          <p:cNvSpPr txBox="1"/>
          <p:nvPr/>
        </p:nvSpPr>
        <p:spPr>
          <a:xfrm>
            <a:off x="6074688" y="3403842"/>
            <a:ext cx="2088232" cy="1072051"/>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600" b="1" dirty="0">
                <a:latin typeface="Arial" charset="0"/>
                <a:ea typeface="Arial" charset="0"/>
                <a:cs typeface="Arial" charset="0"/>
              </a:rPr>
              <a:t>Average </a:t>
            </a:r>
          </a:p>
          <a:p>
            <a:pPr algn="ctr"/>
            <a:r>
              <a:rPr lang="en-CA" sz="1600" dirty="0">
                <a:latin typeface="Arial" charset="0"/>
                <a:ea typeface="Arial" charset="0"/>
                <a:cs typeface="Arial" charset="0"/>
              </a:rPr>
              <a:t>Park = 7.5 nights</a:t>
            </a:r>
          </a:p>
          <a:p>
            <a:pPr algn="ctr"/>
            <a:r>
              <a:rPr lang="en-CA" sz="1600" dirty="0">
                <a:latin typeface="Arial" charset="0"/>
                <a:ea typeface="Arial" charset="0"/>
                <a:cs typeface="Arial" charset="0"/>
              </a:rPr>
              <a:t>Total = 3.9 nights</a:t>
            </a:r>
          </a:p>
        </p:txBody>
      </p:sp>
      <p:sp>
        <p:nvSpPr>
          <p:cNvPr id="8"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20</a:t>
            </a:fld>
            <a:endParaRPr lang="en-US" altLang="en-US" sz="1000" dirty="0">
              <a:solidFill>
                <a:srgbClr val="005C97"/>
              </a:solidFill>
              <a:latin typeface="Clarendon BT"/>
              <a:cs typeface="Clarendon BT"/>
            </a:endParaRPr>
          </a:p>
        </p:txBody>
      </p:sp>
    </p:spTree>
    <p:extLst>
      <p:ext uri="{BB962C8B-B14F-4D97-AF65-F5344CB8AC3E}">
        <p14:creationId xmlns:p14="http://schemas.microsoft.com/office/powerpoint/2010/main" val="18089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8"/>
          <p:cNvGraphicFramePr>
            <a:graphicFrameLocks noGrp="1"/>
          </p:cNvGraphicFramePr>
          <p:nvPr>
            <p:ph idx="1"/>
            <p:extLst>
              <p:ext uri="{D42A27DB-BD31-4B8C-83A1-F6EECF244321}">
                <p14:modId xmlns:p14="http://schemas.microsoft.com/office/powerpoint/2010/main" val="4168631971"/>
              </p:ext>
            </p:extLst>
          </p:nvPr>
        </p:nvGraphicFramePr>
        <p:xfrm>
          <a:off x="723833" y="2133600"/>
          <a:ext cx="7375525" cy="43973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CA" sz="3200" b="1" dirty="0"/>
              <a:t>Number of Nights Spent in Montana </a:t>
            </a:r>
            <a:r>
              <a:rPr lang="mr-IN" sz="3200" b="1" dirty="0"/>
              <a:t>–</a:t>
            </a:r>
            <a:r>
              <a:rPr lang="en-CA" sz="3200" b="1" dirty="0"/>
              <a:t> </a:t>
            </a:r>
            <a:br>
              <a:rPr lang="en-CA" sz="3200" b="1" dirty="0"/>
            </a:br>
            <a:r>
              <a:rPr lang="en-CA" sz="3200" b="1" dirty="0"/>
              <a:t>Park Visitors vs. Total Visitors</a:t>
            </a:r>
          </a:p>
        </p:txBody>
      </p:sp>
      <p:sp>
        <p:nvSpPr>
          <p:cNvPr id="7" name="TextBox 1"/>
          <p:cNvSpPr txBox="1"/>
          <p:nvPr/>
        </p:nvSpPr>
        <p:spPr>
          <a:xfrm>
            <a:off x="6074688" y="3403842"/>
            <a:ext cx="2088232" cy="1072051"/>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5400000" scaled="1"/>
            <a:tileRect/>
          </a:gra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600" b="1" dirty="0">
                <a:latin typeface="Arial" charset="0"/>
                <a:ea typeface="Arial" charset="0"/>
                <a:cs typeface="Arial" charset="0"/>
              </a:rPr>
              <a:t>Average </a:t>
            </a:r>
          </a:p>
          <a:p>
            <a:pPr algn="ctr"/>
            <a:r>
              <a:rPr lang="en-CA" sz="1600" dirty="0">
                <a:latin typeface="Arial" charset="0"/>
                <a:ea typeface="Arial" charset="0"/>
                <a:cs typeface="Arial" charset="0"/>
              </a:rPr>
              <a:t>Park = 9.5 nights</a:t>
            </a:r>
          </a:p>
          <a:p>
            <a:pPr algn="ctr"/>
            <a:r>
              <a:rPr lang="en-CA" sz="1600" dirty="0">
                <a:latin typeface="Arial" charset="0"/>
                <a:ea typeface="Arial" charset="0"/>
                <a:cs typeface="Arial" charset="0"/>
              </a:rPr>
              <a:t>Total = 5.8 nights</a:t>
            </a:r>
          </a:p>
        </p:txBody>
      </p:sp>
      <p:sp>
        <p:nvSpPr>
          <p:cNvPr id="8"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21</a:t>
            </a:fld>
            <a:endParaRPr lang="en-US" altLang="en-US" sz="1000" dirty="0">
              <a:solidFill>
                <a:srgbClr val="005C97"/>
              </a:solidFill>
              <a:latin typeface="Clarendon BT"/>
              <a:cs typeface="Clarendon BT"/>
            </a:endParaRPr>
          </a:p>
        </p:txBody>
      </p:sp>
    </p:spTree>
    <p:extLst>
      <p:ext uri="{BB962C8B-B14F-4D97-AF65-F5344CB8AC3E}">
        <p14:creationId xmlns:p14="http://schemas.microsoft.com/office/powerpoint/2010/main" val="50671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2095607684"/>
              </p:ext>
            </p:extLst>
          </p:nvPr>
        </p:nvGraphicFramePr>
        <p:xfrm>
          <a:off x="-199372" y="1527816"/>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sz="3200" b="1" dirty="0"/>
              <a:t>Top 5 Vacation Activities in 2016 Other than Visiting National/State Parks - Arizona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22</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93055" y="34761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23790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36189" y="2811430"/>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8033998" y="4498283"/>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2A4FA51-2DCA-4BA1-B973-6C373ECBEEF2}"/>
              </a:ext>
            </a:extLst>
          </p:cNvPr>
          <p:cNvSpPr/>
          <p:nvPr/>
        </p:nvSpPr>
        <p:spPr>
          <a:xfrm rot="10800000">
            <a:off x="7993055" y="3983120"/>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95168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4224871178"/>
              </p:ext>
            </p:extLst>
          </p:nvPr>
        </p:nvGraphicFramePr>
        <p:xfrm>
          <a:off x="-199372" y="1527816"/>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sz="3200" b="1" dirty="0"/>
              <a:t>Top 5 Vacation Activities in 2016 Other than Visiting National/State Parks - Oklahoma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23</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93055" y="34761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23790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36189" y="2811430"/>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8033998" y="4498283"/>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2A4FA51-2DCA-4BA1-B973-6C373ECBEEF2}"/>
              </a:ext>
            </a:extLst>
          </p:cNvPr>
          <p:cNvSpPr/>
          <p:nvPr/>
        </p:nvSpPr>
        <p:spPr>
          <a:xfrm rot="10800000">
            <a:off x="7993055" y="3983120"/>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657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2166004344"/>
              </p:ext>
            </p:extLst>
          </p:nvPr>
        </p:nvGraphicFramePr>
        <p:xfrm>
          <a:off x="-199372" y="1527816"/>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sz="3200" b="1" dirty="0"/>
              <a:t>Top 5 Vacation Activities in 2016 Other than Visiting National/State Parks - Montana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24</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93055" y="34761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23790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36189" y="2811430"/>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8033998" y="4498283"/>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2A4FA51-2DCA-4BA1-B973-6C373ECBEEF2}"/>
              </a:ext>
            </a:extLst>
          </p:cNvPr>
          <p:cNvSpPr/>
          <p:nvPr/>
        </p:nvSpPr>
        <p:spPr>
          <a:xfrm rot="10800000">
            <a:off x="7993055" y="3983120"/>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70600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946525001"/>
              </p:ext>
            </p:extLst>
          </p:nvPr>
        </p:nvGraphicFramePr>
        <p:xfrm>
          <a:off x="-199372" y="1527816"/>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Social Media Usage in 2016 - Arizona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25</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02070" y="369240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23790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36189" y="3278937"/>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7936189" y="45528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2A4FA51-2DCA-4BA1-B973-6C373ECBEEF2}"/>
              </a:ext>
            </a:extLst>
          </p:cNvPr>
          <p:cNvSpPr/>
          <p:nvPr/>
        </p:nvSpPr>
        <p:spPr>
          <a:xfrm rot="10800000">
            <a:off x="7902070" y="4106945"/>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Arrow: Right 12">
            <a:extLst>
              <a:ext uri="{FF2B5EF4-FFF2-40B4-BE49-F238E27FC236}">
                <a16:creationId xmlns:a16="http://schemas.microsoft.com/office/drawing/2014/main" id="{A66BF252-E845-41F8-947C-3DC4FA998A90}"/>
              </a:ext>
            </a:extLst>
          </p:cNvPr>
          <p:cNvSpPr/>
          <p:nvPr/>
        </p:nvSpPr>
        <p:spPr>
          <a:xfrm rot="10800000">
            <a:off x="7902070" y="2913887"/>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1253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609434299"/>
              </p:ext>
            </p:extLst>
          </p:nvPr>
        </p:nvGraphicFramePr>
        <p:xfrm>
          <a:off x="-199372" y="1527816"/>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Social Media Usage in 2016 - Oklahoma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26</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02070" y="369240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23790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02070" y="3278937"/>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7936189" y="45528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2A4FA51-2DCA-4BA1-B973-6C373ECBEEF2}"/>
              </a:ext>
            </a:extLst>
          </p:cNvPr>
          <p:cNvSpPr/>
          <p:nvPr/>
        </p:nvSpPr>
        <p:spPr>
          <a:xfrm rot="10800000">
            <a:off x="7902070" y="4106945"/>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Arrow: Right 12">
            <a:extLst>
              <a:ext uri="{FF2B5EF4-FFF2-40B4-BE49-F238E27FC236}">
                <a16:creationId xmlns:a16="http://schemas.microsoft.com/office/drawing/2014/main" id="{A66BF252-E845-41F8-947C-3DC4FA998A90}"/>
              </a:ext>
            </a:extLst>
          </p:cNvPr>
          <p:cNvSpPr/>
          <p:nvPr/>
        </p:nvSpPr>
        <p:spPr>
          <a:xfrm rot="10800000">
            <a:off x="7902070" y="2913887"/>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60840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2724812300"/>
              </p:ext>
            </p:extLst>
          </p:nvPr>
        </p:nvGraphicFramePr>
        <p:xfrm>
          <a:off x="-199372" y="1527816"/>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Social Media Usage in 2016 - Montana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27</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7902070" y="369240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536F115B-D192-4CFF-8D84-55A2BAE74894}"/>
              </a:ext>
            </a:extLst>
          </p:cNvPr>
          <p:cNvSpPr/>
          <p:nvPr/>
        </p:nvSpPr>
        <p:spPr>
          <a:xfrm rot="10800000">
            <a:off x="7936189" y="223790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1D581ED6-EFD7-4372-9FF4-B20F165D07F5}"/>
              </a:ext>
            </a:extLst>
          </p:cNvPr>
          <p:cNvSpPr/>
          <p:nvPr/>
        </p:nvSpPr>
        <p:spPr>
          <a:xfrm rot="10800000">
            <a:off x="7902070" y="3278937"/>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Arrow: Right 11">
            <a:extLst>
              <a:ext uri="{FF2B5EF4-FFF2-40B4-BE49-F238E27FC236}">
                <a16:creationId xmlns:a16="http://schemas.microsoft.com/office/drawing/2014/main" id="{F77286C2-876C-4756-BC19-2628DC86227C}"/>
              </a:ext>
            </a:extLst>
          </p:cNvPr>
          <p:cNvSpPr/>
          <p:nvPr/>
        </p:nvSpPr>
        <p:spPr>
          <a:xfrm rot="10800000">
            <a:off x="7936189" y="4552874"/>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2A4FA51-2DCA-4BA1-B973-6C373ECBEEF2}"/>
              </a:ext>
            </a:extLst>
          </p:cNvPr>
          <p:cNvSpPr/>
          <p:nvPr/>
        </p:nvSpPr>
        <p:spPr>
          <a:xfrm rot="10800000">
            <a:off x="7902070" y="4106945"/>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Arrow: Right 12">
            <a:extLst>
              <a:ext uri="{FF2B5EF4-FFF2-40B4-BE49-F238E27FC236}">
                <a16:creationId xmlns:a16="http://schemas.microsoft.com/office/drawing/2014/main" id="{A66BF252-E845-41F8-947C-3DC4FA998A90}"/>
              </a:ext>
            </a:extLst>
          </p:cNvPr>
          <p:cNvSpPr/>
          <p:nvPr/>
        </p:nvSpPr>
        <p:spPr>
          <a:xfrm rot="10800000">
            <a:off x="7902070" y="2913887"/>
            <a:ext cx="491286" cy="2502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32121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3545335490"/>
              </p:ext>
            </p:extLst>
          </p:nvPr>
        </p:nvGraphicFramePr>
        <p:xfrm>
          <a:off x="601297" y="1517985"/>
          <a:ext cx="8049109" cy="4432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Expenditure Ratio – Parks to Total by State</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28</a:t>
            </a:fld>
            <a:endParaRPr lang="en-US" altLang="en-US" sz="1000" dirty="0">
              <a:solidFill>
                <a:srgbClr val="005C97"/>
              </a:solidFill>
              <a:latin typeface="Clarendon BT"/>
              <a:cs typeface="Clarendon BT"/>
            </a:endParaRPr>
          </a:p>
        </p:txBody>
      </p:sp>
      <p:sp>
        <p:nvSpPr>
          <p:cNvPr id="3" name="TextBox 2">
            <a:extLst>
              <a:ext uri="{FF2B5EF4-FFF2-40B4-BE49-F238E27FC236}">
                <a16:creationId xmlns:a16="http://schemas.microsoft.com/office/drawing/2014/main" id="{E2510900-BF5C-431B-943C-0AD079EDCBD0}"/>
              </a:ext>
            </a:extLst>
          </p:cNvPr>
          <p:cNvSpPr txBox="1"/>
          <p:nvPr/>
        </p:nvSpPr>
        <p:spPr>
          <a:xfrm>
            <a:off x="714233" y="5975697"/>
            <a:ext cx="283873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Excludes transportation to destination</a:t>
            </a:r>
          </a:p>
        </p:txBody>
      </p:sp>
    </p:spTree>
    <p:extLst>
      <p:ext uri="{BB962C8B-B14F-4D97-AF65-F5344CB8AC3E}">
        <p14:creationId xmlns:p14="http://schemas.microsoft.com/office/powerpoint/2010/main" val="313984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6D8F-F44C-4C91-B5DC-24ABA0A55E12}"/>
              </a:ext>
            </a:extLst>
          </p:cNvPr>
          <p:cNvSpPr>
            <a:spLocks noGrp="1"/>
          </p:cNvSpPr>
          <p:nvPr>
            <p:ph type="title"/>
          </p:nvPr>
        </p:nvSpPr>
        <p:spPr/>
        <p:txBody>
          <a:bodyPr>
            <a:normAutofit/>
          </a:bodyPr>
          <a:lstStyle/>
          <a:p>
            <a:r>
              <a:rPr lang="en-US" sz="3200" b="1" dirty="0"/>
              <a:t>Observations</a:t>
            </a:r>
          </a:p>
        </p:txBody>
      </p:sp>
      <p:sp>
        <p:nvSpPr>
          <p:cNvPr id="3" name="Content Placeholder 2">
            <a:extLst>
              <a:ext uri="{FF2B5EF4-FFF2-40B4-BE49-F238E27FC236}">
                <a16:creationId xmlns:a16="http://schemas.microsoft.com/office/drawing/2014/main" id="{550DF12E-8C64-4FA0-9537-A2A925988951}"/>
              </a:ext>
            </a:extLst>
          </p:cNvPr>
          <p:cNvSpPr>
            <a:spLocks noGrp="1"/>
          </p:cNvSpPr>
          <p:nvPr>
            <p:ph idx="1"/>
          </p:nvPr>
        </p:nvSpPr>
        <p:spPr/>
        <p:txBody>
          <a:bodyPr/>
          <a:lstStyle/>
          <a:p>
            <a:pPr>
              <a:buFont typeface="Wingdings" panose="05000000000000000000" pitchFamily="2" charset="2"/>
              <a:buChar char="Ø"/>
            </a:pPr>
            <a:endParaRPr lang="en-US" sz="2400" dirty="0">
              <a:solidFill>
                <a:schemeClr val="tx1"/>
              </a:solidFill>
            </a:endParaRPr>
          </a:p>
          <a:p>
            <a:pPr>
              <a:buFont typeface="Wingdings" panose="05000000000000000000" pitchFamily="2" charset="2"/>
              <a:buChar char="Ø"/>
            </a:pPr>
            <a:r>
              <a:rPr lang="en-US" sz="2400" dirty="0">
                <a:solidFill>
                  <a:schemeClr val="tx1"/>
                </a:solidFill>
              </a:rPr>
              <a:t>Travelers in the target states who visit National/State Parks are more likely to:</a:t>
            </a:r>
          </a:p>
          <a:p>
            <a:pPr lvl="1">
              <a:buFont typeface="Arial" panose="020B0604020202020204" pitchFamily="34" charset="0"/>
              <a:buChar char="•"/>
            </a:pPr>
            <a:r>
              <a:rPr lang="en-US" sz="2000" dirty="0">
                <a:solidFill>
                  <a:schemeClr val="tx1"/>
                </a:solidFill>
              </a:rPr>
              <a:t>Have touring or outdoors as their main purpose of the trip</a:t>
            </a:r>
          </a:p>
          <a:p>
            <a:pPr lvl="1">
              <a:buFont typeface="Arial" panose="020B0604020202020204" pitchFamily="34" charset="0"/>
              <a:buChar char="•"/>
            </a:pPr>
            <a:r>
              <a:rPr lang="en-US" sz="2000" dirty="0">
                <a:solidFill>
                  <a:schemeClr val="tx1"/>
                </a:solidFill>
              </a:rPr>
              <a:t>Are more deliberate in their trip planning</a:t>
            </a:r>
          </a:p>
          <a:p>
            <a:pPr lvl="1">
              <a:buFont typeface="Arial" panose="020B0604020202020204" pitchFamily="34" charset="0"/>
              <a:buChar char="•"/>
            </a:pPr>
            <a:r>
              <a:rPr lang="en-US" sz="2000" dirty="0">
                <a:solidFill>
                  <a:schemeClr val="tx1"/>
                </a:solidFill>
              </a:rPr>
              <a:t>Advice from friends and destination web sites are primary trip planning sources</a:t>
            </a:r>
          </a:p>
          <a:p>
            <a:pPr lvl="1">
              <a:buFont typeface="Arial" panose="020B0604020202020204" pitchFamily="34" charset="0"/>
              <a:buChar char="•"/>
            </a:pPr>
            <a:r>
              <a:rPr lang="en-US" sz="2000" dirty="0">
                <a:solidFill>
                  <a:schemeClr val="tx1"/>
                </a:solidFill>
              </a:rPr>
              <a:t>Have a bigger travel party size</a:t>
            </a:r>
          </a:p>
          <a:p>
            <a:pPr lvl="1">
              <a:buFont typeface="Arial" panose="020B0604020202020204" pitchFamily="34" charset="0"/>
              <a:buChar char="•"/>
            </a:pPr>
            <a:r>
              <a:rPr lang="en-US" sz="2000" dirty="0">
                <a:solidFill>
                  <a:schemeClr val="tx1"/>
                </a:solidFill>
              </a:rPr>
              <a:t>Spend more nights on their trip</a:t>
            </a:r>
          </a:p>
          <a:p>
            <a:pPr lvl="1">
              <a:buFont typeface="Arial" panose="020B0604020202020204" pitchFamily="34" charset="0"/>
              <a:buChar char="•"/>
            </a:pPr>
            <a:r>
              <a:rPr lang="en-US" sz="2000" dirty="0">
                <a:solidFill>
                  <a:schemeClr val="tx1"/>
                </a:solidFill>
              </a:rPr>
              <a:t>Spend more money on their trip</a:t>
            </a:r>
          </a:p>
          <a:p>
            <a:endParaRPr lang="en-US" dirty="0"/>
          </a:p>
          <a:p>
            <a:endParaRPr lang="en-US" dirty="0"/>
          </a:p>
          <a:p>
            <a:endParaRPr lang="en-US" dirty="0"/>
          </a:p>
        </p:txBody>
      </p:sp>
    </p:spTree>
    <p:extLst>
      <p:ext uri="{BB962C8B-B14F-4D97-AF65-F5344CB8AC3E}">
        <p14:creationId xmlns:p14="http://schemas.microsoft.com/office/powerpoint/2010/main" val="290295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504"/>
            <a:ext cx="7382933" cy="1143000"/>
          </a:xfrm>
          <a:effectLst>
            <a:outerShdw blurRad="50800" dist="38100" dir="2700000" algn="tl" rotWithShape="0">
              <a:prstClr val="black">
                <a:alpha val="40000"/>
              </a:prstClr>
            </a:outerShdw>
          </a:effectLst>
        </p:spPr>
        <p:txBody>
          <a:bodyPr>
            <a:normAutofit/>
          </a:bodyPr>
          <a:lstStyle/>
          <a:p>
            <a:r>
              <a:rPr lang="en-US" sz="3600" b="1" dirty="0">
                <a:effectLst>
                  <a:outerShdw blurRad="25400" dist="38100" dir="9720000" algn="ctr" rotWithShape="0">
                    <a:schemeClr val="tx1">
                      <a:lumMod val="95000"/>
                      <a:lumOff val="5000"/>
                      <a:alpha val="80000"/>
                    </a:schemeClr>
                  </a:outerShdw>
                </a:effectLst>
              </a:rPr>
              <a:t>Methodology – (Cont’d)</a:t>
            </a:r>
          </a:p>
        </p:txBody>
      </p:sp>
      <p:sp>
        <p:nvSpPr>
          <p:cNvPr id="3" name="Content Placeholder 2"/>
          <p:cNvSpPr>
            <a:spLocks noGrp="1"/>
          </p:cNvSpPr>
          <p:nvPr>
            <p:ph idx="1"/>
          </p:nvPr>
        </p:nvSpPr>
        <p:spPr>
          <a:xfrm>
            <a:off x="838200" y="1803400"/>
            <a:ext cx="7382933" cy="4224867"/>
          </a:xfrm>
        </p:spPr>
        <p:txBody>
          <a:bodyPr>
            <a:normAutofit fontScale="40000" lnSpcReduction="20000"/>
          </a:bodyPr>
          <a:lstStyle/>
          <a:p>
            <a:pPr>
              <a:spcAft>
                <a:spcPts val="600"/>
              </a:spcAft>
              <a:buFont typeface="Wingdings" panose="05000000000000000000" pitchFamily="2" charset="2"/>
              <a:buChar char="Ø"/>
            </a:pPr>
            <a:r>
              <a:rPr lang="en-CA" sz="6000" dirty="0">
                <a:solidFill>
                  <a:schemeClr val="tx1"/>
                </a:solidFill>
              </a:rPr>
              <a:t>Travel USA provides the following each year:</a:t>
            </a:r>
          </a:p>
          <a:p>
            <a:pPr lvl="1">
              <a:buFont typeface="Arial" panose="020B0604020202020204" pitchFamily="34" charset="0"/>
              <a:buChar char="•"/>
            </a:pPr>
            <a:r>
              <a:rPr lang="en-US" sz="4600" dirty="0">
                <a:solidFill>
                  <a:schemeClr val="tx1"/>
                </a:solidFill>
              </a:rPr>
              <a:t>Number of visitors (person trips) for day and overnight trips </a:t>
            </a:r>
          </a:p>
          <a:p>
            <a:pPr lvl="1">
              <a:buFont typeface="Arial" panose="020B0604020202020204" pitchFamily="34" charset="0"/>
              <a:buChar char="•"/>
            </a:pPr>
            <a:r>
              <a:rPr lang="en-US" sz="4600" dirty="0">
                <a:solidFill>
                  <a:schemeClr val="tx1"/>
                </a:solidFill>
              </a:rPr>
              <a:t>Source of business </a:t>
            </a:r>
          </a:p>
          <a:p>
            <a:pPr lvl="1">
              <a:buFont typeface="Arial" panose="020B0604020202020204" pitchFamily="34" charset="0"/>
              <a:buChar char="•"/>
            </a:pPr>
            <a:r>
              <a:rPr lang="en-US" sz="4600" dirty="0">
                <a:solidFill>
                  <a:schemeClr val="tx1"/>
                </a:solidFill>
              </a:rPr>
              <a:t>Demographics </a:t>
            </a:r>
          </a:p>
          <a:p>
            <a:pPr lvl="1">
              <a:buFont typeface="Arial" panose="020B0604020202020204" pitchFamily="34" charset="0"/>
              <a:buChar char="•"/>
            </a:pPr>
            <a:r>
              <a:rPr lang="en-US" sz="4600" dirty="0">
                <a:solidFill>
                  <a:schemeClr val="tx1"/>
                </a:solidFill>
              </a:rPr>
              <a:t>Month started trip </a:t>
            </a:r>
          </a:p>
          <a:p>
            <a:pPr lvl="1">
              <a:buFont typeface="Arial" panose="020B0604020202020204" pitchFamily="34" charset="0"/>
              <a:buChar char="•"/>
            </a:pPr>
            <a:r>
              <a:rPr lang="en-US" sz="4600" dirty="0">
                <a:solidFill>
                  <a:schemeClr val="tx1"/>
                </a:solidFill>
              </a:rPr>
              <a:t>Size and composition of travel party </a:t>
            </a:r>
          </a:p>
          <a:p>
            <a:pPr lvl="1">
              <a:buFont typeface="Arial" panose="020B0604020202020204" pitchFamily="34" charset="0"/>
              <a:buChar char="•"/>
            </a:pPr>
            <a:r>
              <a:rPr lang="en-US" sz="4600" dirty="0">
                <a:solidFill>
                  <a:schemeClr val="tx1"/>
                </a:solidFill>
              </a:rPr>
              <a:t>Main purpose of trip</a:t>
            </a:r>
          </a:p>
          <a:p>
            <a:pPr lvl="1">
              <a:buFont typeface="Arial" panose="020B0604020202020204" pitchFamily="34" charset="0"/>
              <a:buChar char="•"/>
            </a:pPr>
            <a:r>
              <a:rPr lang="en-US" sz="4600" dirty="0">
                <a:solidFill>
                  <a:schemeClr val="tx1"/>
                </a:solidFill>
              </a:rPr>
              <a:t>Length of trip </a:t>
            </a:r>
          </a:p>
          <a:p>
            <a:pPr lvl="1">
              <a:buFont typeface="Arial" panose="020B0604020202020204" pitchFamily="34" charset="0"/>
              <a:buChar char="•"/>
            </a:pPr>
            <a:r>
              <a:rPr lang="en-US" sz="4600" dirty="0">
                <a:solidFill>
                  <a:schemeClr val="tx1"/>
                </a:solidFill>
              </a:rPr>
              <a:t>Transportation used </a:t>
            </a:r>
          </a:p>
          <a:p>
            <a:pPr lvl="1">
              <a:buFont typeface="Arial" panose="020B0604020202020204" pitchFamily="34" charset="0"/>
              <a:buChar char="•"/>
            </a:pPr>
            <a:r>
              <a:rPr lang="en-US" sz="4600" dirty="0">
                <a:solidFill>
                  <a:schemeClr val="tx1"/>
                </a:solidFill>
              </a:rPr>
              <a:t>Accommodations used </a:t>
            </a:r>
          </a:p>
          <a:p>
            <a:pPr lvl="1">
              <a:buFont typeface="Arial" panose="020B0604020202020204" pitchFamily="34" charset="0"/>
              <a:buChar char="•"/>
            </a:pPr>
            <a:r>
              <a:rPr lang="en-US" sz="4600" dirty="0">
                <a:solidFill>
                  <a:schemeClr val="tx1"/>
                </a:solidFill>
              </a:rPr>
              <a:t>Trip planning and booking</a:t>
            </a:r>
          </a:p>
          <a:p>
            <a:pPr lvl="1">
              <a:buFont typeface="Arial" panose="020B0604020202020204" pitchFamily="34" charset="0"/>
              <a:buChar char="•"/>
            </a:pPr>
            <a:r>
              <a:rPr lang="en-US" sz="4600" dirty="0">
                <a:solidFill>
                  <a:schemeClr val="tx1"/>
                </a:solidFill>
              </a:rPr>
              <a:t>Social media usage on the trip </a:t>
            </a:r>
          </a:p>
          <a:p>
            <a:pPr lvl="1">
              <a:buFont typeface="Arial" panose="020B0604020202020204" pitchFamily="34" charset="0"/>
              <a:buChar char="•"/>
            </a:pPr>
            <a:r>
              <a:rPr lang="en-US" sz="4600" dirty="0">
                <a:solidFill>
                  <a:schemeClr val="tx1"/>
                </a:solidFill>
              </a:rPr>
              <a:t>Activities on trip</a:t>
            </a:r>
          </a:p>
          <a:p>
            <a:pPr lvl="1">
              <a:buFont typeface="Arial" panose="020B0604020202020204" pitchFamily="34" charset="0"/>
              <a:buChar char="•"/>
            </a:pPr>
            <a:r>
              <a:rPr lang="en-US" sz="4600" dirty="0">
                <a:solidFill>
                  <a:schemeClr val="tx1"/>
                </a:solidFill>
              </a:rPr>
              <a:t>Cities visited – almost 300</a:t>
            </a:r>
          </a:p>
          <a:p>
            <a:pPr lvl="0"/>
            <a:endParaRPr lang="en-US" sz="5500" dirty="0"/>
          </a:p>
          <a:p>
            <a:pPr lvl="0"/>
            <a:endParaRPr lang="en-US" sz="2400" dirty="0"/>
          </a:p>
        </p:txBody>
      </p:sp>
    </p:spTree>
    <p:extLst>
      <p:ext uri="{BB962C8B-B14F-4D97-AF65-F5344CB8AC3E}">
        <p14:creationId xmlns:p14="http://schemas.microsoft.com/office/powerpoint/2010/main" val="309845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504"/>
            <a:ext cx="7382933" cy="1143000"/>
          </a:xfrm>
          <a:effectLst>
            <a:outerShdw blurRad="50800" dist="38100" dir="2700000" algn="tl" rotWithShape="0">
              <a:prstClr val="black">
                <a:alpha val="40000"/>
              </a:prstClr>
            </a:outerShdw>
          </a:effectLst>
        </p:spPr>
        <p:txBody>
          <a:bodyPr>
            <a:normAutofit/>
          </a:bodyPr>
          <a:lstStyle/>
          <a:p>
            <a:r>
              <a:rPr lang="en-US" sz="3600" b="1" dirty="0">
                <a:effectLst>
                  <a:outerShdw blurRad="25400" dist="38100" dir="9720000" algn="ctr" rotWithShape="0">
                    <a:schemeClr val="tx1">
                      <a:lumMod val="95000"/>
                      <a:lumOff val="5000"/>
                      <a:alpha val="80000"/>
                    </a:schemeClr>
                  </a:outerShdw>
                </a:effectLst>
              </a:rPr>
              <a:t>Methodology – (Cont’d)</a:t>
            </a:r>
          </a:p>
        </p:txBody>
      </p:sp>
      <p:sp>
        <p:nvSpPr>
          <p:cNvPr id="3" name="Content Placeholder 2"/>
          <p:cNvSpPr>
            <a:spLocks noGrp="1"/>
          </p:cNvSpPr>
          <p:nvPr>
            <p:ph idx="1"/>
          </p:nvPr>
        </p:nvSpPr>
        <p:spPr>
          <a:xfrm>
            <a:off x="838200" y="1803400"/>
            <a:ext cx="7382933" cy="4224867"/>
          </a:xfrm>
        </p:spPr>
        <p:txBody>
          <a:bodyPr>
            <a:normAutofit/>
          </a:bodyPr>
          <a:lstStyle/>
          <a:p>
            <a:pPr lvl="0"/>
            <a:endParaRPr lang="en-US" sz="2800" dirty="0"/>
          </a:p>
          <a:p>
            <a:pPr lvl="1">
              <a:buFont typeface="Arial" panose="020B0604020202020204" pitchFamily="34" charset="0"/>
              <a:buChar char="•"/>
            </a:pPr>
            <a:r>
              <a:rPr lang="en-US" sz="1900" dirty="0">
                <a:solidFill>
                  <a:schemeClr val="tx1"/>
                </a:solidFill>
              </a:rPr>
              <a:t>Expenditures </a:t>
            </a:r>
          </a:p>
          <a:p>
            <a:pPr lvl="1">
              <a:buFont typeface="Arial" panose="020B0604020202020204" pitchFamily="34" charset="0"/>
              <a:buChar char="•"/>
            </a:pPr>
            <a:r>
              <a:rPr lang="en-US" sz="1900" dirty="0">
                <a:solidFill>
                  <a:schemeClr val="tx1"/>
                </a:solidFill>
              </a:rPr>
              <a:t>Transportation to destination </a:t>
            </a:r>
          </a:p>
          <a:p>
            <a:pPr lvl="1">
              <a:buFont typeface="Arial" panose="020B0604020202020204" pitchFamily="34" charset="0"/>
              <a:buChar char="•"/>
            </a:pPr>
            <a:r>
              <a:rPr lang="en-US" sz="1900" dirty="0">
                <a:solidFill>
                  <a:schemeClr val="tx1"/>
                </a:solidFill>
              </a:rPr>
              <a:t>Transportation at destination </a:t>
            </a:r>
          </a:p>
          <a:p>
            <a:pPr lvl="1">
              <a:buFont typeface="Arial" panose="020B0604020202020204" pitchFamily="34" charset="0"/>
              <a:buChar char="•"/>
            </a:pPr>
            <a:r>
              <a:rPr lang="en-US" sz="1900" dirty="0">
                <a:solidFill>
                  <a:schemeClr val="tx1"/>
                </a:solidFill>
              </a:rPr>
              <a:t>Lodging </a:t>
            </a:r>
          </a:p>
          <a:p>
            <a:pPr lvl="1">
              <a:buFont typeface="Arial" panose="020B0604020202020204" pitchFamily="34" charset="0"/>
              <a:buChar char="•"/>
            </a:pPr>
            <a:r>
              <a:rPr lang="en-US" sz="1900" dirty="0">
                <a:solidFill>
                  <a:schemeClr val="tx1"/>
                </a:solidFill>
              </a:rPr>
              <a:t>Food and beverage </a:t>
            </a:r>
          </a:p>
          <a:p>
            <a:pPr lvl="1">
              <a:buFont typeface="Arial" panose="020B0604020202020204" pitchFamily="34" charset="0"/>
              <a:buChar char="•"/>
            </a:pPr>
            <a:r>
              <a:rPr lang="en-US" sz="1900" dirty="0">
                <a:solidFill>
                  <a:schemeClr val="tx1"/>
                </a:solidFill>
              </a:rPr>
              <a:t>Retail purchases </a:t>
            </a:r>
          </a:p>
          <a:p>
            <a:pPr lvl="1">
              <a:buFont typeface="Arial" panose="020B0604020202020204" pitchFamily="34" charset="0"/>
              <a:buChar char="•"/>
            </a:pPr>
            <a:r>
              <a:rPr lang="en-US" sz="1900" dirty="0">
                <a:solidFill>
                  <a:schemeClr val="tx1"/>
                </a:solidFill>
              </a:rPr>
              <a:t>Recreation/sightseeing/entertainment </a:t>
            </a:r>
          </a:p>
          <a:p>
            <a:pPr lvl="1">
              <a:buFont typeface="Arial" panose="020B0604020202020204" pitchFamily="34" charset="0"/>
              <a:buChar char="•"/>
            </a:pPr>
            <a:r>
              <a:rPr lang="en-US" sz="1900" dirty="0">
                <a:solidFill>
                  <a:schemeClr val="tx1"/>
                </a:solidFill>
              </a:rPr>
              <a:t>Satisfaction with trip on 7 dimensions</a:t>
            </a:r>
          </a:p>
          <a:p>
            <a:pPr lvl="1">
              <a:buFont typeface="Arial" panose="020B0604020202020204" pitchFamily="34" charset="0"/>
              <a:buChar char="•"/>
            </a:pPr>
            <a:r>
              <a:rPr lang="en-US" sz="1900" dirty="0">
                <a:solidFill>
                  <a:schemeClr val="tx1"/>
                </a:solidFill>
              </a:rPr>
              <a:t>Past visitation with destination</a:t>
            </a:r>
          </a:p>
          <a:p>
            <a:endParaRPr lang="en-US" sz="6400" dirty="0"/>
          </a:p>
        </p:txBody>
      </p:sp>
    </p:spTree>
    <p:extLst>
      <p:ext uri="{BB962C8B-B14F-4D97-AF65-F5344CB8AC3E}">
        <p14:creationId xmlns:p14="http://schemas.microsoft.com/office/powerpoint/2010/main" val="395995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504"/>
            <a:ext cx="7382933" cy="1143000"/>
          </a:xfrm>
          <a:effectLst>
            <a:outerShdw blurRad="50800" dist="38100" dir="2700000" algn="tl" rotWithShape="0">
              <a:prstClr val="black">
                <a:alpha val="40000"/>
              </a:prstClr>
            </a:outerShdw>
          </a:effectLst>
        </p:spPr>
        <p:txBody>
          <a:bodyPr>
            <a:normAutofit/>
          </a:bodyPr>
          <a:lstStyle/>
          <a:p>
            <a:r>
              <a:rPr lang="en-US" sz="3600" b="1" dirty="0">
                <a:effectLst>
                  <a:outerShdw blurRad="25400" dist="38100" dir="9720000" algn="ctr" rotWithShape="0">
                    <a:schemeClr val="tx1">
                      <a:lumMod val="95000"/>
                      <a:lumOff val="5000"/>
                      <a:alpha val="80000"/>
                    </a:schemeClr>
                  </a:outerShdw>
                </a:effectLst>
              </a:rPr>
              <a:t>Methodology – (Cont’d)</a:t>
            </a:r>
          </a:p>
        </p:txBody>
      </p:sp>
      <p:sp>
        <p:nvSpPr>
          <p:cNvPr id="3" name="Content Placeholder 2"/>
          <p:cNvSpPr>
            <a:spLocks noGrp="1"/>
          </p:cNvSpPr>
          <p:nvPr>
            <p:ph idx="1"/>
          </p:nvPr>
        </p:nvSpPr>
        <p:spPr>
          <a:xfrm>
            <a:off x="838200" y="1803400"/>
            <a:ext cx="7382933" cy="4224867"/>
          </a:xfrm>
        </p:spPr>
        <p:txBody>
          <a:bodyPr>
            <a:normAutofit fontScale="47500" lnSpcReduction="20000"/>
          </a:bodyPr>
          <a:lstStyle/>
          <a:p>
            <a:pPr lvl="0"/>
            <a:endParaRPr lang="en-US" sz="2800" dirty="0"/>
          </a:p>
          <a:p>
            <a:r>
              <a:rPr lang="en-US" sz="5100" dirty="0">
                <a:solidFill>
                  <a:schemeClr val="tx1"/>
                </a:solidFill>
              </a:rPr>
              <a:t>For day travelers, the data collected includes: </a:t>
            </a:r>
          </a:p>
          <a:p>
            <a:pPr marL="0" indent="0">
              <a:buNone/>
            </a:pPr>
            <a:r>
              <a:rPr lang="en-US" sz="6400" dirty="0">
                <a:solidFill>
                  <a:schemeClr val="tx1"/>
                </a:solidFill>
              </a:rPr>
              <a:t> </a:t>
            </a:r>
          </a:p>
          <a:p>
            <a:pPr lvl="1">
              <a:buFont typeface="Arial" panose="020B0604020202020204" pitchFamily="34" charset="0"/>
              <a:buChar char="•"/>
            </a:pPr>
            <a:r>
              <a:rPr lang="en-US" sz="4000" dirty="0">
                <a:solidFill>
                  <a:schemeClr val="tx1"/>
                </a:solidFill>
              </a:rPr>
              <a:t>Number of visitors (person trips) </a:t>
            </a:r>
          </a:p>
          <a:p>
            <a:pPr lvl="1">
              <a:buFont typeface="Arial" panose="020B0604020202020204" pitchFamily="34" charset="0"/>
              <a:buChar char="•"/>
            </a:pPr>
            <a:r>
              <a:rPr lang="en-US" sz="4000" dirty="0">
                <a:solidFill>
                  <a:schemeClr val="tx1"/>
                </a:solidFill>
              </a:rPr>
              <a:t>Main purpose of trip</a:t>
            </a:r>
          </a:p>
          <a:p>
            <a:pPr lvl="1">
              <a:buFont typeface="Arial" panose="020B0604020202020204" pitchFamily="34" charset="0"/>
              <a:buChar char="•"/>
            </a:pPr>
            <a:r>
              <a:rPr lang="en-US" sz="4000" dirty="0">
                <a:solidFill>
                  <a:schemeClr val="tx1"/>
                </a:solidFill>
              </a:rPr>
              <a:t>Activities participated in </a:t>
            </a:r>
          </a:p>
          <a:p>
            <a:pPr lvl="1">
              <a:buFont typeface="Arial" panose="020B0604020202020204" pitchFamily="34" charset="0"/>
              <a:buChar char="•"/>
            </a:pPr>
            <a:r>
              <a:rPr lang="en-US" sz="4000" dirty="0">
                <a:solidFill>
                  <a:schemeClr val="tx1"/>
                </a:solidFill>
              </a:rPr>
              <a:t>Source of business </a:t>
            </a:r>
          </a:p>
          <a:p>
            <a:pPr lvl="1">
              <a:buFont typeface="Arial" panose="020B0604020202020204" pitchFamily="34" charset="0"/>
              <a:buChar char="•"/>
            </a:pPr>
            <a:r>
              <a:rPr lang="en-US" sz="4000" dirty="0">
                <a:solidFill>
                  <a:schemeClr val="tx1"/>
                </a:solidFill>
              </a:rPr>
              <a:t>Month of trip </a:t>
            </a:r>
          </a:p>
          <a:p>
            <a:pPr lvl="1">
              <a:buFont typeface="Arial" panose="020B0604020202020204" pitchFamily="34" charset="0"/>
              <a:buChar char="•"/>
            </a:pPr>
            <a:r>
              <a:rPr lang="en-US" sz="4000" dirty="0">
                <a:solidFill>
                  <a:schemeClr val="tx1"/>
                </a:solidFill>
              </a:rPr>
              <a:t>Size of travel party </a:t>
            </a:r>
          </a:p>
          <a:p>
            <a:pPr lvl="1">
              <a:buFont typeface="Arial" panose="020B0604020202020204" pitchFamily="34" charset="0"/>
              <a:buChar char="•"/>
            </a:pPr>
            <a:r>
              <a:rPr lang="en-US" sz="4000" dirty="0">
                <a:solidFill>
                  <a:schemeClr val="tx1"/>
                </a:solidFill>
              </a:rPr>
              <a:t>Total spending on the trip </a:t>
            </a:r>
          </a:p>
          <a:p>
            <a:pPr lvl="1">
              <a:buFont typeface="Arial" panose="020B0604020202020204" pitchFamily="34" charset="0"/>
              <a:buChar char="•"/>
            </a:pPr>
            <a:r>
              <a:rPr lang="en-US" sz="4000" dirty="0">
                <a:solidFill>
                  <a:schemeClr val="tx1"/>
                </a:solidFill>
              </a:rPr>
              <a:t>Social media usage on the trip</a:t>
            </a:r>
          </a:p>
          <a:p>
            <a:pPr lvl="1">
              <a:buFont typeface="Arial" panose="020B0604020202020204" pitchFamily="34" charset="0"/>
              <a:buChar char="•"/>
            </a:pPr>
            <a:r>
              <a:rPr lang="en-US" sz="4000" dirty="0">
                <a:solidFill>
                  <a:schemeClr val="tx1"/>
                </a:solidFill>
              </a:rPr>
              <a:t>Demographics </a:t>
            </a:r>
          </a:p>
          <a:p>
            <a:pPr>
              <a:spcAft>
                <a:spcPts val="600"/>
              </a:spcAft>
              <a:buFont typeface="Wingdings" panose="05000000000000000000" pitchFamily="2" charset="2"/>
              <a:buChar char="Ø"/>
            </a:pPr>
            <a:endParaRPr lang="en-CA" sz="6400" dirty="0"/>
          </a:p>
        </p:txBody>
      </p:sp>
    </p:spTree>
    <p:extLst>
      <p:ext uri="{BB962C8B-B14F-4D97-AF65-F5344CB8AC3E}">
        <p14:creationId xmlns:p14="http://schemas.microsoft.com/office/powerpoint/2010/main" val="245575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504"/>
            <a:ext cx="7382933" cy="1143000"/>
          </a:xfrm>
          <a:effectLst>
            <a:outerShdw blurRad="50800" dist="38100" dir="2700000" algn="tl" rotWithShape="0">
              <a:prstClr val="black">
                <a:alpha val="40000"/>
              </a:prstClr>
            </a:outerShdw>
          </a:effectLst>
        </p:spPr>
        <p:txBody>
          <a:bodyPr>
            <a:normAutofit/>
          </a:bodyPr>
          <a:lstStyle/>
          <a:p>
            <a:r>
              <a:rPr lang="en-US" sz="3600" b="1" dirty="0">
                <a:effectLst>
                  <a:outerShdw blurRad="25400" dist="38100" dir="9720000" algn="ctr" rotWithShape="0">
                    <a:schemeClr val="tx1">
                      <a:lumMod val="95000"/>
                      <a:lumOff val="5000"/>
                      <a:alpha val="80000"/>
                    </a:schemeClr>
                  </a:outerShdw>
                </a:effectLst>
              </a:rPr>
              <a:t>Methodology</a:t>
            </a:r>
          </a:p>
        </p:txBody>
      </p:sp>
      <p:sp>
        <p:nvSpPr>
          <p:cNvPr id="3" name="Content Placeholder 2"/>
          <p:cNvSpPr>
            <a:spLocks noGrp="1"/>
          </p:cNvSpPr>
          <p:nvPr>
            <p:ph idx="1"/>
          </p:nvPr>
        </p:nvSpPr>
        <p:spPr>
          <a:xfrm>
            <a:off x="838200" y="1803400"/>
            <a:ext cx="7382933" cy="4224867"/>
          </a:xfrm>
        </p:spPr>
        <p:txBody>
          <a:bodyPr>
            <a:normAutofit/>
          </a:bodyPr>
          <a:lstStyle/>
          <a:p>
            <a:pPr>
              <a:spcAft>
                <a:spcPts val="600"/>
              </a:spcAft>
              <a:buFont typeface="Wingdings" panose="05000000000000000000" pitchFamily="2" charset="2"/>
              <a:buChar char="Ø"/>
            </a:pPr>
            <a:r>
              <a:rPr lang="en-CA" sz="1800" dirty="0">
                <a:solidFill>
                  <a:schemeClr val="tx1"/>
                </a:solidFill>
              </a:rPr>
              <a:t>To provide the information you will likely receive, the rest of this presentation will examine the profile of those visiting national/state parks.  The International Study has found a high correlation of respondents who visit national/state parks to those who visiting Indian American Communities.</a:t>
            </a:r>
          </a:p>
          <a:p>
            <a:pPr>
              <a:spcAft>
                <a:spcPts val="600"/>
              </a:spcAft>
              <a:buFont typeface="Wingdings" panose="05000000000000000000" pitchFamily="2" charset="2"/>
              <a:buChar char="Ø"/>
            </a:pPr>
            <a:r>
              <a:rPr lang="en-CA" sz="1800" dirty="0">
                <a:solidFill>
                  <a:schemeClr val="tx1"/>
                </a:solidFill>
              </a:rPr>
              <a:t>We will hone in the states of Arizona, Oklahoma, and Montana.</a:t>
            </a:r>
          </a:p>
        </p:txBody>
      </p:sp>
    </p:spTree>
    <p:extLst>
      <p:ext uri="{BB962C8B-B14F-4D97-AF65-F5344CB8AC3E}">
        <p14:creationId xmlns:p14="http://schemas.microsoft.com/office/powerpoint/2010/main" val="254948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753219527"/>
              </p:ext>
            </p:extLst>
          </p:nvPr>
        </p:nvGraphicFramePr>
        <p:xfrm>
          <a:off x="131930" y="1451212"/>
          <a:ext cx="8103700" cy="44141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2016 Main Purpose of Trip - Arizona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7</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8265200" y="2016065"/>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48ED263C-F7AE-4AA5-B0A1-E367645F1455}"/>
              </a:ext>
            </a:extLst>
          </p:cNvPr>
          <p:cNvSpPr/>
          <p:nvPr/>
        </p:nvSpPr>
        <p:spPr>
          <a:xfrm rot="10800000">
            <a:off x="8267475" y="2525105"/>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C15C720-037A-4DA8-8675-DEA33D9F6E28}"/>
              </a:ext>
            </a:extLst>
          </p:cNvPr>
          <p:cNvSpPr/>
          <p:nvPr/>
        </p:nvSpPr>
        <p:spPr>
          <a:xfrm rot="10800000">
            <a:off x="8265200" y="2947913"/>
            <a:ext cx="520856" cy="275499"/>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2000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48892958"/>
              </p:ext>
            </p:extLst>
          </p:nvPr>
        </p:nvGraphicFramePr>
        <p:xfrm>
          <a:off x="-441277" y="1178257"/>
          <a:ext cx="8692047" cy="4847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2016 Main Purpose of Trip - Oklahoma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8</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8316769" y="191598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48ED263C-F7AE-4AA5-B0A1-E367645F1455}"/>
              </a:ext>
            </a:extLst>
          </p:cNvPr>
          <p:cNvSpPr/>
          <p:nvPr/>
        </p:nvSpPr>
        <p:spPr>
          <a:xfrm rot="10800000">
            <a:off x="8319044" y="2336343"/>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C15C720-037A-4DA8-8675-DEA33D9F6E28}"/>
              </a:ext>
            </a:extLst>
          </p:cNvPr>
          <p:cNvSpPr/>
          <p:nvPr/>
        </p:nvSpPr>
        <p:spPr>
          <a:xfrm rot="10800000">
            <a:off x="8332691" y="2814302"/>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Arrow: Right 10">
            <a:extLst>
              <a:ext uri="{FF2B5EF4-FFF2-40B4-BE49-F238E27FC236}">
                <a16:creationId xmlns:a16="http://schemas.microsoft.com/office/drawing/2014/main" id="{32BA5788-F98B-43FE-8B65-F9BF6ABC5D60}"/>
              </a:ext>
            </a:extLst>
          </p:cNvPr>
          <p:cNvSpPr/>
          <p:nvPr/>
        </p:nvSpPr>
        <p:spPr>
          <a:xfrm rot="10800000">
            <a:off x="8335665" y="3227698"/>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80454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2925511358"/>
              </p:ext>
            </p:extLst>
          </p:nvPr>
        </p:nvGraphicFramePr>
        <p:xfrm>
          <a:off x="-441277" y="1178257"/>
          <a:ext cx="8692047" cy="4847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200" b="1" dirty="0"/>
              <a:t>2016 Main Purpose of Trip - Montana</a:t>
            </a:r>
          </a:p>
        </p:txBody>
      </p:sp>
      <p:sp>
        <p:nvSpPr>
          <p:cNvPr id="7" name="Slide Number Placeholder 4"/>
          <p:cNvSpPr txBox="1">
            <a:spLocks/>
          </p:cNvSpPr>
          <p:nvPr/>
        </p:nvSpPr>
        <p:spPr>
          <a:xfrm>
            <a:off x="0" y="6234113"/>
            <a:ext cx="82708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A5E9FE7A-5BCD-4799-8143-46D1F995E30B}" type="slidenum">
              <a:rPr lang="en-US" altLang="en-US" sz="1000" smtClean="0">
                <a:solidFill>
                  <a:srgbClr val="005C97"/>
                </a:solidFill>
                <a:latin typeface="Clarendon BT"/>
                <a:cs typeface="Clarendon BT"/>
              </a:rPr>
              <a:pPr algn="ctr">
                <a:defRPr/>
              </a:pPr>
              <a:t>9</a:t>
            </a:fld>
            <a:endParaRPr lang="en-US" altLang="en-US" sz="1000" dirty="0">
              <a:solidFill>
                <a:srgbClr val="005C97"/>
              </a:solidFill>
              <a:latin typeface="Clarendon BT"/>
              <a:cs typeface="Clarendon BT"/>
            </a:endParaRPr>
          </a:p>
        </p:txBody>
      </p:sp>
      <p:sp>
        <p:nvSpPr>
          <p:cNvPr id="6" name="Arrow: Right 5">
            <a:extLst>
              <a:ext uri="{FF2B5EF4-FFF2-40B4-BE49-F238E27FC236}">
                <a16:creationId xmlns:a16="http://schemas.microsoft.com/office/drawing/2014/main" id="{CD0E9D99-9785-486D-903E-33A4FA7914A0}"/>
              </a:ext>
            </a:extLst>
          </p:cNvPr>
          <p:cNvSpPr/>
          <p:nvPr/>
        </p:nvSpPr>
        <p:spPr>
          <a:xfrm rot="10800000">
            <a:off x="8316769" y="1915981"/>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Arrow: Right 8">
            <a:extLst>
              <a:ext uri="{FF2B5EF4-FFF2-40B4-BE49-F238E27FC236}">
                <a16:creationId xmlns:a16="http://schemas.microsoft.com/office/drawing/2014/main" id="{48ED263C-F7AE-4AA5-B0A1-E367645F1455}"/>
              </a:ext>
            </a:extLst>
          </p:cNvPr>
          <p:cNvSpPr/>
          <p:nvPr/>
        </p:nvSpPr>
        <p:spPr>
          <a:xfrm rot="10800000">
            <a:off x="8332691" y="2455757"/>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Arrow: Right 9">
            <a:extLst>
              <a:ext uri="{FF2B5EF4-FFF2-40B4-BE49-F238E27FC236}">
                <a16:creationId xmlns:a16="http://schemas.microsoft.com/office/drawing/2014/main" id="{1C15C720-037A-4DA8-8675-DEA33D9F6E28}"/>
              </a:ext>
            </a:extLst>
          </p:cNvPr>
          <p:cNvSpPr/>
          <p:nvPr/>
        </p:nvSpPr>
        <p:spPr>
          <a:xfrm rot="10800000">
            <a:off x="8332691" y="2915449"/>
            <a:ext cx="491286" cy="2162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006083110"/>
      </p:ext>
    </p:extLst>
  </p:cSld>
  <p:clrMapOvr>
    <a:masterClrMapping/>
  </p:clrMapOvr>
</p:sld>
</file>

<file path=ppt/theme/theme1.xml><?xml version="1.0" encoding="utf-8"?>
<a:theme xmlns:a="http://schemas.openxmlformats.org/drawingml/2006/main" name="Office Theme">
  <a:themeElements>
    <a:clrScheme name="Longwoods">
      <a:dk1>
        <a:sysClr val="windowText" lastClr="000000"/>
      </a:dk1>
      <a:lt1>
        <a:sysClr val="window" lastClr="FFFFFF"/>
      </a:lt1>
      <a:dk2>
        <a:srgbClr val="005C97"/>
      </a:dk2>
      <a:lt2>
        <a:srgbClr val="808080"/>
      </a:lt2>
      <a:accent1>
        <a:srgbClr val="005C97"/>
      </a:accent1>
      <a:accent2>
        <a:srgbClr val="CBDD5F"/>
      </a:accent2>
      <a:accent3>
        <a:srgbClr val="88C873"/>
      </a:accent3>
      <a:accent4>
        <a:srgbClr val="20B1E7"/>
      </a:accent4>
      <a:accent5>
        <a:srgbClr val="808080"/>
      </a:accent5>
      <a:accent6>
        <a:srgbClr val="005C97"/>
      </a:accent6>
      <a:hlink>
        <a:srgbClr val="CBDD5F"/>
      </a:hlink>
      <a:folHlink>
        <a:srgbClr val="20B1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TotalTime>
  <Words>698</Words>
  <Application>Microsoft Office PowerPoint</Application>
  <PresentationFormat>On-screen Show (4:3)</PresentationFormat>
  <Paragraphs>175</Paragraphs>
  <Slides>29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Clarendon BT</vt:lpstr>
      <vt:lpstr>Gotham Book</vt:lpstr>
      <vt:lpstr>Wingdings</vt:lpstr>
      <vt:lpstr>Office Theme</vt:lpstr>
      <vt:lpstr>Domestic Travel Data</vt:lpstr>
      <vt:lpstr>Methodology</vt:lpstr>
      <vt:lpstr>Methodology – (Cont’d)</vt:lpstr>
      <vt:lpstr>Methodology – (Cont’d)</vt:lpstr>
      <vt:lpstr>Methodology – (Cont’d)</vt:lpstr>
      <vt:lpstr>Methodology</vt:lpstr>
      <vt:lpstr>2016 Main Purpose of Trip - Arizona</vt:lpstr>
      <vt:lpstr>2016 Main Purpose of Trip - Oklahoma</vt:lpstr>
      <vt:lpstr>2016 Main Purpose of Trip - Montana</vt:lpstr>
      <vt:lpstr>Length of Trip Planning in 2016 - Arizona</vt:lpstr>
      <vt:lpstr>Length of Trip Planning in 2016 - Oklahoma</vt:lpstr>
      <vt:lpstr>Length of Trip Planning in 2016 - Montana</vt:lpstr>
      <vt:lpstr>Sources to Plan in 2016 - Arizona</vt:lpstr>
      <vt:lpstr>Sources to Plan in 2016 - Oklahoma</vt:lpstr>
      <vt:lpstr>Sources to Plan in 2016 - Montana</vt:lpstr>
      <vt:lpstr>Size of Travel Party - Arizona</vt:lpstr>
      <vt:lpstr>Size of Travel Party - Oklahoma</vt:lpstr>
      <vt:lpstr>Size of Travel Party - Montana</vt:lpstr>
      <vt:lpstr>Number of Nights Spent in Arizona–  Park Visitors vs. Total Visitors</vt:lpstr>
      <vt:lpstr>Number of Nights Spent in Oklahoma –  Park Visitors vs. Total Visitors</vt:lpstr>
      <vt:lpstr>Number of Nights Spent in Montana –  Park Visitors vs. Total Visitors</vt:lpstr>
      <vt:lpstr>Top 5 Vacation Activities in 2016 Other than Visiting National/State Parks - Arizona</vt:lpstr>
      <vt:lpstr>Top 5 Vacation Activities in 2016 Other than Visiting National/State Parks - Oklahoma</vt:lpstr>
      <vt:lpstr>Top 5 Vacation Activities in 2016 Other than Visiting National/State Parks - Montana</vt:lpstr>
      <vt:lpstr>Social Media Usage in 2016 - Arizona</vt:lpstr>
      <vt:lpstr>Social Media Usage in 2016 - Oklahoma</vt:lpstr>
      <vt:lpstr>Social Media Usage in 2016 - Montana</vt:lpstr>
      <vt:lpstr>Expenditure Ratio – Parks to Total by State</vt:lpstr>
      <vt:lpstr>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sdepugh</dc:creator>
  <cp:lastModifiedBy>Rick Cain</cp:lastModifiedBy>
  <cp:revision>66</cp:revision>
  <dcterms:created xsi:type="dcterms:W3CDTF">2017-01-03T16:22:57Z</dcterms:created>
  <dcterms:modified xsi:type="dcterms:W3CDTF">2017-09-07T17:00:36Z</dcterms:modified>
</cp:coreProperties>
</file>