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Default Extension="tiff" ContentType="image/tiff"/>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Default Extension="wdp" ContentType="image/vnd.ms-photo"/>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Default Extension="pdf" ContentType="application/pdf"/>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1"/>
  </p:notesMasterIdLst>
  <p:sldIdLst>
    <p:sldId id="286" r:id="rId2"/>
    <p:sldId id="315" r:id="rId3"/>
    <p:sldId id="287" r:id="rId4"/>
    <p:sldId id="288" r:id="rId5"/>
    <p:sldId id="312" r:id="rId6"/>
    <p:sldId id="316" r:id="rId7"/>
    <p:sldId id="293" r:id="rId8"/>
    <p:sldId id="300" r:id="rId9"/>
    <p:sldId id="296" r:id="rId10"/>
    <p:sldId id="299" r:id="rId11"/>
    <p:sldId id="302" r:id="rId12"/>
    <p:sldId id="303" r:id="rId13"/>
    <p:sldId id="317" r:id="rId14"/>
    <p:sldId id="319" r:id="rId15"/>
    <p:sldId id="311" r:id="rId16"/>
    <p:sldId id="320" r:id="rId17"/>
    <p:sldId id="307" r:id="rId18"/>
    <p:sldId id="306" r:id="rId19"/>
    <p:sldId id="313"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FF9933"/>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4594" autoAdjust="0"/>
    <p:restoredTop sz="94631" autoAdjust="0"/>
  </p:normalViewPr>
  <p:slideViewPr>
    <p:cSldViewPr snapToGrid="0" snapToObjects="1" showGuides="1">
      <p:cViewPr>
        <p:scale>
          <a:sx n="75" d="100"/>
          <a:sy n="75" d="100"/>
        </p:scale>
        <p:origin x="-5080" y="-32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1D6035-58A9-4838-B55F-2A2A12B9E8A3}" type="datetimeFigureOut">
              <a:rPr lang="en-US" smtClean="0"/>
              <a:pPr/>
              <a:t>9/12/17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C146B-2AEB-48B5-99A0-9DFF730BB23F}"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954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pPr/>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pPr/>
              <a:t>9/12/17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pPr/>
              <a:t>9/12/17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9/12/17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9/12/17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tiff"/><Relationship Id="rId7" Type="http://schemas.openxmlformats.org/officeDocument/2006/relationships/image" Target="../media/image20.jpeg"/><Relationship Id="rId8"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df"/><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jpeg"/><Relationship Id="rId8"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microsoft.com/office/2007/relationships/hdphoto" Target="../media/hdphoto1.wdp"/><Relationship Id="rId6"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microsoft.com/office/2007/relationships/hdphoto" Target="../media/hdphoto2.wdp"/><Relationship Id="rId5"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df"/><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df"/><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299" t="3091" r="13143" b="72948"/>
          <a:stretch/>
        </p:blipFill>
        <p:spPr>
          <a:xfrm>
            <a:off x="427381" y="333372"/>
            <a:ext cx="8228574" cy="1580423"/>
          </a:xfrm>
          <a:prstGeom prst="rect">
            <a:avLst/>
          </a:prstGeom>
          <a:ln>
            <a:noFill/>
          </a:ln>
          <a:effectLst>
            <a:softEdge rad="112500"/>
          </a:effectLst>
        </p:spPr>
      </p:pic>
      <p:sp>
        <p:nvSpPr>
          <p:cNvPr id="3" name="TextBox 2"/>
          <p:cNvSpPr txBox="1"/>
          <p:nvPr/>
        </p:nvSpPr>
        <p:spPr>
          <a:xfrm>
            <a:off x="427381" y="2196548"/>
            <a:ext cx="8169965" cy="707886"/>
          </a:xfrm>
          <a:prstGeom prst="rect">
            <a:avLst/>
          </a:prstGeom>
          <a:noFill/>
        </p:spPr>
        <p:txBody>
          <a:bodyPr wrap="square" rtlCol="0">
            <a:spAutoFit/>
          </a:bodyPr>
          <a:lstStyle/>
          <a:p>
            <a:pPr algn="ctr"/>
            <a:r>
              <a:rPr lang="en-US" sz="2000" b="1" dirty="0" smtClean="0"/>
              <a:t>AMERICAN INDIAN TOURISM CONFERENCE</a:t>
            </a:r>
          </a:p>
          <a:p>
            <a:pPr algn="ctr"/>
            <a:r>
              <a:rPr lang="en-US" sz="2000" b="1" dirty="0" smtClean="0">
                <a:solidFill>
                  <a:srgbClr val="FF0000"/>
                </a:solidFill>
              </a:rPr>
              <a:t>SEPTEMBER 14, 2017</a:t>
            </a:r>
            <a:endParaRPr lang="en-US" sz="2000" b="1" dirty="0" smtClean="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4991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101600"/>
            <a:ext cx="8694174" cy="1302027"/>
          </a:xfrm>
          <a:prstGeom prst="rect">
            <a:avLst/>
          </a:prstGeom>
          <a:ln>
            <a:noFill/>
          </a:ln>
          <a:effectLst>
            <a:softEdge rad="112500"/>
          </a:effectLst>
        </p:spPr>
      </p:pic>
      <p:sp>
        <p:nvSpPr>
          <p:cNvPr id="6" name="Rectangle 5"/>
          <p:cNvSpPr/>
          <p:nvPr/>
        </p:nvSpPr>
        <p:spPr>
          <a:xfrm>
            <a:off x="198783" y="1294174"/>
            <a:ext cx="2058506" cy="369332"/>
          </a:xfrm>
          <a:prstGeom prst="rect">
            <a:avLst/>
          </a:prstGeom>
        </p:spPr>
        <p:txBody>
          <a:bodyPr wrap="square">
            <a:spAutoFit/>
          </a:bodyPr>
          <a:lstStyle/>
          <a:p>
            <a:r>
              <a:rPr lang="en-US" b="1" dirty="0" smtClean="0"/>
              <a:t>BEST KNOWN FOR </a:t>
            </a:r>
            <a:endParaRPr lang="en-US" b="1" dirty="0"/>
          </a:p>
        </p:txBody>
      </p:sp>
      <p:grpSp>
        <p:nvGrpSpPr>
          <p:cNvPr id="2" name="Group 1"/>
          <p:cNvGrpSpPr/>
          <p:nvPr/>
        </p:nvGrpSpPr>
        <p:grpSpPr>
          <a:xfrm>
            <a:off x="939759" y="1783277"/>
            <a:ext cx="6917049" cy="2968842"/>
            <a:chOff x="510923" y="1894113"/>
            <a:chExt cx="6917049" cy="2968842"/>
          </a:xfrm>
        </p:grpSpPr>
        <p:pic>
          <p:nvPicPr>
            <p:cNvPr id="5" name="Picture 4"/>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10923" y="1894113"/>
              <a:ext cx="1434226" cy="2137845"/>
            </a:xfrm>
            <a:prstGeom prst="rect">
              <a:avLst/>
            </a:prstGeom>
          </p:spPr>
        </p:pic>
        <p:pic>
          <p:nvPicPr>
            <p:cNvPr id="14" name="Picture 13"/>
            <p:cNvPicPr>
              <a:picLocks noChangeAspect="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072562" y="1894113"/>
              <a:ext cx="3800613" cy="2137845"/>
            </a:xfrm>
            <a:prstGeom prst="rect">
              <a:avLst/>
            </a:prstGeom>
          </p:spPr>
        </p:pic>
        <p:pic>
          <p:nvPicPr>
            <p:cNvPr id="7" name="Picture 6" descr="Wind River.jpeg"/>
            <p:cNvPicPr>
              <a:picLocks noChangeAspect="1"/>
            </p:cNvPicPr>
            <p:nvPr/>
          </p:nvPicPr>
          <p:blipFill>
            <a:blip r:embed="rId5"/>
            <a:stretch>
              <a:fillRect/>
            </a:stretch>
          </p:blipFill>
          <p:spPr>
            <a:xfrm>
              <a:off x="5978963" y="1894113"/>
              <a:ext cx="1449009" cy="2137844"/>
            </a:xfrm>
            <a:prstGeom prst="rect">
              <a:avLst/>
            </a:prstGeom>
          </p:spPr>
        </p:pic>
        <p:sp>
          <p:nvSpPr>
            <p:cNvPr id="8" name="TextBox 7"/>
            <p:cNvSpPr txBox="1"/>
            <p:nvPr/>
          </p:nvSpPr>
          <p:spPr>
            <a:xfrm>
              <a:off x="640908" y="4031958"/>
              <a:ext cx="1187545" cy="584776"/>
            </a:xfrm>
            <a:prstGeom prst="rect">
              <a:avLst/>
            </a:prstGeom>
            <a:noFill/>
          </p:spPr>
          <p:txBody>
            <a:bodyPr wrap="none" rtlCol="0">
              <a:spAutoFit/>
            </a:bodyPr>
            <a:lstStyle/>
            <a:p>
              <a:pPr algn="ctr"/>
              <a:r>
                <a:rPr lang="en-US" sz="1600" dirty="0" smtClean="0"/>
                <a:t>$162M WW</a:t>
              </a:r>
            </a:p>
            <a:p>
              <a:pPr algn="ctr"/>
              <a:r>
                <a:rPr lang="en-US" sz="1600" dirty="0" smtClean="0"/>
                <a:t>Box Office</a:t>
              </a:r>
              <a:endParaRPr lang="en-US" sz="1600" dirty="0"/>
            </a:p>
          </p:txBody>
        </p:sp>
        <p:sp>
          <p:nvSpPr>
            <p:cNvPr id="9" name="TextBox 8"/>
            <p:cNvSpPr txBox="1"/>
            <p:nvPr/>
          </p:nvSpPr>
          <p:spPr>
            <a:xfrm>
              <a:off x="5978963" y="4031958"/>
              <a:ext cx="1338828" cy="830997"/>
            </a:xfrm>
            <a:prstGeom prst="rect">
              <a:avLst/>
            </a:prstGeom>
            <a:noFill/>
          </p:spPr>
          <p:txBody>
            <a:bodyPr wrap="none" rtlCol="0">
              <a:spAutoFit/>
            </a:bodyPr>
            <a:lstStyle/>
            <a:p>
              <a:pPr algn="ctr"/>
              <a:r>
                <a:rPr lang="en-US" sz="1600" i="1" dirty="0" smtClean="0"/>
                <a:t>WIND RIVER</a:t>
              </a:r>
            </a:p>
            <a:p>
              <a:pPr algn="ctr"/>
              <a:r>
                <a:rPr lang="en-US" sz="1600" dirty="0" smtClean="0"/>
                <a:t>Coming Aug 4</a:t>
              </a:r>
            </a:p>
            <a:p>
              <a:pPr algn="ctr"/>
              <a:r>
                <a:rPr lang="en-US" sz="1600" dirty="0" smtClean="0"/>
                <a:t>2017</a:t>
              </a:r>
              <a:endParaRPr lang="en-US" sz="1600"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14531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120073"/>
            <a:ext cx="8694174" cy="1302027"/>
          </a:xfrm>
          <a:prstGeom prst="rect">
            <a:avLst/>
          </a:prstGeom>
          <a:ln>
            <a:noFill/>
          </a:ln>
          <a:effectLst>
            <a:softEdge rad="112500"/>
          </a:effectLst>
        </p:spPr>
      </p:pic>
      <p:sp>
        <p:nvSpPr>
          <p:cNvPr id="8" name="Rectangle 7"/>
          <p:cNvSpPr/>
          <p:nvPr/>
        </p:nvSpPr>
        <p:spPr>
          <a:xfrm>
            <a:off x="296884" y="1302027"/>
            <a:ext cx="8483559" cy="830997"/>
          </a:xfrm>
          <a:prstGeom prst="rect">
            <a:avLst/>
          </a:prstGeom>
        </p:spPr>
        <p:txBody>
          <a:bodyPr wrap="square">
            <a:spAutoFit/>
          </a:bodyPr>
          <a:lstStyle/>
          <a:p>
            <a:pPr algn="ctr"/>
            <a:r>
              <a:rPr lang="en-US" sz="2400" b="1" dirty="0" smtClean="0"/>
              <a:t>We are proud to announce </a:t>
            </a:r>
          </a:p>
          <a:p>
            <a:pPr algn="ctr"/>
            <a:r>
              <a:rPr lang="en-US" sz="2400" b="1" dirty="0" smtClean="0"/>
              <a:t>JASON MOMOA as HIRAM THORPE (JIM’S FATHER) </a:t>
            </a:r>
            <a:endParaRPr lang="en-US" b="1" dirty="0"/>
          </a:p>
        </p:txBody>
      </p:sp>
      <p:pic>
        <p:nvPicPr>
          <p:cNvPr id="9" name="Picture 8"/>
          <p:cNvPicPr>
            <a:picLocks noChangeAspect="1"/>
          </p:cNvPicPr>
          <p:nvPr/>
        </p:nvPicPr>
        <p:blipFill rotWithShape="1">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505" r="7745" b="16350"/>
          <a:stretch/>
        </p:blipFill>
        <p:spPr>
          <a:xfrm>
            <a:off x="1584295" y="2263078"/>
            <a:ext cx="2701780" cy="2548447"/>
          </a:xfrm>
          <a:prstGeom prst="rect">
            <a:avLst/>
          </a:prstGeom>
          <a:ln>
            <a:noFill/>
          </a:ln>
          <a:effectLst>
            <a:softEdge rad="112500"/>
          </a:effectLst>
        </p:spPr>
      </p:pic>
      <p:pic>
        <p:nvPicPr>
          <p:cNvPr id="10" name="Content Placeholder 5" descr="590949125_5612c72728.jpg"/>
          <p:cNvPicPr>
            <a:picLocks noChangeAspect="1"/>
          </p:cNvPicPr>
          <p:nvPr/>
        </p:nvPicPr>
        <p:blipFill rotWithShape="1">
          <a:blip r:embed="rId4"/>
          <a:srcRect l="323" r="1149" b="36537"/>
          <a:stretch/>
        </p:blipFill>
        <p:spPr>
          <a:xfrm>
            <a:off x="4367843" y="2329753"/>
            <a:ext cx="2937831" cy="2369713"/>
          </a:xfrm>
          <a:prstGeom prst="rect">
            <a:avLst/>
          </a:prstGeom>
          <a:ln>
            <a:noFill/>
          </a:ln>
          <a:effectLst>
            <a:softEdge rad="112500"/>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41190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2403" r="29734" b="8544"/>
          <a:stretch/>
        </p:blipFill>
        <p:spPr>
          <a:xfrm>
            <a:off x="508018" y="1685925"/>
            <a:ext cx="1435553" cy="2113891"/>
          </a:xfrm>
          <a:prstGeom prst="rect">
            <a:avLst/>
          </a:prstGeom>
        </p:spPr>
      </p:pic>
      <p:pic>
        <p:nvPicPr>
          <p:cNvPr id="4" name="Picture 3" descr="Cover.jpg"/>
          <p:cNvPicPr>
            <a:picLocks noChangeAspect="1"/>
          </p:cNvPicPr>
          <p:nvPr/>
        </p:nvPicPr>
        <p:blipFill rotWithShape="1">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205763" y="167276"/>
            <a:ext cx="8694174" cy="1302027"/>
          </a:xfrm>
          <a:prstGeom prst="rect">
            <a:avLst/>
          </a:prstGeom>
          <a:ln>
            <a:noFill/>
          </a:ln>
          <a:effectLst>
            <a:softEdge rad="112500"/>
          </a:effectLst>
        </p:spPr>
      </p:pic>
      <p:sp>
        <p:nvSpPr>
          <p:cNvPr id="6" name="Rectangle 5"/>
          <p:cNvSpPr/>
          <p:nvPr/>
        </p:nvSpPr>
        <p:spPr>
          <a:xfrm>
            <a:off x="198783" y="1294174"/>
            <a:ext cx="2054736" cy="369332"/>
          </a:xfrm>
          <a:prstGeom prst="rect">
            <a:avLst/>
          </a:prstGeom>
        </p:spPr>
        <p:txBody>
          <a:bodyPr wrap="square">
            <a:spAutoFit/>
          </a:bodyPr>
          <a:lstStyle/>
          <a:p>
            <a:r>
              <a:rPr lang="en-US" b="1" dirty="0" smtClean="0"/>
              <a:t>BEST KNOWN FOR </a:t>
            </a:r>
            <a:endParaRPr lang="en-US" b="1" dirty="0"/>
          </a:p>
        </p:txBody>
      </p:sp>
      <p:pic>
        <p:nvPicPr>
          <p:cNvPr id="7" name="Picture 6"/>
          <p:cNvPicPr>
            <a:picLocks noChangeAspect="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53519" y="1733804"/>
            <a:ext cx="1435553" cy="2113891"/>
          </a:xfrm>
          <a:prstGeom prst="rect">
            <a:avLst/>
          </a:prstGeom>
        </p:spPr>
      </p:pic>
      <p:pic>
        <p:nvPicPr>
          <p:cNvPr id="10" name="Picture 9"/>
          <p:cNvPicPr>
            <a:picLocks noChangeAspect="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98447" y="1733805"/>
            <a:ext cx="1435553" cy="2113891"/>
          </a:xfrm>
          <a:prstGeom prst="rect">
            <a:avLst/>
          </a:prstGeom>
          <a:ln w="6350">
            <a:solidFill>
              <a:schemeClr val="tx1">
                <a:lumMod val="85000"/>
              </a:schemeClr>
            </a:solidFill>
          </a:ln>
        </p:spPr>
      </p:pic>
      <p:pic>
        <p:nvPicPr>
          <p:cNvPr id="11" name="Picture 10"/>
          <p:cNvPicPr>
            <a:picLocks noChangeAspect="1"/>
          </p:cNvPicPr>
          <p:nvPr/>
        </p:nvPicPr>
        <p:blipFill>
          <a:blip r:embed="rId6"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622924" y="1733803"/>
            <a:ext cx="1283433" cy="2113891"/>
          </a:xfrm>
          <a:prstGeom prst="rect">
            <a:avLst/>
          </a:prstGeom>
        </p:spPr>
      </p:pic>
      <p:pic>
        <p:nvPicPr>
          <p:cNvPr id="12" name="Picture 11"/>
          <p:cNvPicPr>
            <a:picLocks noChangeAspect="1"/>
          </p:cNvPicPr>
          <p:nvPr/>
        </p:nvPicPr>
        <p:blipFill>
          <a:blip r:embed="rId7"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391443" y="1685925"/>
            <a:ext cx="1438184" cy="2161771"/>
          </a:xfrm>
          <a:prstGeom prst="rect">
            <a:avLst/>
          </a:prstGeom>
        </p:spPr>
      </p:pic>
      <p:sp>
        <p:nvSpPr>
          <p:cNvPr id="13" name="TextBox 12"/>
          <p:cNvSpPr txBox="1"/>
          <p:nvPr/>
        </p:nvSpPr>
        <p:spPr>
          <a:xfrm>
            <a:off x="598855" y="3998455"/>
            <a:ext cx="1106393" cy="338554"/>
          </a:xfrm>
          <a:prstGeom prst="rect">
            <a:avLst/>
          </a:prstGeom>
          <a:noFill/>
        </p:spPr>
        <p:txBody>
          <a:bodyPr wrap="none" rtlCol="0">
            <a:spAutoFit/>
          </a:bodyPr>
          <a:lstStyle/>
          <a:p>
            <a:pPr algn="ctr"/>
            <a:r>
              <a:rPr lang="en-US" sz="1600" dirty="0" smtClean="0"/>
              <a:t>HBO Series</a:t>
            </a:r>
            <a:endParaRPr lang="en-US" sz="1600" dirty="0"/>
          </a:p>
        </p:txBody>
      </p:sp>
      <p:sp>
        <p:nvSpPr>
          <p:cNvPr id="14" name="TextBox 13"/>
          <p:cNvSpPr txBox="1"/>
          <p:nvPr/>
        </p:nvSpPr>
        <p:spPr>
          <a:xfrm>
            <a:off x="2603500" y="4210050"/>
            <a:ext cx="184666" cy="369332"/>
          </a:xfrm>
          <a:prstGeom prst="rect">
            <a:avLst/>
          </a:prstGeom>
          <a:noFill/>
        </p:spPr>
        <p:txBody>
          <a:bodyPr wrap="none" rtlCol="0">
            <a:spAutoFit/>
          </a:bodyPr>
          <a:lstStyle/>
          <a:p>
            <a:endParaRPr lang="en-US"/>
          </a:p>
        </p:txBody>
      </p:sp>
      <p:sp>
        <p:nvSpPr>
          <p:cNvPr id="15" name="TextBox 14"/>
          <p:cNvSpPr txBox="1"/>
          <p:nvPr/>
        </p:nvSpPr>
        <p:spPr>
          <a:xfrm>
            <a:off x="2400300" y="3994606"/>
            <a:ext cx="1083550" cy="584776"/>
          </a:xfrm>
          <a:prstGeom prst="rect">
            <a:avLst/>
          </a:prstGeom>
          <a:noFill/>
        </p:spPr>
        <p:txBody>
          <a:bodyPr wrap="none" rtlCol="0">
            <a:spAutoFit/>
          </a:bodyPr>
          <a:lstStyle/>
          <a:p>
            <a:pPr algn="ctr"/>
            <a:r>
              <a:rPr lang="en-US" sz="1600" dirty="0" smtClean="0"/>
              <a:t>$49M WW</a:t>
            </a:r>
          </a:p>
          <a:p>
            <a:pPr algn="ctr"/>
            <a:r>
              <a:rPr lang="en-US" sz="1600" dirty="0" smtClean="0"/>
              <a:t>Box Office</a:t>
            </a:r>
            <a:endParaRPr lang="en-US" sz="1600" dirty="0"/>
          </a:p>
        </p:txBody>
      </p:sp>
      <p:sp>
        <p:nvSpPr>
          <p:cNvPr id="16" name="TextBox 15"/>
          <p:cNvSpPr txBox="1"/>
          <p:nvPr/>
        </p:nvSpPr>
        <p:spPr>
          <a:xfrm>
            <a:off x="4083010" y="3994606"/>
            <a:ext cx="939680" cy="615553"/>
          </a:xfrm>
          <a:prstGeom prst="rect">
            <a:avLst/>
          </a:prstGeom>
          <a:noFill/>
        </p:spPr>
        <p:txBody>
          <a:bodyPr wrap="none" rtlCol="0">
            <a:spAutoFit/>
          </a:bodyPr>
          <a:lstStyle/>
          <a:p>
            <a:pPr algn="ctr"/>
            <a:r>
              <a:rPr lang="en-US" sz="1600" dirty="0" smtClean="0"/>
              <a:t>Now on</a:t>
            </a:r>
          </a:p>
          <a:p>
            <a:pPr algn="ctr"/>
            <a:r>
              <a:rPr lang="en-US" dirty="0" smtClean="0"/>
              <a:t>NETFLIX</a:t>
            </a:r>
            <a:endParaRPr lang="en-US" dirty="0"/>
          </a:p>
        </p:txBody>
      </p:sp>
      <p:sp>
        <p:nvSpPr>
          <p:cNvPr id="17" name="TextBox 16"/>
          <p:cNvSpPr txBox="1"/>
          <p:nvPr/>
        </p:nvSpPr>
        <p:spPr>
          <a:xfrm>
            <a:off x="5622924" y="3994606"/>
            <a:ext cx="1556836" cy="830997"/>
          </a:xfrm>
          <a:prstGeom prst="rect">
            <a:avLst/>
          </a:prstGeom>
          <a:noFill/>
        </p:spPr>
        <p:txBody>
          <a:bodyPr wrap="none" rtlCol="0">
            <a:spAutoFit/>
          </a:bodyPr>
          <a:lstStyle/>
          <a:p>
            <a:pPr algn="ctr"/>
            <a:r>
              <a:rPr lang="en-US" sz="1600" i="1" dirty="0" smtClean="0"/>
              <a:t>JUSTICE LEAGUE</a:t>
            </a:r>
            <a:endParaRPr lang="en-US" sz="1600" dirty="0" smtClean="0"/>
          </a:p>
          <a:p>
            <a:pPr algn="ctr"/>
            <a:r>
              <a:rPr lang="en-US" sz="1600" dirty="0" smtClean="0"/>
              <a:t>Coming Nov 17</a:t>
            </a:r>
          </a:p>
          <a:p>
            <a:pPr algn="ctr"/>
            <a:r>
              <a:rPr lang="en-US" sz="1600" dirty="0" smtClean="0"/>
              <a:t>2017</a:t>
            </a:r>
            <a:endParaRPr lang="en-US" sz="1600" dirty="0"/>
          </a:p>
        </p:txBody>
      </p:sp>
      <p:sp>
        <p:nvSpPr>
          <p:cNvPr id="18" name="TextBox 17"/>
          <p:cNvSpPr txBox="1"/>
          <p:nvPr/>
        </p:nvSpPr>
        <p:spPr>
          <a:xfrm>
            <a:off x="7459452" y="3994606"/>
            <a:ext cx="1433505" cy="830997"/>
          </a:xfrm>
          <a:prstGeom prst="rect">
            <a:avLst/>
          </a:prstGeom>
          <a:noFill/>
        </p:spPr>
        <p:txBody>
          <a:bodyPr wrap="none" rtlCol="0">
            <a:spAutoFit/>
          </a:bodyPr>
          <a:lstStyle/>
          <a:p>
            <a:pPr algn="ctr"/>
            <a:r>
              <a:rPr lang="en-US" sz="1600" i="1" dirty="0" smtClean="0"/>
              <a:t>AQUAMAN</a:t>
            </a:r>
          </a:p>
          <a:p>
            <a:pPr algn="ctr"/>
            <a:r>
              <a:rPr lang="en-US" sz="1600" dirty="0" smtClean="0"/>
              <a:t>Coming Dec 21</a:t>
            </a:r>
          </a:p>
          <a:p>
            <a:pPr algn="ctr"/>
            <a:r>
              <a:rPr lang="en-US" sz="1600" dirty="0" smtClean="0"/>
              <a:t>2018</a:t>
            </a:r>
            <a:endParaRPr lang="en-US" sz="1600" dirty="0"/>
          </a:p>
        </p:txBody>
      </p:sp>
      <p:pic>
        <p:nvPicPr>
          <p:cNvPr id="3" name="Picture 2"/>
          <p:cNvPicPr>
            <a:picLocks noChangeAspect="1"/>
          </p:cNvPicPr>
          <p:nvPr/>
        </p:nvPicPr>
        <p:blipFill rotWithShape="1">
          <a:blip r:embed="rId8"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6786" b="27976"/>
          <a:stretch/>
        </p:blipFill>
        <p:spPr>
          <a:xfrm>
            <a:off x="481029" y="3472796"/>
            <a:ext cx="1462542" cy="374899"/>
          </a:xfrm>
          <a:prstGeom prst="rect">
            <a:avLst/>
          </a:prstGeom>
          <a:ln w="76200">
            <a:solidFill>
              <a:schemeClr val="bg1"/>
            </a:solid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4098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87312" y="0"/>
            <a:ext cx="9031246" cy="51435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120073"/>
            <a:ext cx="8694174" cy="1302027"/>
          </a:xfrm>
          <a:prstGeom prst="rect">
            <a:avLst/>
          </a:prstGeom>
          <a:ln>
            <a:noFill/>
          </a:ln>
          <a:effectLst>
            <a:softEdge rad="112500"/>
          </a:effectLst>
        </p:spPr>
      </p:pic>
      <p:sp>
        <p:nvSpPr>
          <p:cNvPr id="8" name="Rectangle 7"/>
          <p:cNvSpPr/>
          <p:nvPr/>
        </p:nvSpPr>
        <p:spPr>
          <a:xfrm>
            <a:off x="296884" y="1302027"/>
            <a:ext cx="8483559" cy="1015663"/>
          </a:xfrm>
          <a:prstGeom prst="rect">
            <a:avLst/>
          </a:prstGeom>
        </p:spPr>
        <p:txBody>
          <a:bodyPr wrap="square">
            <a:spAutoFit/>
          </a:bodyPr>
          <a:lstStyle/>
          <a:p>
            <a:r>
              <a:rPr lang="en-US" sz="2000" b="1" dirty="0" smtClean="0"/>
              <a:t>WENDY FINERMAN, Academy Award winning producer of FORREST GUMP and THE DEVIL WEARS PRADA, has joined the BRIGHT PATH team to bring this story to a global audience.</a:t>
            </a:r>
            <a:endParaRPr lang="en-US" sz="2000" b="1" dirty="0"/>
          </a:p>
        </p:txBody>
      </p:sp>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57443" y="2359127"/>
            <a:ext cx="1409700" cy="2057400"/>
          </a:xfrm>
          <a:prstGeom prst="rect">
            <a:avLst/>
          </a:prstGeom>
        </p:spPr>
      </p:pic>
      <p:pic>
        <p:nvPicPr>
          <p:cNvPr id="3" name="Picture 2"/>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199588" y="2359127"/>
            <a:ext cx="1409700" cy="2057400"/>
          </a:xfrm>
          <a:prstGeom prst="rect">
            <a:avLst/>
          </a:prstGeom>
        </p:spPr>
      </p:pic>
      <p:sp>
        <p:nvSpPr>
          <p:cNvPr id="11" name="Rectangle 10"/>
          <p:cNvSpPr/>
          <p:nvPr/>
        </p:nvSpPr>
        <p:spPr>
          <a:xfrm>
            <a:off x="2132755" y="4416527"/>
            <a:ext cx="6905073" cy="369332"/>
          </a:xfrm>
          <a:prstGeom prst="rect">
            <a:avLst/>
          </a:prstGeom>
        </p:spPr>
        <p:txBody>
          <a:bodyPr wrap="square">
            <a:spAutoFit/>
          </a:bodyPr>
          <a:lstStyle/>
          <a:p>
            <a:r>
              <a:rPr lang="en-US" b="1" dirty="0" smtClean="0"/>
              <a:t>Wendy’s films have collectively grossed $1.5 billion in global box office. </a:t>
            </a:r>
            <a:endParaRPr lang="en-US" b="1" dirty="0"/>
          </a:p>
        </p:txBody>
      </p:sp>
      <p:pic>
        <p:nvPicPr>
          <p:cNvPr id="28674" name="Picture 2"/>
          <p:cNvPicPr>
            <a:picLocks noChangeAspect="1" noChangeArrowheads="1"/>
          </p:cNvPicPr>
          <p:nvPr/>
        </p:nvPicPr>
        <p:blipFill>
          <a:blip r:embed="rId5"/>
          <a:srcRect/>
          <a:stretch>
            <a:fillRect/>
          </a:stretch>
        </p:blipFill>
        <p:spPr bwMode="auto">
          <a:xfrm>
            <a:off x="-2506663" y="-10323513"/>
            <a:ext cx="1950720" cy="2600960"/>
          </a:xfrm>
          <a:prstGeom prst="rect">
            <a:avLst/>
          </a:prstGeom>
          <a:noFill/>
          <a:ln w="9525">
            <a:noFill/>
            <a:miter lim="800000"/>
            <a:headEnd/>
            <a:tailEnd/>
          </a:ln>
          <a:effectLst/>
        </p:spPr>
      </p:pic>
      <p:pic>
        <p:nvPicPr>
          <p:cNvPr id="28675" name="Picture 3"/>
          <p:cNvPicPr>
            <a:picLocks noChangeAspect="1" noChangeArrowheads="1"/>
          </p:cNvPicPr>
          <p:nvPr/>
        </p:nvPicPr>
        <p:blipFill>
          <a:blip r:embed="rId6"/>
          <a:srcRect/>
          <a:stretch>
            <a:fillRect/>
          </a:stretch>
        </p:blipFill>
        <p:spPr bwMode="auto">
          <a:xfrm>
            <a:off x="377107" y="2359127"/>
            <a:ext cx="1755648" cy="2340864"/>
          </a:xfrm>
          <a:prstGeom prst="rect">
            <a:avLst/>
          </a:prstGeom>
          <a:noFill/>
          <a:ln w="9525">
            <a:noFill/>
            <a:miter lim="800000"/>
            <a:headEnd/>
            <a:tailEnd/>
          </a:ln>
          <a:effectLst/>
        </p:spPr>
      </p:pic>
      <p:pic>
        <p:nvPicPr>
          <p:cNvPr id="14" name="Picture 13"/>
          <p:cNvPicPr>
            <a:picLocks noChangeAspect="1"/>
          </p:cNvPicPr>
          <p:nvPr/>
        </p:nvPicPr>
        <p:blipFill>
          <a:blip r:embed="rId7">
            <a:extLst>
              <a:ext uri="{28A0092B-C50C-407E-A947-70E740481C1C}">
                <a14:useLocalDpi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val="0"/>
              </a:ext>
            </a:extLst>
          </a:blip>
          <a:stretch>
            <a:fillRect/>
          </a:stretch>
        </p:blipFill>
        <p:spPr>
          <a:xfrm>
            <a:off x="5778500" y="2359127"/>
            <a:ext cx="1409700" cy="2057400"/>
          </a:xfrm>
          <a:prstGeom prst="rect">
            <a:avLst/>
          </a:prstGeom>
        </p:spPr>
      </p:pic>
      <p:pic>
        <p:nvPicPr>
          <p:cNvPr id="15" name="Picture 14"/>
          <p:cNvPicPr>
            <a:picLocks noChangeAspect="1"/>
          </p:cNvPicPr>
          <p:nvPr/>
        </p:nvPicPr>
        <p:blipFill>
          <a:blip r:embed="rId8">
            <a:extLst>
              <a:ext uri="{28A0092B-C50C-407E-A947-70E740481C1C}">
                <a14:useLocalDpi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val="0"/>
              </a:ext>
            </a:extLst>
          </a:blip>
          <a:stretch>
            <a:fillRect/>
          </a:stretch>
        </p:blipFill>
        <p:spPr>
          <a:xfrm>
            <a:off x="7370743" y="2359127"/>
            <a:ext cx="1409700" cy="20574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14969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2" y="118566"/>
            <a:ext cx="8694174" cy="1302027"/>
          </a:xfrm>
          <a:prstGeom prst="rect">
            <a:avLst/>
          </a:prstGeom>
          <a:ln>
            <a:noFill/>
          </a:ln>
          <a:effectLst>
            <a:softEdge rad="112500"/>
          </a:effectLst>
        </p:spPr>
      </p:pic>
      <p:pic>
        <p:nvPicPr>
          <p:cNvPr id="16" name="Picture 15"/>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052817" y="1300512"/>
            <a:ext cx="4869093" cy="3633823"/>
          </a:xfrm>
          <a:prstGeom prst="rect">
            <a:avLst/>
          </a:prstGeom>
          <a:ln>
            <a:noFill/>
          </a:ln>
          <a:effectLst>
            <a:softEdge rad="112500"/>
          </a:effectLst>
        </p:spPr>
      </p:pic>
      <p:sp>
        <p:nvSpPr>
          <p:cNvPr id="5" name="Rectangle 4"/>
          <p:cNvSpPr/>
          <p:nvPr/>
        </p:nvSpPr>
        <p:spPr>
          <a:xfrm>
            <a:off x="428287" y="1562122"/>
            <a:ext cx="1773320" cy="2400657"/>
          </a:xfrm>
          <a:prstGeom prst="rect">
            <a:avLst/>
          </a:prstGeom>
        </p:spPr>
        <p:txBody>
          <a:bodyPr wrap="square">
            <a:spAutoFit/>
          </a:bodyPr>
          <a:lstStyle/>
          <a:p>
            <a:endParaRPr lang="en-US" sz="1000" dirty="0"/>
          </a:p>
          <a:p>
            <a:endParaRPr lang="en-US" sz="1000" dirty="0" smtClean="0"/>
          </a:p>
          <a:p>
            <a:endParaRPr lang="en-US" sz="1000" dirty="0"/>
          </a:p>
          <a:p>
            <a:endParaRPr lang="en-US" sz="1000" dirty="0" smtClean="0"/>
          </a:p>
          <a:p>
            <a:endParaRPr lang="en-US" sz="1000" dirty="0"/>
          </a:p>
          <a:p>
            <a:r>
              <a:rPr lang="en-US" sz="1000" dirty="0" smtClean="0"/>
              <a:t>Middle </a:t>
            </a:r>
            <a:r>
              <a:rPr lang="en-US" sz="1000" dirty="0"/>
              <a:t>Row (left to right):</a:t>
            </a:r>
          </a:p>
          <a:p>
            <a:r>
              <a:rPr lang="en-US" sz="1000" dirty="0" smtClean="0"/>
              <a:t>Henry </a:t>
            </a:r>
            <a:r>
              <a:rPr lang="en-US" sz="1000" dirty="0"/>
              <a:t>Roberts (Pawnee)</a:t>
            </a:r>
          </a:p>
          <a:p>
            <a:r>
              <a:rPr lang="en-US" sz="1000" dirty="0" smtClean="0"/>
              <a:t>Joe </a:t>
            </a:r>
            <a:r>
              <a:rPr lang="en-US" sz="1000" dirty="0" err="1"/>
              <a:t>Bergie</a:t>
            </a:r>
            <a:r>
              <a:rPr lang="en-US" sz="1000" dirty="0"/>
              <a:t> (Chippewa)</a:t>
            </a:r>
          </a:p>
          <a:p>
            <a:r>
              <a:rPr lang="en-US" sz="1000" dirty="0" smtClean="0"/>
              <a:t>Bill </a:t>
            </a:r>
            <a:r>
              <a:rPr lang="en-US" sz="1000" dirty="0"/>
              <a:t>Newashe (Sac &amp; Fox)</a:t>
            </a:r>
          </a:p>
          <a:p>
            <a:r>
              <a:rPr lang="en-US" sz="1000" dirty="0" smtClean="0"/>
              <a:t>Samson </a:t>
            </a:r>
            <a:r>
              <a:rPr lang="en-US" sz="1000" dirty="0"/>
              <a:t>Bird (Blackfeet)</a:t>
            </a:r>
          </a:p>
          <a:p>
            <a:r>
              <a:rPr lang="en-US" sz="1000" dirty="0" smtClean="0"/>
              <a:t>Jim </a:t>
            </a:r>
            <a:r>
              <a:rPr lang="en-US" sz="1000" dirty="0"/>
              <a:t>Thorpe (Sac &amp; Fox)</a:t>
            </a:r>
          </a:p>
          <a:p>
            <a:r>
              <a:rPr lang="en-US" sz="1000" dirty="0" smtClean="0"/>
              <a:t>Joel </a:t>
            </a:r>
            <a:r>
              <a:rPr lang="en-US" sz="1000" dirty="0"/>
              <a:t>Wheelock (Oneida)</a:t>
            </a:r>
          </a:p>
          <a:p>
            <a:r>
              <a:rPr lang="en-US" sz="1000" dirty="0" smtClean="0"/>
              <a:t>William </a:t>
            </a:r>
            <a:r>
              <a:rPr lang="en-US" sz="1000" dirty="0"/>
              <a:t>Garlow (Tuscarora)</a:t>
            </a:r>
          </a:p>
          <a:p>
            <a:endParaRPr lang="en-US" sz="1000" dirty="0" smtClean="0"/>
          </a:p>
          <a:p>
            <a:endParaRPr lang="en-US" sz="1000" dirty="0"/>
          </a:p>
        </p:txBody>
      </p:sp>
      <p:sp>
        <p:nvSpPr>
          <p:cNvPr id="6" name="Rectangle 5"/>
          <p:cNvSpPr/>
          <p:nvPr/>
        </p:nvSpPr>
        <p:spPr>
          <a:xfrm>
            <a:off x="164981" y="1045306"/>
            <a:ext cx="2036625" cy="646331"/>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en-US" sz="1200" b="1" spc="150" dirty="0" smtClean="0">
                <a:ln w="11430"/>
                <a:solidFill>
                  <a:srgbClr val="F8F8F8"/>
                </a:solidFill>
                <a:effectLst>
                  <a:outerShdw blurRad="25400" algn="tl" rotWithShape="0">
                    <a:srgbClr val="000000">
                      <a:alpha val="43000"/>
                    </a:srgbClr>
                  </a:outerShdw>
                </a:effectLst>
              </a:rPr>
              <a:t>CASTING </a:t>
            </a:r>
          </a:p>
          <a:p>
            <a:pPr algn="ctr"/>
            <a:r>
              <a:rPr lang="en-US" sz="1200" b="1" spc="150" dirty="0" smtClean="0">
                <a:ln w="11430"/>
                <a:solidFill>
                  <a:srgbClr val="F8F8F8"/>
                </a:solidFill>
                <a:effectLst>
                  <a:outerShdw blurRad="25400" algn="tl" rotWithShape="0">
                    <a:srgbClr val="000000">
                      <a:alpha val="43000"/>
                    </a:srgbClr>
                  </a:outerShdw>
                </a:effectLst>
              </a:rPr>
              <a:t>“INDIAN COUNTRY” </a:t>
            </a:r>
          </a:p>
          <a:p>
            <a:pPr algn="ctr"/>
            <a:r>
              <a:rPr lang="en-US" sz="1200" b="1" spc="150" dirty="0" smtClean="0">
                <a:ln w="11430"/>
                <a:solidFill>
                  <a:srgbClr val="F8F8F8"/>
                </a:solidFill>
                <a:effectLst>
                  <a:outerShdw blurRad="25400" algn="tl" rotWithShape="0">
                    <a:srgbClr val="000000">
                      <a:alpha val="43000"/>
                    </a:srgbClr>
                  </a:outerShdw>
                </a:effectLst>
              </a:rPr>
              <a:t>FOR THE 1912 TEAM</a:t>
            </a:r>
            <a:endParaRPr lang="en-US" sz="1200" b="1" spc="150" dirty="0">
              <a:ln w="11430"/>
              <a:solidFill>
                <a:srgbClr val="F8F8F8"/>
              </a:solidFill>
              <a:effectLst>
                <a:outerShdw blurRad="25400" algn="tl" rotWithShape="0">
                  <a:srgbClr val="000000">
                    <a:alpha val="43000"/>
                  </a:srgbClr>
                </a:outerShdw>
              </a:effectLst>
            </a:endParaRPr>
          </a:p>
        </p:txBody>
      </p:sp>
      <p:sp>
        <p:nvSpPr>
          <p:cNvPr id="3" name="Rectangle 2"/>
          <p:cNvSpPr/>
          <p:nvPr/>
        </p:nvSpPr>
        <p:spPr>
          <a:xfrm>
            <a:off x="7038921" y="1531344"/>
            <a:ext cx="1933014" cy="2862322"/>
          </a:xfrm>
          <a:prstGeom prst="rect">
            <a:avLst/>
          </a:prstGeom>
        </p:spPr>
        <p:txBody>
          <a:bodyPr wrap="square">
            <a:spAutoFit/>
          </a:bodyPr>
          <a:lstStyle/>
          <a:p>
            <a:r>
              <a:rPr lang="en-US" sz="1000" dirty="0"/>
              <a:t>Back Row (left to right):</a:t>
            </a:r>
          </a:p>
          <a:p>
            <a:r>
              <a:rPr lang="en-US" sz="1000" dirty="0"/>
              <a:t>Stancil Powell (Cherokee)</a:t>
            </a:r>
          </a:p>
          <a:p>
            <a:r>
              <a:rPr lang="en-US" sz="1000" dirty="0"/>
              <a:t>Hugh Wheelock (Oneida)</a:t>
            </a:r>
          </a:p>
          <a:p>
            <a:r>
              <a:rPr lang="en-US" sz="1000" dirty="0"/>
              <a:t>Lone Star Dietz (Chippewa)</a:t>
            </a:r>
          </a:p>
          <a:p>
            <a:r>
              <a:rPr lang="en-US" sz="1000" dirty="0"/>
              <a:t>Pop Warner</a:t>
            </a:r>
          </a:p>
          <a:p>
            <a:r>
              <a:rPr lang="en-US" sz="1000" dirty="0"/>
              <a:t>Peter Jordon (Chippewa)</a:t>
            </a:r>
          </a:p>
          <a:p>
            <a:r>
              <a:rPr lang="en-US" sz="1000" dirty="0"/>
              <a:t>Elmer Busch (Mission</a:t>
            </a:r>
            <a:r>
              <a:rPr lang="en-US" sz="1000" dirty="0" smtClean="0"/>
              <a:t>)</a:t>
            </a:r>
          </a:p>
          <a:p>
            <a:endParaRPr lang="en-US" sz="1000" dirty="0"/>
          </a:p>
          <a:p>
            <a:endParaRPr lang="en-US" sz="1000" dirty="0" smtClean="0"/>
          </a:p>
          <a:p>
            <a:endParaRPr lang="en-US" sz="1000" dirty="0"/>
          </a:p>
          <a:p>
            <a:endParaRPr lang="en-US" sz="1000" dirty="0" smtClean="0"/>
          </a:p>
          <a:p>
            <a:endParaRPr lang="en-US" sz="1000" dirty="0"/>
          </a:p>
          <a:p>
            <a:endParaRPr lang="en-US" sz="1000" dirty="0" smtClean="0"/>
          </a:p>
          <a:p>
            <a:r>
              <a:rPr lang="en-US" sz="1000" dirty="0"/>
              <a:t>Front Row (left to right):</a:t>
            </a:r>
          </a:p>
          <a:p>
            <a:r>
              <a:rPr lang="en-US" sz="1000" dirty="0"/>
              <a:t>Alex </a:t>
            </a:r>
            <a:r>
              <a:rPr lang="en-US" sz="1000" dirty="0" err="1"/>
              <a:t>Arcasa</a:t>
            </a:r>
            <a:r>
              <a:rPr lang="en-US" sz="1000" dirty="0"/>
              <a:t> (Colville)</a:t>
            </a:r>
          </a:p>
          <a:p>
            <a:r>
              <a:rPr lang="en-US" sz="1000" dirty="0"/>
              <a:t>Eloy Sousa (Mission)</a:t>
            </a:r>
          </a:p>
          <a:p>
            <a:r>
              <a:rPr lang="en-US" sz="1000" dirty="0"/>
              <a:t>Gus Welch (Chippewa)</a:t>
            </a:r>
          </a:p>
          <a:p>
            <a:endParaRPr lang="en-US" sz="1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9659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110218"/>
            <a:ext cx="8694174" cy="1302027"/>
          </a:xfrm>
          <a:prstGeom prst="rect">
            <a:avLst/>
          </a:prstGeom>
          <a:ln>
            <a:noFill/>
          </a:ln>
          <a:effectLst>
            <a:softEdge rad="112500"/>
          </a:effectLst>
        </p:spPr>
      </p:pic>
      <p:sp>
        <p:nvSpPr>
          <p:cNvPr id="6" name="Rectangle 5"/>
          <p:cNvSpPr/>
          <p:nvPr/>
        </p:nvSpPr>
        <p:spPr>
          <a:xfrm>
            <a:off x="198783" y="1227579"/>
            <a:ext cx="3309384" cy="369332"/>
          </a:xfrm>
          <a:prstGeom prst="rect">
            <a:avLst/>
          </a:prstGeom>
        </p:spPr>
        <p:txBody>
          <a:bodyPr wrap="square">
            <a:spAutoFit/>
          </a:bodyPr>
          <a:lstStyle/>
          <a:p>
            <a:r>
              <a:rPr lang="en-US" b="1" dirty="0" smtClean="0"/>
              <a:t>PARTNERSHIP AND FUNDING</a:t>
            </a:r>
            <a:endParaRPr lang="en-US" b="1" dirty="0"/>
          </a:p>
        </p:txBody>
      </p:sp>
      <p:sp>
        <p:nvSpPr>
          <p:cNvPr id="5" name="Rectangle 4"/>
          <p:cNvSpPr/>
          <p:nvPr/>
        </p:nvSpPr>
        <p:spPr>
          <a:xfrm>
            <a:off x="293914" y="1557724"/>
            <a:ext cx="8403772" cy="1200329"/>
          </a:xfrm>
          <a:prstGeom prst="rect">
            <a:avLst/>
          </a:prstGeom>
        </p:spPr>
        <p:txBody>
          <a:bodyPr wrap="square">
            <a:spAutoFit/>
          </a:bodyPr>
          <a:lstStyle/>
          <a:p>
            <a:r>
              <a:rPr lang="en-US" dirty="0" smtClean="0"/>
              <a:t>We are close to finalizing funding for BRIGHT PATH and are seeking additional Tribal Partnerships.  We ask that you join the Tuolumne Band of Me-Wuk Indians, The Mohegan Tribe, Tony Sanchez (Seminole FL), and the </a:t>
            </a:r>
            <a:r>
              <a:rPr lang="en-US" dirty="0" err="1" smtClean="0"/>
              <a:t>Yocha</a:t>
            </a:r>
            <a:r>
              <a:rPr lang="en-US" dirty="0" smtClean="0"/>
              <a:t> Dehe Wintun Nation in bringing this important story to the world.   </a:t>
            </a:r>
            <a:endParaRPr lang="en-US" dirty="0"/>
          </a:p>
        </p:txBody>
      </p:sp>
      <p:pic>
        <p:nvPicPr>
          <p:cNvPr id="7" name="Picture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00267" y="2942718"/>
            <a:ext cx="2624122" cy="1042773"/>
          </a:xfrm>
          <a:prstGeom prst="rect">
            <a:avLst/>
          </a:prstGeom>
        </p:spPr>
      </p:pic>
      <p:grpSp>
        <p:nvGrpSpPr>
          <p:cNvPr id="2" name="Group 1"/>
          <p:cNvGrpSpPr/>
          <p:nvPr/>
        </p:nvGrpSpPr>
        <p:grpSpPr>
          <a:xfrm>
            <a:off x="293914" y="3053572"/>
            <a:ext cx="2259282" cy="1285114"/>
            <a:chOff x="198783" y="3069772"/>
            <a:chExt cx="4322017" cy="1801248"/>
          </a:xfrm>
        </p:grpSpPr>
        <p:pic>
          <p:nvPicPr>
            <p:cNvPr id="8" name="Picture 7"/>
            <p:cNvPicPr>
              <a:picLocks noChangeAspect="1"/>
            </p:cNvPicPr>
            <p:nvPr/>
          </p:nvPicPr>
          <p:blipFill rotWithShape="1">
            <a:blip r:embed="rId4" cstate="email">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5">
                      <a14:imgEffect>
                        <a14:backgroundRemoval t="10000" b="90000" l="10000" r="9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1287" b="5298"/>
            <a:stretch/>
          </p:blipFill>
          <p:spPr>
            <a:xfrm>
              <a:off x="198783" y="3069772"/>
              <a:ext cx="2549228" cy="1616582"/>
            </a:xfrm>
            <a:prstGeom prst="rect">
              <a:avLst/>
            </a:prstGeom>
          </p:spPr>
        </p:pic>
        <p:sp>
          <p:nvSpPr>
            <p:cNvPr id="9" name="Rectangle 8"/>
            <p:cNvSpPr/>
            <p:nvPr/>
          </p:nvSpPr>
          <p:spPr>
            <a:xfrm>
              <a:off x="198783" y="4501688"/>
              <a:ext cx="4322017" cy="369332"/>
            </a:xfrm>
            <a:prstGeom prst="rect">
              <a:avLst/>
            </a:prstGeom>
          </p:spPr>
          <p:txBody>
            <a:bodyPr wrap="none">
              <a:spAutoFit/>
            </a:bodyPr>
            <a:lstStyle/>
            <a:p>
              <a:r>
                <a:rPr lang="en-US" b="1" dirty="0" smtClean="0">
                  <a:solidFill>
                    <a:srgbClr val="FF9933"/>
                  </a:solidFill>
                  <a:latin typeface="Papyrus" panose="03070502060502030205" pitchFamily="66" charset="0"/>
                </a:rPr>
                <a:t>The Tuolumne </a:t>
              </a:r>
              <a:r>
                <a:rPr lang="en-US" b="1" dirty="0">
                  <a:solidFill>
                    <a:srgbClr val="FF9933"/>
                  </a:solidFill>
                  <a:latin typeface="Papyrus" panose="03070502060502030205" pitchFamily="66" charset="0"/>
                </a:rPr>
                <a:t>Band of Me-Wuk Indians</a:t>
              </a:r>
            </a:p>
          </p:txBody>
        </p:sp>
      </p:grpSp>
      <p:pic>
        <p:nvPicPr>
          <p:cNvPr id="11" name="Picture 10"/>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327855" y="3096606"/>
            <a:ext cx="1002867" cy="1595960"/>
          </a:xfrm>
          <a:prstGeom prst="rect">
            <a:avLst/>
          </a:prstGeom>
        </p:spPr>
      </p:pic>
      <p:grpSp>
        <p:nvGrpSpPr>
          <p:cNvPr id="3" name="Group 13"/>
          <p:cNvGrpSpPr/>
          <p:nvPr/>
        </p:nvGrpSpPr>
        <p:grpSpPr>
          <a:xfrm>
            <a:off x="6767393" y="2604164"/>
            <a:ext cx="1913428" cy="492442"/>
            <a:chOff x="6767393" y="2491025"/>
            <a:chExt cx="1913428" cy="492442"/>
          </a:xfrm>
        </p:grpSpPr>
        <p:sp>
          <p:nvSpPr>
            <p:cNvPr id="12" name="TextBox 11"/>
            <p:cNvSpPr txBox="1"/>
            <p:nvPr/>
          </p:nvSpPr>
          <p:spPr>
            <a:xfrm>
              <a:off x="6767393" y="2491025"/>
              <a:ext cx="1913428" cy="338554"/>
            </a:xfrm>
            <a:prstGeom prst="rect">
              <a:avLst/>
            </a:prstGeom>
            <a:noFill/>
          </p:spPr>
          <p:txBody>
            <a:bodyPr wrap="square" rtlCol="0">
              <a:spAutoFit/>
            </a:bodyPr>
            <a:lstStyle/>
            <a:p>
              <a:pPr algn="ctr"/>
              <a:r>
                <a:rPr lang="en-US" sz="1600" b="1" dirty="0" smtClean="0">
                  <a:solidFill>
                    <a:srgbClr val="C00000"/>
                  </a:solidFill>
                </a:rPr>
                <a:t>YOCHA DEHE</a:t>
              </a:r>
            </a:p>
          </p:txBody>
        </p:sp>
        <p:sp>
          <p:nvSpPr>
            <p:cNvPr id="13" name="TextBox 12"/>
            <p:cNvSpPr txBox="1"/>
            <p:nvPr/>
          </p:nvSpPr>
          <p:spPr>
            <a:xfrm>
              <a:off x="6767393" y="2675690"/>
              <a:ext cx="1913428" cy="307777"/>
            </a:xfrm>
            <a:prstGeom prst="rect">
              <a:avLst/>
            </a:prstGeom>
            <a:noFill/>
          </p:spPr>
          <p:txBody>
            <a:bodyPr wrap="square" rtlCol="0">
              <a:spAutoFit/>
            </a:bodyPr>
            <a:lstStyle/>
            <a:p>
              <a:pPr algn="ctr"/>
              <a:r>
                <a:rPr lang="en-US" sz="1400" b="1" dirty="0" smtClean="0">
                  <a:solidFill>
                    <a:srgbClr val="C00000"/>
                  </a:solidFill>
                </a:rPr>
                <a:t>WINTUN NATION </a:t>
              </a:r>
            </a:p>
          </p:txBody>
        </p:sp>
      </p:grpSp>
      <p:sp>
        <p:nvSpPr>
          <p:cNvPr id="15" name="TextBox 14"/>
          <p:cNvSpPr txBox="1"/>
          <p:nvPr/>
        </p:nvSpPr>
        <p:spPr>
          <a:xfrm>
            <a:off x="198783" y="4430956"/>
            <a:ext cx="7033941" cy="523220"/>
          </a:xfrm>
          <a:prstGeom prst="rect">
            <a:avLst/>
          </a:prstGeom>
          <a:noFill/>
        </p:spPr>
        <p:txBody>
          <a:bodyPr wrap="square" rtlCol="0">
            <a:spAutoFit/>
          </a:bodyPr>
          <a:lstStyle/>
          <a:p>
            <a:r>
              <a:rPr lang="en-US" sz="1400" dirty="0" smtClean="0"/>
              <a:t>Contact Executive Producers Rick Hill  (920.265.1567) of the Oneida Tribe of Wisconsin or Chris Taylor (337.940.1799) of the Chitimacha Tribe for more information. HUYA!</a:t>
            </a:r>
            <a:endParaRPr lang="en-US" sz="1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3291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118566"/>
            <a:ext cx="8694174" cy="1302027"/>
          </a:xfrm>
          <a:prstGeom prst="rect">
            <a:avLst/>
          </a:prstGeom>
          <a:ln>
            <a:noFill/>
          </a:ln>
          <a:effectLst>
            <a:softEdge rad="112500"/>
          </a:effectLst>
        </p:spPr>
      </p:pic>
      <p:sp>
        <p:nvSpPr>
          <p:cNvPr id="5" name="Rectangle 4"/>
          <p:cNvSpPr/>
          <p:nvPr/>
        </p:nvSpPr>
        <p:spPr>
          <a:xfrm>
            <a:off x="198783" y="1997543"/>
            <a:ext cx="8621486" cy="1754326"/>
          </a:xfrm>
          <a:prstGeom prst="rect">
            <a:avLst/>
          </a:prstGeom>
        </p:spPr>
        <p:txBody>
          <a:bodyPr wrap="square">
            <a:spAutoFit/>
          </a:bodyPr>
          <a:lstStyle/>
          <a:p>
            <a:r>
              <a:rPr lang="en-US" dirty="0" smtClean="0"/>
              <a:t>We are raising a minimum of an additional $750,000 </a:t>
            </a:r>
            <a:r>
              <a:rPr lang="en-US" dirty="0"/>
              <a:t>in </a:t>
            </a:r>
            <a:r>
              <a:rPr lang="en-US" dirty="0" smtClean="0"/>
              <a:t>equity.  Units are available </a:t>
            </a:r>
            <a:r>
              <a:rPr lang="en-US" dirty="0"/>
              <a:t>at $500,000 per unit.  We are offering </a:t>
            </a:r>
            <a:r>
              <a:rPr lang="en-US" dirty="0" smtClean="0"/>
              <a:t>an </a:t>
            </a:r>
            <a:r>
              <a:rPr lang="en-US" dirty="0"/>
              <a:t>18% priority return and a 2.5 % equity stake in the project for each unit.</a:t>
            </a:r>
            <a:r>
              <a:rPr lang="en-US" dirty="0" smtClean="0"/>
              <a:t>  This </a:t>
            </a:r>
            <a:r>
              <a:rPr lang="en-US" dirty="0"/>
              <a:t>will include a single card opening credit. </a:t>
            </a:r>
            <a:r>
              <a:rPr lang="en-US" dirty="0" smtClean="0"/>
              <a:t> </a:t>
            </a:r>
          </a:p>
          <a:p>
            <a:endParaRPr lang="en-US" dirty="0"/>
          </a:p>
          <a:p>
            <a:r>
              <a:rPr lang="en-US" dirty="0" smtClean="0"/>
              <a:t>Partial units are available at $250,000 and $100,000.   </a:t>
            </a:r>
          </a:p>
          <a:p>
            <a:endParaRPr lang="en-US" dirty="0"/>
          </a:p>
        </p:txBody>
      </p:sp>
      <p:sp>
        <p:nvSpPr>
          <p:cNvPr id="7" name="Rectangle 6"/>
          <p:cNvSpPr/>
          <p:nvPr/>
        </p:nvSpPr>
        <p:spPr>
          <a:xfrm>
            <a:off x="198782" y="1503998"/>
            <a:ext cx="3749103" cy="369332"/>
          </a:xfrm>
          <a:prstGeom prst="rect">
            <a:avLst/>
          </a:prstGeom>
        </p:spPr>
        <p:txBody>
          <a:bodyPr wrap="square">
            <a:spAutoFit/>
          </a:bodyPr>
          <a:lstStyle/>
          <a:p>
            <a:r>
              <a:rPr lang="en-US" b="1" dirty="0" smtClean="0"/>
              <a:t>PARTNERSHIP OPPORTUNITY</a:t>
            </a:r>
            <a:endParaRPr lang="en-US" b="1" dirty="0"/>
          </a:p>
        </p:txBody>
      </p:sp>
      <p:sp>
        <p:nvSpPr>
          <p:cNvPr id="6" name="Rectangle 5"/>
          <p:cNvSpPr/>
          <p:nvPr/>
        </p:nvSpPr>
        <p:spPr>
          <a:xfrm>
            <a:off x="198784" y="3759427"/>
            <a:ext cx="8621486" cy="369332"/>
          </a:xfrm>
          <a:prstGeom prst="rect">
            <a:avLst/>
          </a:prstGeom>
        </p:spPr>
        <p:txBody>
          <a:bodyPr wrap="square">
            <a:spAutoFit/>
          </a:bodyPr>
          <a:lstStyle/>
          <a:p>
            <a:r>
              <a:rPr lang="en-US" dirty="0"/>
              <a:t>The distribution expectation is a minimum 2,500 screen theatrical nationwide </a:t>
            </a:r>
            <a:r>
              <a:rPr lang="en-US" dirty="0" smtClean="0"/>
              <a:t>release.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91543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219075"/>
            <a:ext cx="8694174" cy="1302027"/>
          </a:xfrm>
          <a:prstGeom prst="rect">
            <a:avLst/>
          </a:prstGeom>
          <a:ln>
            <a:noFill/>
          </a:ln>
          <a:effectLst>
            <a:softEdge rad="112500"/>
          </a:effectLst>
        </p:spPr>
      </p:pic>
      <p:sp>
        <p:nvSpPr>
          <p:cNvPr id="6" name="Rectangle 5"/>
          <p:cNvSpPr/>
          <p:nvPr/>
        </p:nvSpPr>
        <p:spPr>
          <a:xfrm>
            <a:off x="198781" y="1420592"/>
            <a:ext cx="8694175" cy="3600986"/>
          </a:xfrm>
          <a:prstGeom prst="rect">
            <a:avLst/>
          </a:prstGeom>
        </p:spPr>
        <p:txBody>
          <a:bodyPr wrap="square">
            <a:spAutoFit/>
          </a:bodyPr>
          <a:lstStyle/>
          <a:p>
            <a:r>
              <a:rPr lang="en-US" b="1" dirty="0" smtClean="0"/>
              <a:t>LEGACY PROJECT </a:t>
            </a:r>
          </a:p>
          <a:p>
            <a:r>
              <a:rPr lang="en-US" sz="1600" dirty="0" smtClean="0"/>
              <a:t>With the success of </a:t>
            </a:r>
            <a:r>
              <a:rPr lang="en-US" sz="1600" i="1" dirty="0" smtClean="0"/>
              <a:t>Birth of a Nation </a:t>
            </a:r>
            <a:r>
              <a:rPr lang="en-US" sz="1600" dirty="0" smtClean="0"/>
              <a:t>at the 2016 Sundance Film Festival, the 2017 Academy Award winning Best Picture </a:t>
            </a:r>
            <a:r>
              <a:rPr lang="en-US" sz="1600" i="1" dirty="0" smtClean="0"/>
              <a:t>Moonlight</a:t>
            </a:r>
            <a:r>
              <a:rPr lang="en-US" sz="1600" dirty="0" smtClean="0"/>
              <a:t>, and the runaway Box Office hit </a:t>
            </a:r>
            <a:r>
              <a:rPr lang="en-US" sz="1600" i="1" dirty="0" smtClean="0"/>
              <a:t>Hidden Figures</a:t>
            </a:r>
            <a:r>
              <a:rPr lang="en-US" sz="1600" dirty="0" smtClean="0"/>
              <a:t>, to name a few, Hollywood and global audiences are clamoring for diverse stories. “Diversity” is THE buzz-word in the industry. </a:t>
            </a:r>
          </a:p>
          <a:p>
            <a:endParaRPr lang="en-US" sz="1600" dirty="0" smtClean="0"/>
          </a:p>
          <a:p>
            <a:r>
              <a:rPr lang="en-US" sz="1600" i="1" dirty="0" smtClean="0"/>
              <a:t>BRIGHT PATH</a:t>
            </a:r>
            <a:r>
              <a:rPr lang="en-US" sz="1600" dirty="0" smtClean="0"/>
              <a:t> is uniquely situated to capitalize on this prevailing sentiment in a unique way, offering a story told from the perspective of Hollywood’s most under-represented voice. Told from the Native-perspective, </a:t>
            </a:r>
            <a:r>
              <a:rPr lang="en-US" sz="1600" i="1" dirty="0" smtClean="0"/>
              <a:t>BRIGHT PATH</a:t>
            </a:r>
            <a:r>
              <a:rPr lang="en-US" sz="1600" dirty="0" smtClean="0"/>
              <a:t> will give its audience a glimpse into the life and struggle of one of the world’s greatest achievers. “Jim Thorpe’s accomplishments will never be equaled. Period. But it is impossible to understand the greatness of his achievements without first understanding what he had to overcome to accomplish what he did. His is the ultimate story of triumph.” – Abraham Taylor, </a:t>
            </a:r>
            <a:r>
              <a:rPr lang="en-US" sz="1600" i="1" dirty="0" smtClean="0"/>
              <a:t>BRIGHT PATH </a:t>
            </a:r>
            <a:r>
              <a:rPr lang="en-US" sz="1600" dirty="0" smtClean="0"/>
              <a:t>Writer and Producer</a:t>
            </a:r>
            <a:endParaRPr lang="en-US" sz="1600" i="1" dirty="0" smtClean="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90829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76200" y="3644595"/>
            <a:ext cx="8958943" cy="13538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6" name="TextBox 5"/>
          <p:cNvSpPr txBox="1"/>
          <p:nvPr/>
        </p:nvSpPr>
        <p:spPr>
          <a:xfrm>
            <a:off x="125679" y="1134103"/>
            <a:ext cx="8851900" cy="2246769"/>
          </a:xfrm>
          <a:prstGeom prst="rect">
            <a:avLst/>
          </a:prstGeom>
          <a:noFill/>
        </p:spPr>
        <p:txBody>
          <a:bodyPr wrap="square" rtlCol="0">
            <a:spAutoFit/>
          </a:bodyPr>
          <a:lstStyle/>
          <a:p>
            <a:pPr algn="ctr"/>
            <a:r>
              <a:rPr lang="en-US" sz="2000" b="1" dirty="0" smtClean="0"/>
              <a:t>OUR ANCESTORS</a:t>
            </a:r>
          </a:p>
          <a:p>
            <a:pPr algn="ctr"/>
            <a:r>
              <a:rPr lang="en-US" sz="2000" b="1" dirty="0" smtClean="0"/>
              <a:t>BILL THORPE</a:t>
            </a:r>
            <a:endParaRPr lang="en-US" sz="2000" b="1" dirty="0" smtClean="0"/>
          </a:p>
          <a:p>
            <a:pPr algn="ctr"/>
            <a:r>
              <a:rPr lang="en-US" sz="2000" b="1" dirty="0" smtClean="0"/>
              <a:t>TOULOMNE </a:t>
            </a:r>
            <a:r>
              <a:rPr lang="en-US" sz="2000" b="1" dirty="0" smtClean="0"/>
              <a:t>BAND OF ME-WUK INDIANS</a:t>
            </a:r>
          </a:p>
          <a:p>
            <a:pPr algn="ctr"/>
            <a:r>
              <a:rPr lang="en-US" sz="2000" b="1" dirty="0" smtClean="0"/>
              <a:t>THE MOHEGAN TRIBE</a:t>
            </a:r>
          </a:p>
          <a:p>
            <a:pPr algn="ctr"/>
            <a:r>
              <a:rPr lang="en-US" sz="2000" b="1" dirty="0" smtClean="0"/>
              <a:t>TONY AND PAULA SANCHEZ – SEMINOLE NATION</a:t>
            </a:r>
          </a:p>
          <a:p>
            <a:pPr algn="ctr"/>
            <a:r>
              <a:rPr lang="en-US" sz="2000" b="1" dirty="0" smtClean="0"/>
              <a:t>The YOCHA DEHE WINTUN NATION</a:t>
            </a:r>
          </a:p>
          <a:p>
            <a:pPr algn="ctr"/>
            <a:r>
              <a:rPr lang="en-US" sz="2000" b="1" dirty="0" smtClean="0"/>
              <a:t>   </a:t>
            </a:r>
            <a:endParaRPr lang="en-US" sz="1200" b="1" dirty="0"/>
          </a:p>
        </p:txBody>
      </p:sp>
      <p:pic>
        <p:nvPicPr>
          <p:cNvPr id="9" name="Picture 8"/>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046598" y="3884994"/>
            <a:ext cx="2510238" cy="997518"/>
          </a:xfrm>
          <a:prstGeom prst="rect">
            <a:avLst/>
          </a:prstGeom>
        </p:spPr>
      </p:pic>
      <p:grpSp>
        <p:nvGrpSpPr>
          <p:cNvPr id="12" name="Group 11"/>
          <p:cNvGrpSpPr/>
          <p:nvPr/>
        </p:nvGrpSpPr>
        <p:grpSpPr>
          <a:xfrm>
            <a:off x="452319" y="3760489"/>
            <a:ext cx="3437159" cy="1156316"/>
            <a:chOff x="-1" y="3879297"/>
            <a:chExt cx="4278273" cy="1315321"/>
          </a:xfrm>
        </p:grpSpPr>
        <p:pic>
          <p:nvPicPr>
            <p:cNvPr id="10" name="Picture 9"/>
            <p:cNvPicPr>
              <a:picLocks noChangeAspect="1"/>
            </p:cNvPicPr>
            <p:nvPr/>
          </p:nvPicPr>
          <p:blipFill rotWithShape="1">
            <a:blip r:embed="rId3" cstate="email">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backgroundRemoval t="10000" b="90000" l="10000" r="9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1287" b="5298"/>
            <a:stretch/>
          </p:blipFill>
          <p:spPr>
            <a:xfrm>
              <a:off x="198782" y="3879297"/>
              <a:ext cx="1647931" cy="1045028"/>
            </a:xfrm>
            <a:prstGeom prst="rect">
              <a:avLst/>
            </a:prstGeom>
          </p:spPr>
        </p:pic>
        <p:sp>
          <p:nvSpPr>
            <p:cNvPr id="11" name="Rectangle 10"/>
            <p:cNvSpPr/>
            <p:nvPr/>
          </p:nvSpPr>
          <p:spPr>
            <a:xfrm>
              <a:off x="-1" y="4844518"/>
              <a:ext cx="4278273" cy="350100"/>
            </a:xfrm>
            <a:prstGeom prst="rect">
              <a:avLst/>
            </a:prstGeom>
          </p:spPr>
          <p:txBody>
            <a:bodyPr wrap="none">
              <a:spAutoFit/>
            </a:bodyPr>
            <a:lstStyle/>
            <a:p>
              <a:r>
                <a:rPr lang="en-US" sz="1400" b="1" dirty="0" smtClean="0">
                  <a:solidFill>
                    <a:srgbClr val="FF9933"/>
                  </a:solidFill>
                  <a:latin typeface="Papyrus" panose="03070502060502030205" pitchFamily="66" charset="0"/>
                </a:rPr>
                <a:t> The Tuolumne </a:t>
              </a:r>
              <a:r>
                <a:rPr lang="en-US" sz="1400" b="1" dirty="0">
                  <a:solidFill>
                    <a:srgbClr val="FF9933"/>
                  </a:solidFill>
                  <a:latin typeface="Papyrus" panose="03070502060502030205" pitchFamily="66" charset="0"/>
                </a:rPr>
                <a:t>Band of Me-Wuk Indians</a:t>
              </a:r>
            </a:p>
          </p:txBody>
        </p:sp>
      </p:grpSp>
      <p:sp>
        <p:nvSpPr>
          <p:cNvPr id="13" name="TextBox 12"/>
          <p:cNvSpPr txBox="1"/>
          <p:nvPr/>
        </p:nvSpPr>
        <p:spPr>
          <a:xfrm>
            <a:off x="159701" y="206828"/>
            <a:ext cx="8875442" cy="769441"/>
          </a:xfrm>
          <a:prstGeom prst="rect">
            <a:avLst/>
          </a:prstGeom>
          <a:noFill/>
        </p:spPr>
        <p:txBody>
          <a:bodyPr wrap="square" rtlCol="0">
            <a:spAutoFit/>
          </a:bodyPr>
          <a:lstStyle/>
          <a:p>
            <a:pPr algn="ctr"/>
            <a:r>
              <a:rPr lang="en-US" sz="4400" b="1" dirty="0" smtClean="0"/>
              <a:t>HUYA! - SPECIAL THANKS </a:t>
            </a:r>
            <a:endParaRPr lang="en-US" sz="4400" b="1" dirty="0"/>
          </a:p>
        </p:txBody>
      </p:sp>
      <p:pic>
        <p:nvPicPr>
          <p:cNvPr id="33794" name="Picture 2"/>
          <p:cNvPicPr>
            <a:picLocks noChangeAspect="1" noChangeArrowheads="1"/>
          </p:cNvPicPr>
          <p:nvPr/>
        </p:nvPicPr>
        <p:blipFill>
          <a:blip r:embed="rId5"/>
          <a:srcRect/>
          <a:stretch>
            <a:fillRect/>
          </a:stretch>
        </p:blipFill>
        <p:spPr bwMode="auto">
          <a:xfrm>
            <a:off x="7205842" y="3688648"/>
            <a:ext cx="1259706" cy="1237917"/>
          </a:xfrm>
          <a:prstGeom prst="rect">
            <a:avLst/>
          </a:prstGeom>
          <a:noFill/>
          <a:ln w="9525">
            <a:noFill/>
            <a:miter lim="800000"/>
            <a:headEnd/>
            <a:tailEnd/>
          </a:ln>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5058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6627" name="Picture 3"/>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0" y="0"/>
            <a:ext cx="9031244" cy="51435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203967"/>
            <a:ext cx="8694174" cy="1302027"/>
          </a:xfrm>
          <a:prstGeom prst="rect">
            <a:avLst/>
          </a:prstGeom>
          <a:ln>
            <a:noFill/>
          </a:ln>
          <a:effectLst>
            <a:softEdge rad="112500"/>
          </a:effectLst>
        </p:spPr>
      </p:pic>
      <p:sp>
        <p:nvSpPr>
          <p:cNvPr id="3" name="TextBox 2"/>
          <p:cNvSpPr txBox="1"/>
          <p:nvPr/>
        </p:nvSpPr>
        <p:spPr>
          <a:xfrm>
            <a:off x="1371600" y="2009289"/>
            <a:ext cx="6659216" cy="2062103"/>
          </a:xfrm>
          <a:prstGeom prst="rect">
            <a:avLst/>
          </a:prstGeom>
          <a:noFill/>
        </p:spPr>
        <p:txBody>
          <a:bodyPr wrap="square" rtlCol="0">
            <a:spAutoFit/>
          </a:bodyPr>
          <a:lstStyle/>
          <a:p>
            <a:pPr algn="ctr"/>
            <a:r>
              <a:rPr lang="en-US" sz="2000" b="1" dirty="0" smtClean="0">
                <a:latin typeface="Utsaah" panose="020B0604020202020204" pitchFamily="34" charset="0"/>
                <a:cs typeface="Utsaah" panose="020B0604020202020204" pitchFamily="34" charset="0"/>
              </a:rPr>
              <a:t>A young Native American struggles to hold onto his identity in the face of a nation that attempts to strip him of his culture. Spurred on by the last words his father ever spoke to him, </a:t>
            </a:r>
            <a:r>
              <a:rPr lang="en-US" sz="2400" b="1" dirty="0" smtClean="0">
                <a:solidFill>
                  <a:srgbClr val="FF0000"/>
                </a:solidFill>
                <a:latin typeface="Utsaah" panose="020B0604020202020204" pitchFamily="34" charset="0"/>
                <a:cs typeface="Utsaah" panose="020B0604020202020204" pitchFamily="34" charset="0"/>
              </a:rPr>
              <a:t>“Son, you’re an Indian, I want you to show other races what an Indian can do.” </a:t>
            </a:r>
            <a:r>
              <a:rPr lang="en-US" sz="2000" b="1" dirty="0" smtClean="0">
                <a:latin typeface="Utsaah" panose="020B0604020202020204" pitchFamily="34" charset="0"/>
                <a:cs typeface="Utsaah" panose="020B0604020202020204" pitchFamily="34" charset="0"/>
              </a:rPr>
              <a:t>Jim Thorpe transcends every obstacle to become a beacon of hope for his people and “The World’s Greatest Athlete."</a:t>
            </a:r>
            <a:endParaRPr lang="en-US" sz="2000" b="1" dirty="0">
              <a:latin typeface="Utsaah" panose="020B0604020202020204" pitchFamily="34" charset="0"/>
              <a:cs typeface="Utsaah" panose="020B0604020202020204" pitchFamily="34" charset="0"/>
            </a:endParaRPr>
          </a:p>
        </p:txBody>
      </p:sp>
      <p:sp>
        <p:nvSpPr>
          <p:cNvPr id="2" name="Rectangle 1"/>
          <p:cNvSpPr/>
          <p:nvPr/>
        </p:nvSpPr>
        <p:spPr>
          <a:xfrm>
            <a:off x="198783" y="1505994"/>
            <a:ext cx="1333130" cy="369332"/>
          </a:xfrm>
          <a:prstGeom prst="rect">
            <a:avLst/>
          </a:prstGeom>
        </p:spPr>
        <p:txBody>
          <a:bodyPr wrap="square">
            <a:spAutoFit/>
          </a:bodyPr>
          <a:lstStyle/>
          <a:p>
            <a:r>
              <a:rPr lang="en-US" b="1" dirty="0" smtClean="0"/>
              <a:t>SYNOPSIS </a:t>
            </a:r>
            <a:endParaRPr lang="en-US"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4067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108450"/>
            <a:ext cx="8694174" cy="1302027"/>
          </a:xfrm>
          <a:prstGeom prst="rect">
            <a:avLst/>
          </a:prstGeom>
          <a:ln>
            <a:noFill/>
          </a:ln>
          <a:effectLst>
            <a:softEdge rad="112500"/>
          </a:effectLst>
        </p:spPr>
      </p:pic>
      <p:sp>
        <p:nvSpPr>
          <p:cNvPr id="3" name="TextBox 2"/>
          <p:cNvSpPr txBox="1"/>
          <p:nvPr/>
        </p:nvSpPr>
        <p:spPr>
          <a:xfrm>
            <a:off x="296888" y="1666875"/>
            <a:ext cx="3272577" cy="3293209"/>
          </a:xfrm>
          <a:prstGeom prst="rect">
            <a:avLst/>
          </a:prstGeom>
          <a:noFill/>
        </p:spPr>
        <p:txBody>
          <a:bodyPr wrap="square" rtlCol="0">
            <a:spAutoFit/>
          </a:bodyPr>
          <a:lstStyle/>
          <a:p>
            <a:r>
              <a:rPr lang="en-US" sz="1600" dirty="0" smtClean="0">
                <a:latin typeface="Utsaah" panose="020B0604020202020204" pitchFamily="34" charset="0"/>
                <a:cs typeface="Utsaah" panose="020B0604020202020204" pitchFamily="34" charset="0"/>
              </a:rPr>
              <a:t>A </a:t>
            </a:r>
            <a:r>
              <a:rPr lang="en-US" sz="1600" dirty="0">
                <a:latin typeface="Utsaah" panose="020B0604020202020204" pitchFamily="34" charset="0"/>
                <a:cs typeface="Utsaah" panose="020B0604020202020204" pitchFamily="34" charset="0"/>
              </a:rPr>
              <a:t>bulk of the story takes place at the Carlisle Indian </a:t>
            </a:r>
            <a:r>
              <a:rPr lang="en-US" sz="1600" dirty="0" smtClean="0">
                <a:latin typeface="Utsaah" panose="020B0604020202020204" pitchFamily="34" charset="0"/>
                <a:cs typeface="Utsaah" panose="020B0604020202020204" pitchFamily="34" charset="0"/>
              </a:rPr>
              <a:t>Industrial School (1879-1918). </a:t>
            </a:r>
            <a:r>
              <a:rPr lang="en-US" sz="1600" dirty="0">
                <a:latin typeface="Utsaah" panose="020B0604020202020204" pitchFamily="34" charset="0"/>
                <a:cs typeface="Utsaah" panose="020B0604020202020204" pitchFamily="34" charset="0"/>
              </a:rPr>
              <a:t>Carlisle was</a:t>
            </a:r>
            <a:r>
              <a:rPr lang="en-US" sz="1600" dirty="0" smtClean="0">
                <a:latin typeface="Utsaah" panose="020B0604020202020204" pitchFamily="34" charset="0"/>
                <a:cs typeface="Utsaah" panose="020B0604020202020204" pitchFamily="34" charset="0"/>
              </a:rPr>
              <a:t> among the first Indian boarding schools and became the model for the off-reservation boarding schools that lasted until the mid 1990s. Carlisle had a </a:t>
            </a:r>
            <a:r>
              <a:rPr lang="en-US" sz="1600" dirty="0">
                <a:latin typeface="Utsaah" panose="020B0604020202020204" pitchFamily="34" charset="0"/>
                <a:cs typeface="Utsaah" panose="020B0604020202020204" pitchFamily="34" charset="0"/>
              </a:rPr>
              <a:t>10% mortality rate</a:t>
            </a:r>
            <a:r>
              <a:rPr lang="en-US" sz="1600" dirty="0" smtClean="0">
                <a:latin typeface="Utsaah" panose="020B0604020202020204" pitchFamily="34" charset="0"/>
                <a:cs typeface="Utsaah" panose="020B0604020202020204" pitchFamily="34" charset="0"/>
              </a:rPr>
              <a:t>. </a:t>
            </a:r>
            <a:r>
              <a:rPr lang="en-US" sz="1600" dirty="0">
                <a:latin typeface="Utsaah" panose="020B0604020202020204" pitchFamily="34" charset="0"/>
                <a:cs typeface="Utsaah" panose="020B0604020202020204" pitchFamily="34" charset="0"/>
              </a:rPr>
              <a:t>Over 1000 native children died due to poor living conditions, lack of nutrition, abuse (physical and mental), and home sickness. </a:t>
            </a:r>
          </a:p>
        </p:txBody>
      </p:sp>
      <p:sp>
        <p:nvSpPr>
          <p:cNvPr id="2" name="Rectangle 1"/>
          <p:cNvSpPr/>
          <p:nvPr/>
        </p:nvSpPr>
        <p:spPr>
          <a:xfrm>
            <a:off x="296886" y="1297543"/>
            <a:ext cx="1740635" cy="369332"/>
          </a:xfrm>
          <a:prstGeom prst="rect">
            <a:avLst/>
          </a:prstGeom>
        </p:spPr>
        <p:txBody>
          <a:bodyPr wrap="square">
            <a:spAutoFit/>
          </a:bodyPr>
          <a:lstStyle/>
          <a:p>
            <a:r>
              <a:rPr lang="en-US" b="1" dirty="0" smtClean="0"/>
              <a:t>BACKGROUND </a:t>
            </a:r>
            <a:endParaRPr lang="en-US" b="1" dirty="0"/>
          </a:p>
        </p:txBody>
      </p:sp>
      <p:pic>
        <p:nvPicPr>
          <p:cNvPr id="6" name="Content Placeholder 3" descr="PrattPupilsinFrontofPratts'QuartersCarlisleIndianSchool1885L.jpg"/>
          <p:cNvPicPr>
            <a:picLocks noChangeAspect="1"/>
          </p:cNvPicPr>
          <p:nvPr/>
        </p:nvPicPr>
        <p:blipFill rotWithShape="1">
          <a:blip r:embed="rId3"/>
          <a:srcRect l="726" r="897" b="8279"/>
          <a:stretch/>
        </p:blipFill>
        <p:spPr>
          <a:xfrm>
            <a:off x="3723701" y="1482209"/>
            <a:ext cx="5169255" cy="2944785"/>
          </a:xfrm>
          <a:prstGeom prst="rect">
            <a:avLst/>
          </a:prstGeom>
          <a:ln>
            <a:noFill/>
          </a:ln>
          <a:effectLst>
            <a:softEdge rad="112500"/>
          </a:effectLst>
        </p:spPr>
      </p:pic>
      <p:sp>
        <p:nvSpPr>
          <p:cNvPr id="7" name="Rectangle 6"/>
          <p:cNvSpPr/>
          <p:nvPr/>
        </p:nvSpPr>
        <p:spPr>
          <a:xfrm>
            <a:off x="4545870" y="4426994"/>
            <a:ext cx="3560418" cy="369332"/>
          </a:xfrm>
          <a:prstGeom prst="rect">
            <a:avLst/>
          </a:prstGeom>
        </p:spPr>
        <p:txBody>
          <a:bodyPr wrap="square">
            <a:spAutoFit/>
          </a:bodyPr>
          <a:lstStyle/>
          <a:p>
            <a:pPr algn="ctr"/>
            <a:r>
              <a:rPr lang="en-US" b="1" dirty="0" smtClean="0"/>
              <a:t>10,595 Children from 144 Tribes  </a:t>
            </a:r>
            <a:endParaRPr lang="en-US"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88237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43795"/>
            <a:ext cx="8694174" cy="1302027"/>
          </a:xfrm>
          <a:prstGeom prst="rect">
            <a:avLst/>
          </a:prstGeom>
          <a:ln>
            <a:noFill/>
          </a:ln>
          <a:effectLst>
            <a:softEdge rad="112500"/>
          </a:effectLst>
        </p:spPr>
      </p:pic>
      <p:graphicFrame>
        <p:nvGraphicFramePr>
          <p:cNvPr id="12" name="Table 11"/>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5045544"/>
              </p:ext>
            </p:extLst>
          </p:nvPr>
        </p:nvGraphicFramePr>
        <p:xfrm>
          <a:off x="603251" y="1399872"/>
          <a:ext cx="7937499" cy="3338512"/>
        </p:xfrm>
        <a:graphic>
          <a:graphicData uri="http://schemas.openxmlformats.org/drawingml/2006/table">
            <a:tbl>
              <a:tblPr firstRow="1" firstCol="1" bandRow="1"/>
              <a:tblGrid>
                <a:gridCol w="722906"/>
                <a:gridCol w="910860"/>
                <a:gridCol w="968693"/>
                <a:gridCol w="954235"/>
                <a:gridCol w="853028"/>
                <a:gridCol w="853028"/>
                <a:gridCol w="997609"/>
                <a:gridCol w="824112"/>
                <a:gridCol w="853028"/>
              </a:tblGrid>
              <a:tr h="208657">
                <a:tc>
                  <a:txBody>
                    <a:bodyPr/>
                    <a:lstStyle/>
                    <a:p>
                      <a:pPr algn="ctr" fontAlgn="ctr"/>
                      <a:r>
                        <a:rPr lang="en-US" sz="900" b="1" i="0" u="none" strike="noStrike" dirty="0">
                          <a:solidFill>
                            <a:srgbClr val="FFFFFF"/>
                          </a:solidFill>
                          <a:effectLst/>
                          <a:latin typeface="Calibri"/>
                        </a:rPr>
                        <a:t>SIOUX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CHIPPEWA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SENECA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ONEIDA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CHEROKEE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MOHAWK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PUEBLO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APACHE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CHEYENNE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BLACKFEET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WINNEBAGO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OSAGE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MENOMINEE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OTTOWA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ONONDAGA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ALASKAN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NEZ PERCE     </a:t>
                      </a:r>
                    </a:p>
                  </a:txBody>
                  <a:tcPr marL="9525" marR="9525" marT="9525" marB="0" anchor="ctr">
                    <a:lnL>
                      <a:noFill/>
                    </a:lnL>
                    <a:lnR>
                      <a:noFill/>
                    </a:lnR>
                    <a:lnT>
                      <a:noFill/>
                    </a:lnT>
                    <a:lnB>
                      <a:noFill/>
                    </a:lnB>
                  </a:tcPr>
                </a:tc>
                <a:tc>
                  <a:txBody>
                    <a:bodyPr/>
                    <a:lstStyle/>
                    <a:p>
                      <a:pPr algn="ctr" fontAlgn="ctr"/>
                      <a:r>
                        <a:rPr lang="en-US" sz="900" b="1" i="0" u="none" strike="noStrike" dirty="0">
                          <a:solidFill>
                            <a:srgbClr val="FFFFFF"/>
                          </a:solidFill>
                          <a:effectLst/>
                          <a:latin typeface="Calibri"/>
                        </a:rPr>
                        <a:t>OMAHA     </a:t>
                      </a:r>
                    </a:p>
                  </a:txBody>
                  <a:tcPr marL="9525" marR="9525" marT="9525" marB="0" anchor="ctr">
                    <a:lnL>
                      <a:noFill/>
                    </a:lnL>
                    <a:lnR>
                      <a:noFill/>
                    </a:lnR>
                    <a:lnT>
                      <a:noFill/>
                    </a:lnT>
                    <a:lnB>
                      <a:noFill/>
                    </a:lnB>
                  </a:tcPr>
                </a:tc>
              </a:tr>
              <a:tr h="208657">
                <a:tc>
                  <a:txBody>
                    <a:bodyPr/>
                    <a:lstStyle/>
                    <a:p>
                      <a:pPr algn="ctr" fontAlgn="ctr"/>
                      <a:r>
                        <a:rPr lang="en-US" sz="900" b="1" i="0" u="none" strike="noStrike" dirty="0">
                          <a:solidFill>
                            <a:srgbClr val="FFFFFF"/>
                          </a:solidFill>
                          <a:effectLst/>
                          <a:latin typeface="Calibri"/>
                        </a:rPr>
                        <a:t>ARAPAHO     </a:t>
                      </a:r>
                    </a:p>
                  </a:txBody>
                  <a:tcPr marL="9525" marR="9525" marT="9525" marB="0" anchor="ctr">
                    <a:lnL>
                      <a:noFill/>
                    </a:lnL>
                    <a:lnR>
                      <a:noFill/>
                    </a:lnR>
                    <a:lnT>
                      <a:noFill/>
                    </a:lnT>
                    <a:lnB>
                      <a:noFill/>
                    </a:lnB>
                  </a:tcPr>
                </a:tc>
                <a:tc>
                  <a:txBody>
                    <a:bodyPr/>
                    <a:lstStyle/>
                    <a:p>
                      <a:pPr algn="ctr" fontAlgn="ctr"/>
                      <a:r>
                        <a:rPr lang="en-US" sz="900" b="1" i="0" u="none" strike="noStrike" dirty="0">
                          <a:solidFill>
                            <a:srgbClr val="FFFFFF"/>
                          </a:solidFill>
                          <a:effectLst/>
                          <a:latin typeface="Calibri"/>
                        </a:rPr>
                        <a:t>CREEK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TUSCARORA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SHOSHONE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CROW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PAWNEE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CHOCTAW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MISSION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SHAWNEE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PIMA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POTTAWATOMI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SAC AND FOX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KLAMATH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STOCKBRIDGE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PORTO RICAN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KIOWA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COMANCHE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ASSINIBOINE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PONCA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PENOBSCOT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NAVAJO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GROS VENTRE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WYANDOTTE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CADDO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CAYUGA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WICHITA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KICKAPOO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IROQUOIS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DELAWARE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ARIKARA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CHITIMACHA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COLVILLE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PAIUTE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DIGGER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FLATHEAD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HOPI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MIAMI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MODOC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BANNOCK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CHICKASAW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IOWA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PAPAGO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PUYALLUP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CLALLAM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UTE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WASHOE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QUAPAW     </a:t>
                      </a:r>
                    </a:p>
                  </a:txBody>
                  <a:tcPr marL="9525" marR="9525" marT="9525" marB="0" anchor="ctr">
                    <a:lnL>
                      <a:noFill/>
                    </a:lnL>
                    <a:lnR>
                      <a:noFill/>
                    </a:lnR>
                    <a:lnT>
                      <a:noFill/>
                    </a:lnT>
                    <a:lnB>
                      <a:noFill/>
                    </a:lnB>
                  </a:tcPr>
                </a:tc>
                <a:tc>
                  <a:txBody>
                    <a:bodyPr/>
                    <a:lstStyle/>
                    <a:p>
                      <a:pPr algn="ctr" fontAlgn="b"/>
                      <a:r>
                        <a:rPr lang="en-US" sz="900" b="1" i="0" u="none" strike="noStrike">
                          <a:solidFill>
                            <a:srgbClr val="FFFFFF"/>
                          </a:solidFill>
                          <a:effectLst/>
                          <a:latin typeface="Calibri"/>
                        </a:rPr>
                        <a:t>YUMA     </a:t>
                      </a:r>
                    </a:p>
                  </a:txBody>
                  <a:tcPr marL="9525" marR="9525" marT="9525" marB="0" anchor="b">
                    <a:lnL>
                      <a:noFill/>
                    </a:lnL>
                    <a:lnR>
                      <a:noFill/>
                    </a:lnR>
                    <a:lnT>
                      <a:noFill/>
                    </a:lnT>
                    <a:lnB>
                      <a:noFill/>
                    </a:lnB>
                  </a:tcPr>
                </a:tc>
                <a:tc>
                  <a:txBody>
                    <a:bodyPr/>
                    <a:lstStyle/>
                    <a:p>
                      <a:pPr algn="ctr" fontAlgn="ctr"/>
                      <a:r>
                        <a:rPr lang="en-US" sz="900" b="1" i="0" u="none" strike="noStrike">
                          <a:solidFill>
                            <a:srgbClr val="FFFFFF"/>
                          </a:solidFill>
                          <a:effectLst/>
                          <a:latin typeface="Calibri"/>
                        </a:rPr>
                        <a:t>CATAWBA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LUMMI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PEORIA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POKANOT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KAW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SEMINOLE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SPOKANE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TLINGIT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WALLA WALLA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WAMPANOAG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SHINNECOCK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UMATILLA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PASSAMAQUODY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CAYUSE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HOOPA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OKANAGAN  </a:t>
                      </a:r>
                    </a:p>
                  </a:txBody>
                  <a:tcPr marL="9525" marR="9525" marT="9525" marB="0" anchor="ctr">
                    <a:lnL>
                      <a:noFill/>
                    </a:lnL>
                    <a:lnR>
                      <a:noFill/>
                    </a:lnR>
                    <a:lnT>
                      <a:noFill/>
                    </a:lnT>
                    <a:lnB>
                      <a:noFill/>
                    </a:lnB>
                  </a:tcPr>
                </a:tc>
                <a:tc>
                  <a:txBody>
                    <a:bodyPr/>
                    <a:lstStyle/>
                    <a:p>
                      <a:pPr algn="ctr" fontAlgn="ctr"/>
                      <a:r>
                        <a:rPr lang="en-US" sz="900" b="1" i="0" u="none" strike="noStrike" dirty="0">
                          <a:solidFill>
                            <a:srgbClr val="FFFFFF"/>
                          </a:solidFill>
                          <a:effectLst/>
                          <a:latin typeface="Calibri"/>
                        </a:rPr>
                        <a:t>MANDAN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NOMELAKI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LITTLELAKE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POMO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SANPOIL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ABENAKI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HIAWATHA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NOOKSACK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PITT RIVER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SILETZ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COEUR D' ALENE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COOS BAY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OTOE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SKOKOMISH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UMPQUA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CHECTO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CHINOOK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KOOTENAI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MOJAVE     </a:t>
                      </a:r>
                    </a:p>
                  </a:txBody>
                  <a:tcPr marL="9525" marR="9525" marT="9525" marB="0" anchor="ctr">
                    <a:lnL>
                      <a:noFill/>
                    </a:lnL>
                    <a:lnR>
                      <a:noFill/>
                    </a:lnR>
                    <a:lnT>
                      <a:noFill/>
                    </a:lnT>
                    <a:lnB>
                      <a:noFill/>
                    </a:lnB>
                  </a:tcPr>
                </a:tc>
                <a:tc>
                  <a:txBody>
                    <a:bodyPr/>
                    <a:lstStyle/>
                    <a:p>
                      <a:pPr algn="ctr" fontAlgn="b"/>
                      <a:r>
                        <a:rPr lang="en-US" sz="900" b="1" i="0" u="none" strike="noStrike">
                          <a:solidFill>
                            <a:srgbClr val="FFFFFF"/>
                          </a:solidFill>
                          <a:effectLst/>
                          <a:latin typeface="Calibri"/>
                        </a:rPr>
                        <a:t>MUNSEE     </a:t>
                      </a:r>
                    </a:p>
                  </a:txBody>
                  <a:tcPr marL="9525" marR="9525" marT="9525" marB="0" anchor="b">
                    <a:lnL>
                      <a:noFill/>
                    </a:lnL>
                    <a:lnR>
                      <a:noFill/>
                    </a:lnR>
                    <a:lnT>
                      <a:noFill/>
                    </a:lnT>
                    <a:lnB>
                      <a:noFill/>
                    </a:lnB>
                  </a:tcPr>
                </a:tc>
                <a:tc>
                  <a:txBody>
                    <a:bodyPr/>
                    <a:lstStyle/>
                    <a:p>
                      <a:pPr algn="ctr" fontAlgn="ctr"/>
                      <a:r>
                        <a:rPr lang="en-US" sz="900" b="1" i="0" u="none" strike="noStrike" dirty="0">
                          <a:solidFill>
                            <a:srgbClr val="FFFFFF"/>
                          </a:solidFill>
                          <a:effectLst/>
                          <a:latin typeface="Calibri"/>
                        </a:rPr>
                        <a:t>NARRAGANSETT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SERRANO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SHEBITS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UKIAH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WISHOSHKAN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YAKIMA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CHEHALIS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GOPAH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MAKAH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OREGON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PAMUNKEY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TSIMPSHEAN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UINTAH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ALGONQUIN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ALLEGHENY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CHELAN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COAHULLA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CONCOW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COQUELL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COVELO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COWLITZ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CREE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DALLES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EHNEK     </a:t>
                      </a:r>
                    </a:p>
                  </a:txBody>
                  <a:tcPr marL="9525" marR="9525" marT="9525" marB="0" anchor="ctr">
                    <a:lnL>
                      <a:noFill/>
                    </a:lnL>
                    <a:lnR>
                      <a:noFill/>
                    </a:lnR>
                    <a:lnT>
                      <a:noFill/>
                    </a:lnT>
                    <a:lnB>
                      <a:noFill/>
                    </a:lnB>
                  </a:tcPr>
                </a:tc>
              </a:tr>
              <a:tr h="208657">
                <a:tc>
                  <a:txBody>
                    <a:bodyPr/>
                    <a:lstStyle/>
                    <a:p>
                      <a:pPr algn="ctr" fontAlgn="ctr"/>
                      <a:r>
                        <a:rPr lang="en-US" sz="900" b="1" i="0" u="none" strike="noStrike">
                          <a:solidFill>
                            <a:srgbClr val="FFFFFF"/>
                          </a:solidFill>
                          <a:effectLst/>
                          <a:latin typeface="Calibri"/>
                        </a:rPr>
                        <a:t>FILIPINO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KALISPELL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KEECHI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KLICKITA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LAPWAI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LONGHORNE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MONO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OLAMPOLI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PENDOREILLE     </a:t>
                      </a:r>
                    </a:p>
                  </a:txBody>
                  <a:tcPr marL="9525" marR="9525" marT="9525" marB="0" anchor="ctr">
                    <a:lnL>
                      <a:noFill/>
                    </a:lnL>
                    <a:lnR>
                      <a:noFill/>
                    </a:lnR>
                    <a:lnT>
                      <a:noFill/>
                    </a:lnT>
                    <a:lnB>
                      <a:noFill/>
                    </a:lnB>
                  </a:tcPr>
                </a:tc>
              </a:tr>
              <a:tr h="208657">
                <a:tc>
                  <a:txBody>
                    <a:bodyPr/>
                    <a:lstStyle/>
                    <a:p>
                      <a:pPr algn="ctr" fontAlgn="b"/>
                      <a:endParaRPr lang="en-US" sz="900" b="1"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ctr" fontAlgn="ctr"/>
                      <a:r>
                        <a:rPr lang="en-US" sz="900" b="1" i="0" u="none" strike="noStrike">
                          <a:solidFill>
                            <a:srgbClr val="FFFFFF"/>
                          </a:solidFill>
                          <a:effectLst/>
                          <a:latin typeface="Calibri"/>
                        </a:rPr>
                        <a:t>SAMSEAU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SKAGIT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SQUAMISH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TEWAN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WYLACK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YUCKICREEK     </a:t>
                      </a:r>
                    </a:p>
                  </a:txBody>
                  <a:tcPr marL="9525" marR="9525" marT="9525" marB="0" anchor="ctr">
                    <a:lnL>
                      <a:noFill/>
                    </a:lnL>
                    <a:lnR>
                      <a:noFill/>
                    </a:lnR>
                    <a:lnT>
                      <a:noFill/>
                    </a:lnT>
                    <a:lnB>
                      <a:noFill/>
                    </a:lnB>
                  </a:tcPr>
                </a:tc>
                <a:tc>
                  <a:txBody>
                    <a:bodyPr/>
                    <a:lstStyle/>
                    <a:p>
                      <a:pPr algn="ctr" fontAlgn="ctr"/>
                      <a:r>
                        <a:rPr lang="en-US" sz="900" b="1" i="0" u="none" strike="noStrike">
                          <a:solidFill>
                            <a:srgbClr val="FFFFFF"/>
                          </a:solidFill>
                          <a:effectLst/>
                          <a:latin typeface="Calibri"/>
                        </a:rPr>
                        <a:t>HIDATSA </a:t>
                      </a:r>
                    </a:p>
                  </a:txBody>
                  <a:tcPr marL="9525" marR="9525" marT="9525" marB="0" anchor="ctr">
                    <a:lnL>
                      <a:noFill/>
                    </a:lnL>
                    <a:lnR>
                      <a:noFill/>
                    </a:lnR>
                    <a:lnT>
                      <a:noFill/>
                    </a:lnT>
                    <a:lnB>
                      <a:noFill/>
                    </a:lnB>
                  </a:tcPr>
                </a:tc>
                <a:tc>
                  <a:txBody>
                    <a:bodyPr/>
                    <a:lstStyle/>
                    <a:p>
                      <a:pPr algn="ctr" fontAlgn="b"/>
                      <a:endParaRPr lang="en-US" sz="900" b="1" i="0" u="none" strike="noStrike" dirty="0">
                        <a:solidFill>
                          <a:srgbClr val="FFFFFF"/>
                        </a:solidFill>
                        <a:effectLst/>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46327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325466" y="205979"/>
            <a:ext cx="8361334" cy="4761971"/>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11384" y="1745109"/>
            <a:ext cx="4459764" cy="2973176"/>
          </a:xfrm>
          <a:prstGeom prst="rect">
            <a:avLst/>
          </a:prstGeom>
          <a:ln>
            <a:noFill/>
          </a:ln>
          <a:effectLst>
            <a:softEdge rad="112500"/>
          </a:effectLst>
        </p:spPr>
      </p:pic>
      <p:pic>
        <p:nvPicPr>
          <p:cNvPr id="4" name="Picture 3" descr="Cover.jpg"/>
          <p:cNvPicPr>
            <a:picLocks noChangeAspect="1"/>
          </p:cNvPicPr>
          <p:nvPr/>
        </p:nvPicPr>
        <p:blipFill rotWithShape="1">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130296"/>
            <a:ext cx="8694174" cy="1302027"/>
          </a:xfrm>
          <a:prstGeom prst="rect">
            <a:avLst/>
          </a:prstGeom>
          <a:ln>
            <a:noFill/>
          </a:ln>
          <a:effectLst>
            <a:softEdge rad="112500"/>
          </a:effectLst>
        </p:spPr>
      </p:pic>
      <p:sp>
        <p:nvSpPr>
          <p:cNvPr id="3" name="TextBox 2"/>
          <p:cNvSpPr txBox="1"/>
          <p:nvPr/>
        </p:nvSpPr>
        <p:spPr>
          <a:xfrm>
            <a:off x="296887" y="1761255"/>
            <a:ext cx="3672974" cy="2554545"/>
          </a:xfrm>
          <a:prstGeom prst="rect">
            <a:avLst/>
          </a:prstGeom>
          <a:noFill/>
        </p:spPr>
        <p:txBody>
          <a:bodyPr wrap="square" rtlCol="0">
            <a:spAutoFit/>
          </a:bodyPr>
          <a:lstStyle/>
          <a:p>
            <a:r>
              <a:rPr lang="en-US" sz="1600" dirty="0" smtClean="0">
                <a:latin typeface="Utsaah" panose="020B0604020202020204" pitchFamily="34" charset="0"/>
                <a:cs typeface="Utsaah" panose="020B0604020202020204" pitchFamily="34" charset="0"/>
              </a:rPr>
              <a:t>Jim overcame near insurmountable challenges to become </a:t>
            </a:r>
            <a:r>
              <a:rPr lang="en-US" sz="1600" dirty="0">
                <a:latin typeface="Utsaah" panose="020B0604020202020204" pitchFamily="34" charset="0"/>
                <a:cs typeface="Utsaah" panose="020B0604020202020204" pitchFamily="34" charset="0"/>
              </a:rPr>
              <a:t>the greatest all-around athlete in the history of modern sports. He won Olympic Gold Medals in the </a:t>
            </a:r>
            <a:r>
              <a:rPr lang="en-US" sz="1600" dirty="0" smtClean="0">
                <a:latin typeface="Utsaah" panose="020B0604020202020204" pitchFamily="34" charset="0"/>
                <a:cs typeface="Utsaah" panose="020B0604020202020204" pitchFamily="34" charset="0"/>
              </a:rPr>
              <a:t>Pentathlon </a:t>
            </a:r>
            <a:r>
              <a:rPr lang="en-US" sz="1600" dirty="0">
                <a:latin typeface="Utsaah" panose="020B0604020202020204" pitchFamily="34" charset="0"/>
                <a:cs typeface="Utsaah" panose="020B0604020202020204" pitchFamily="34" charset="0"/>
              </a:rPr>
              <a:t>and </a:t>
            </a:r>
            <a:r>
              <a:rPr lang="en-US" sz="1600" dirty="0" smtClean="0">
                <a:latin typeface="Utsaah" panose="020B0604020202020204" pitchFamily="34" charset="0"/>
                <a:cs typeface="Utsaah" panose="020B0604020202020204" pitchFamily="34" charset="0"/>
              </a:rPr>
              <a:t>Decathlon </a:t>
            </a:r>
            <a:r>
              <a:rPr lang="en-US" sz="1600" dirty="0">
                <a:latin typeface="Utsaah" panose="020B0604020202020204" pitchFamily="34" charset="0"/>
                <a:cs typeface="Utsaah" panose="020B0604020202020204" pitchFamily="34" charset="0"/>
              </a:rPr>
              <a:t>in the 1912 Swedish games. Professionally, he played baseball for the New York Giants and football for the Canton Bulldogs where he won three championships. In 1920, he became a founding member and the first president of the </a:t>
            </a:r>
            <a:r>
              <a:rPr lang="en-US" sz="1600" dirty="0" smtClean="0">
                <a:latin typeface="Utsaah" panose="020B0604020202020204" pitchFamily="34" charset="0"/>
                <a:cs typeface="Utsaah" panose="020B0604020202020204" pitchFamily="34" charset="0"/>
              </a:rPr>
              <a:t>AFL, known today as the National </a:t>
            </a:r>
            <a:r>
              <a:rPr lang="en-US" sz="1600" dirty="0">
                <a:latin typeface="Utsaah" panose="020B0604020202020204" pitchFamily="34" charset="0"/>
                <a:cs typeface="Utsaah" panose="020B0604020202020204" pitchFamily="34" charset="0"/>
              </a:rPr>
              <a:t>Football </a:t>
            </a:r>
            <a:r>
              <a:rPr lang="en-US" sz="1600" dirty="0" smtClean="0">
                <a:latin typeface="Utsaah" panose="020B0604020202020204" pitchFamily="34" charset="0"/>
                <a:cs typeface="Utsaah" panose="020B0604020202020204" pitchFamily="34" charset="0"/>
              </a:rPr>
              <a:t>League.   </a:t>
            </a:r>
            <a:endParaRPr lang="en-US" sz="1600" dirty="0">
              <a:latin typeface="Utsaah" panose="020B0604020202020204" pitchFamily="34" charset="0"/>
              <a:cs typeface="Utsaah" panose="020B0604020202020204" pitchFamily="34" charset="0"/>
            </a:endParaRPr>
          </a:p>
        </p:txBody>
      </p:sp>
      <p:sp>
        <p:nvSpPr>
          <p:cNvPr id="2" name="Rectangle 1"/>
          <p:cNvSpPr/>
          <p:nvPr/>
        </p:nvSpPr>
        <p:spPr>
          <a:xfrm>
            <a:off x="296887" y="1317534"/>
            <a:ext cx="1740635" cy="369332"/>
          </a:xfrm>
          <a:prstGeom prst="rect">
            <a:avLst/>
          </a:prstGeom>
        </p:spPr>
        <p:txBody>
          <a:bodyPr wrap="square">
            <a:spAutoFit/>
          </a:bodyPr>
          <a:lstStyle/>
          <a:p>
            <a:r>
              <a:rPr lang="en-US" b="1" dirty="0" smtClean="0"/>
              <a:t>BACKGROUND </a:t>
            </a:r>
            <a:endParaRPr lang="en-US"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4076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93350"/>
            <a:ext cx="8694174" cy="1302027"/>
          </a:xfrm>
          <a:prstGeom prst="rect">
            <a:avLst/>
          </a:prstGeom>
          <a:ln>
            <a:noFill/>
          </a:ln>
          <a:effectLst>
            <a:softEdge rad="112500"/>
          </a:effectLst>
        </p:spPr>
      </p:pic>
      <p:sp>
        <p:nvSpPr>
          <p:cNvPr id="2" name="Rectangle 1"/>
          <p:cNvSpPr/>
          <p:nvPr/>
        </p:nvSpPr>
        <p:spPr>
          <a:xfrm>
            <a:off x="198783" y="1330962"/>
            <a:ext cx="1740635" cy="369332"/>
          </a:xfrm>
          <a:prstGeom prst="rect">
            <a:avLst/>
          </a:prstGeom>
        </p:spPr>
        <p:txBody>
          <a:bodyPr wrap="square">
            <a:spAutoFit/>
          </a:bodyPr>
          <a:lstStyle/>
          <a:p>
            <a:r>
              <a:rPr lang="en-US" b="1" dirty="0" smtClean="0"/>
              <a:t>THORPE TRIVIA </a:t>
            </a:r>
            <a:endParaRPr lang="en-US" b="1" dirty="0"/>
          </a:p>
        </p:txBody>
      </p:sp>
      <p:pic>
        <p:nvPicPr>
          <p:cNvPr id="6" name="Picture 5"/>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423946" y="1321486"/>
            <a:ext cx="4278103" cy="3470611"/>
          </a:xfrm>
          <a:prstGeom prst="rect">
            <a:avLst/>
          </a:prstGeom>
          <a:ln>
            <a:noFill/>
          </a:ln>
          <a:effectLst>
            <a:softEdge rad="112500"/>
          </a:effectLst>
        </p:spPr>
      </p:pic>
      <p:sp>
        <p:nvSpPr>
          <p:cNvPr id="7" name="TextBox 6"/>
          <p:cNvSpPr txBox="1"/>
          <p:nvPr/>
        </p:nvSpPr>
        <p:spPr>
          <a:xfrm>
            <a:off x="57322" y="1690817"/>
            <a:ext cx="4366623" cy="3231653"/>
          </a:xfrm>
          <a:prstGeom prst="rect">
            <a:avLst/>
          </a:prstGeom>
          <a:noFill/>
        </p:spPr>
        <p:txBody>
          <a:bodyPr wrap="square" rtlCol="0">
            <a:spAutoFit/>
          </a:bodyPr>
          <a:lstStyle/>
          <a:p>
            <a:r>
              <a:rPr lang="en-US" sz="1200" dirty="0" smtClean="0"/>
              <a:t>Entering the final event of the Decathlon, Thorpe had such an impressive lead that he only needed to finish 7th or better in the 1,500 meter race to win Olympic Gold. After the runners were called to the track, Thorpe dug into his gym bag to find his shoes missing. Someone had stolen them.</a:t>
            </a:r>
          </a:p>
          <a:p>
            <a:endParaRPr lang="en-US" sz="1200" dirty="0" smtClean="0"/>
          </a:p>
          <a:p>
            <a:r>
              <a:rPr lang="en-US" sz="1200" dirty="0" smtClean="0"/>
              <a:t>Frantically, he searched for his shoes, to no avail. With the </a:t>
            </a:r>
          </a:p>
          <a:p>
            <a:r>
              <a:rPr lang="en-US" sz="1200" dirty="0" smtClean="0"/>
              <a:t>race about to begin, he found two mismatched, badly-worn shoes: one, two-sizes too big, the other, a size too small. With socks doubled up on the one foot, Thorpe put a thin dress sock on the other and got to his mark just in time for the race to begin. </a:t>
            </a:r>
          </a:p>
          <a:p>
            <a:endParaRPr lang="en-US" sz="1200" dirty="0" smtClean="0"/>
          </a:p>
          <a:p>
            <a:r>
              <a:rPr lang="en-US" sz="1200" dirty="0" smtClean="0"/>
              <a:t>After trailing the pack for the first three laps, Thorpe caught the leaders rounding the final turn, and with a great burst of speed, he surged ahead and won the race by an astounding 25 yards. He captured the Gold Medal and was pronounced “The World’s Greatest Athlete” by King Gustav of Sweden.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6566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over.jpg"/>
          <p:cNvPicPr>
            <a:picLocks noChangeAspect="1"/>
          </p:cNvPicPr>
          <p:nvPr/>
        </p:nvPicPr>
        <p:blipFill rotWithShape="1">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50" t="3091" r="4327" b="72948"/>
          <a:stretch/>
        </p:blipFill>
        <p:spPr>
          <a:xfrm>
            <a:off x="198783" y="95250"/>
            <a:ext cx="8694174" cy="1302027"/>
          </a:xfrm>
          <a:prstGeom prst="rect">
            <a:avLst/>
          </a:prstGeom>
          <a:ln>
            <a:noFill/>
          </a:ln>
          <a:effectLst>
            <a:softEdge rad="112500"/>
          </a:effectLst>
        </p:spPr>
      </p:pic>
      <p:sp>
        <p:nvSpPr>
          <p:cNvPr id="6" name="Rectangle 5"/>
          <p:cNvSpPr/>
          <p:nvPr/>
        </p:nvSpPr>
        <p:spPr>
          <a:xfrm>
            <a:off x="296884" y="1302027"/>
            <a:ext cx="8483559" cy="830997"/>
          </a:xfrm>
          <a:prstGeom prst="rect">
            <a:avLst/>
          </a:prstGeom>
        </p:spPr>
        <p:txBody>
          <a:bodyPr wrap="square">
            <a:spAutoFit/>
          </a:bodyPr>
          <a:lstStyle/>
          <a:p>
            <a:pPr algn="ctr"/>
            <a:r>
              <a:rPr lang="en-US" sz="2400" b="1" dirty="0" smtClean="0"/>
              <a:t>We are proud to announce </a:t>
            </a:r>
          </a:p>
          <a:p>
            <a:pPr algn="ctr"/>
            <a:r>
              <a:rPr lang="en-US" sz="2400" b="1" smtClean="0"/>
              <a:t>MARTIN SENSMEIER </a:t>
            </a:r>
            <a:r>
              <a:rPr lang="en-US" sz="2400" b="1" dirty="0" smtClean="0"/>
              <a:t>as JIM THORPE </a:t>
            </a:r>
            <a:endParaRPr lang="en-US" b="1" dirty="0"/>
          </a:p>
        </p:txBody>
      </p:sp>
      <p:pic>
        <p:nvPicPr>
          <p:cNvPr id="7" name="Picture 6"/>
          <p:cNvPicPr>
            <a:picLocks noChangeAspect="1"/>
          </p:cNvPicPr>
          <p:nvPr/>
        </p:nvPicPr>
        <p:blipFill rotWithShape="1">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14" t="2586" r="64959" b="11522"/>
          <a:stretch/>
        </p:blipFill>
        <p:spPr>
          <a:xfrm>
            <a:off x="4545870" y="2218559"/>
            <a:ext cx="2312056" cy="2746345"/>
          </a:xfrm>
          <a:prstGeom prst="rect">
            <a:avLst/>
          </a:prstGeom>
          <a:ln>
            <a:noFill/>
          </a:ln>
          <a:effectLst>
            <a:softEdge rad="112500"/>
          </a:effectLst>
        </p:spPr>
      </p:pic>
      <p:pic>
        <p:nvPicPr>
          <p:cNvPr id="9" name="Picture 8"/>
          <p:cNvPicPr>
            <a:picLocks noChangeAspect="1"/>
          </p:cNvPicPr>
          <p:nvPr/>
        </p:nvPicPr>
        <p:blipFill rotWithShape="1">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3545" r="31305" b="70797"/>
          <a:stretch/>
        </p:blipFill>
        <p:spPr>
          <a:xfrm>
            <a:off x="2257426" y="2218559"/>
            <a:ext cx="2162174" cy="2663794"/>
          </a:xfrm>
          <a:prstGeom prst="rect">
            <a:avLst/>
          </a:prstGeom>
          <a:ln>
            <a:noFill/>
          </a:ln>
          <a:effectLst>
            <a:softEdge rad="112500"/>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6548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9804</TotalTime>
  <Words>1919</Words>
  <Application>Microsoft Macintosh PowerPoint</Application>
  <PresentationFormat>On-screen Show (16:9)</PresentationFormat>
  <Paragraphs>239</Paragraphs>
  <Slides>19</Slides>
  <Notes>0</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Black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Pictures and Stories,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Taylor</dc:creator>
  <cp:lastModifiedBy>Abraham Taylor</cp:lastModifiedBy>
  <cp:revision>125</cp:revision>
  <cp:lastPrinted>2017-04-08T02:18:33Z</cp:lastPrinted>
  <dcterms:created xsi:type="dcterms:W3CDTF">2017-09-12T19:30:52Z</dcterms:created>
  <dcterms:modified xsi:type="dcterms:W3CDTF">2017-09-12T19:54:39Z</dcterms:modified>
</cp:coreProperties>
</file>