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902" r:id="rId5"/>
  </p:sldMasterIdLst>
  <p:notesMasterIdLst>
    <p:notesMasterId r:id="rId27"/>
  </p:notesMasterIdLst>
  <p:handoutMasterIdLst>
    <p:handoutMasterId r:id="rId28"/>
  </p:handoutMasterIdLst>
  <p:sldIdLst>
    <p:sldId id="414" r:id="rId6"/>
    <p:sldId id="480" r:id="rId7"/>
    <p:sldId id="481" r:id="rId8"/>
    <p:sldId id="483" r:id="rId9"/>
    <p:sldId id="482" r:id="rId10"/>
    <p:sldId id="471" r:id="rId11"/>
    <p:sldId id="475" r:id="rId12"/>
    <p:sldId id="478" r:id="rId13"/>
    <p:sldId id="484" r:id="rId14"/>
    <p:sldId id="485" r:id="rId15"/>
    <p:sldId id="497" r:id="rId16"/>
    <p:sldId id="496" r:id="rId17"/>
    <p:sldId id="495" r:id="rId18"/>
    <p:sldId id="498" r:id="rId19"/>
    <p:sldId id="487" r:id="rId20"/>
    <p:sldId id="488" r:id="rId21"/>
    <p:sldId id="489" r:id="rId22"/>
    <p:sldId id="490" r:id="rId23"/>
    <p:sldId id="491" r:id="rId24"/>
    <p:sldId id="492" r:id="rId25"/>
    <p:sldId id="494" r:id="rId26"/>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4128">
          <p15:clr>
            <a:srgbClr val="A4A3A4"/>
          </p15:clr>
        </p15:guide>
        <p15:guide id="3" pos="3024">
          <p15:clr>
            <a:srgbClr val="A4A3A4"/>
          </p15:clr>
        </p15:guide>
        <p15:guide id="4" pos="5568">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guide id="3" orient="horz" pos="2910">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Reynolds" initials="A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6043D"/>
    <a:srgbClr val="0A0559"/>
    <a:srgbClr val="060238"/>
    <a:srgbClr val="000000"/>
    <a:srgbClr val="5E5E5E"/>
    <a:srgbClr val="D6E8F3"/>
    <a:srgbClr val="0066FF"/>
    <a:srgbClr val="D4E5B9"/>
    <a:srgbClr val="DE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14" autoAdjust="0"/>
    <p:restoredTop sz="82953" autoAdjust="0"/>
  </p:normalViewPr>
  <p:slideViewPr>
    <p:cSldViewPr>
      <p:cViewPr varScale="1">
        <p:scale>
          <a:sx n="58" d="100"/>
          <a:sy n="58" d="100"/>
        </p:scale>
        <p:origin x="42" y="78"/>
      </p:cViewPr>
      <p:guideLst>
        <p:guide orient="horz" pos="432"/>
        <p:guide pos="4128"/>
        <p:guide pos="3024"/>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6" d="100"/>
          <a:sy n="96" d="100"/>
        </p:scale>
        <p:origin x="3594" y="84"/>
      </p:cViewPr>
      <p:guideLst>
        <p:guide orient="horz" pos="2933"/>
        <p:guide pos="2213"/>
        <p:guide orient="horz" pos="2910"/>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690053166431121E-2"/>
          <c:y val="8.9513847411610281E-2"/>
          <c:w val="0.84503819234134192"/>
          <c:h val="0.83963139121626817"/>
        </c:manualLayout>
      </c:layout>
      <c:lineChart>
        <c:grouping val="standard"/>
        <c:varyColors val="0"/>
        <c:ser>
          <c:idx val="1"/>
          <c:order val="0"/>
          <c:tx>
            <c:strRef>
              <c:f>'arrivals &amp; spending timeline'!$A$6</c:f>
              <c:strCache>
                <c:ptCount val="1"/>
                <c:pt idx="0">
                  <c:v>Total International Arrivals</c:v>
                </c:pt>
              </c:strCache>
            </c:strRef>
          </c:tx>
          <c:marker>
            <c:symbol val="square"/>
            <c:size val="4"/>
          </c:marker>
          <c:cat>
            <c:numRef>
              <c:f>'arrivals &amp; spending timeline'!$J$4:$S$4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'arrivals &amp; spending timeline'!$J$6:$S$6</c:f>
              <c:numCache>
                <c:formatCode>#,##0</c:formatCode>
                <c:ptCount val="10"/>
                <c:pt idx="0">
                  <c:v>56134944</c:v>
                </c:pt>
                <c:pt idx="1">
                  <c:v>58007274</c:v>
                </c:pt>
                <c:pt idx="2">
                  <c:v>55102743</c:v>
                </c:pt>
                <c:pt idx="3">
                  <c:v>60010360</c:v>
                </c:pt>
                <c:pt idx="4">
                  <c:v>62820943</c:v>
                </c:pt>
                <c:pt idx="5">
                  <c:v>66657028</c:v>
                </c:pt>
                <c:pt idx="6">
                  <c:v>69994870</c:v>
                </c:pt>
                <c:pt idx="7">
                  <c:v>75021716</c:v>
                </c:pt>
                <c:pt idx="8">
                  <c:v>77510282</c:v>
                </c:pt>
                <c:pt idx="9">
                  <c:v>75620836</c:v>
                </c:pt>
              </c:numCache>
            </c:numRef>
          </c:val>
          <c:smooth val="0"/>
          <c:extLst>
            <c:ext xmlns:c16="http://schemas.microsoft.com/office/drawing/2014/chart" uri="{C3380CC4-5D6E-409C-BE32-E72D297353CC}">
              <c16:uniqueId val="{00000000-28B0-454B-AC65-CFD0CA97961E}"/>
            </c:ext>
          </c:extLst>
        </c:ser>
        <c:dLbls>
          <c:showLegendKey val="0"/>
          <c:showVal val="0"/>
          <c:showCatName val="0"/>
          <c:showSerName val="0"/>
          <c:showPercent val="0"/>
          <c:showBubbleSize val="0"/>
        </c:dLbls>
        <c:marker val="1"/>
        <c:smooth val="0"/>
        <c:axId val="391727216"/>
        <c:axId val="391726432"/>
      </c:lineChart>
      <c:lineChart>
        <c:grouping val="standard"/>
        <c:varyColors val="0"/>
        <c:ser>
          <c:idx val="0"/>
          <c:order val="1"/>
          <c:tx>
            <c:strRef>
              <c:f>'arrivals &amp; spending timeline'!$A$5</c:f>
              <c:strCache>
                <c:ptCount val="1"/>
                <c:pt idx="0">
                  <c:v>Total Travel &amp; Tourism Exports</c:v>
                </c:pt>
              </c:strCache>
            </c:strRef>
          </c:tx>
          <c:marker>
            <c:symbol val="diamond"/>
            <c:size val="4"/>
          </c:marker>
          <c:cat>
            <c:numRef>
              <c:f>'arrivals &amp; spending timeline'!$J$4:$S$4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'arrivals &amp; spending timeline'!$J$5:$S$5</c:f>
              <c:numCache>
                <c:formatCode>"$"#,##0</c:formatCode>
                <c:ptCount val="10"/>
                <c:pt idx="0">
                  <c:v>144224</c:v>
                </c:pt>
                <c:pt idx="1">
                  <c:v>164718</c:v>
                </c:pt>
                <c:pt idx="2">
                  <c:v>146005</c:v>
                </c:pt>
                <c:pt idx="3">
                  <c:v>167997</c:v>
                </c:pt>
                <c:pt idx="4">
                  <c:v>187630</c:v>
                </c:pt>
                <c:pt idx="5">
                  <c:v>200996</c:v>
                </c:pt>
                <c:pt idx="6">
                  <c:v>218497</c:v>
                </c:pt>
                <c:pt idx="7">
                  <c:v>235989</c:v>
                </c:pt>
                <c:pt idx="8">
                  <c:v>247394</c:v>
                </c:pt>
                <c:pt idx="9" formatCode="#,##0">
                  <c:v>244710</c:v>
                </c:pt>
              </c:numCache>
            </c:numRef>
          </c:val>
          <c:smooth val="0"/>
          <c:extLst>
            <c:ext xmlns:c16="http://schemas.microsoft.com/office/drawing/2014/chart" uri="{C3380CC4-5D6E-409C-BE32-E72D297353CC}">
              <c16:uniqueId val="{00000001-28B0-454B-AC65-CFD0CA97961E}"/>
            </c:ext>
          </c:extLst>
        </c:ser>
        <c:dLbls>
          <c:showLegendKey val="0"/>
          <c:showVal val="0"/>
          <c:showCatName val="0"/>
          <c:showSerName val="0"/>
          <c:showPercent val="0"/>
          <c:showBubbleSize val="0"/>
        </c:dLbls>
        <c:marker val="1"/>
        <c:smooth val="0"/>
        <c:axId val="391727608"/>
        <c:axId val="391730744"/>
      </c:lineChart>
      <c:catAx>
        <c:axId val="391727216"/>
        <c:scaling>
          <c:orientation val="minMax"/>
        </c:scaling>
        <c:delete val="0"/>
        <c:axPos val="b"/>
        <c:numFmt formatCode="General" sourceLinked="1"/>
        <c:majorTickMark val="in"/>
        <c:minorTickMark val="none"/>
        <c:tickLblPos val="low"/>
        <c:txPr>
          <a:bodyPr/>
          <a:lstStyle/>
          <a:p>
            <a:pPr>
              <a:defRPr sz="1050" b="1"/>
            </a:pPr>
            <a:endParaRPr lang="en-US"/>
          </a:p>
        </c:txPr>
        <c:crossAx val="391726432"/>
        <c:crosses val="autoZero"/>
        <c:auto val="0"/>
        <c:lblAlgn val="ctr"/>
        <c:lblOffset val="100"/>
        <c:noMultiLvlLbl val="0"/>
      </c:catAx>
      <c:valAx>
        <c:axId val="391726432"/>
        <c:scaling>
          <c:orientation val="minMax"/>
          <c:min val="52000000"/>
        </c:scaling>
        <c:delete val="0"/>
        <c:axPos val="l"/>
        <c:numFmt formatCode="00,,&quot;M&quot;" sourceLinked="0"/>
        <c:majorTickMark val="out"/>
        <c:minorTickMark val="none"/>
        <c:tickLblPos val="nextTo"/>
        <c:txPr>
          <a:bodyPr/>
          <a:lstStyle/>
          <a:p>
            <a:pPr>
              <a:defRPr sz="1000" b="1" baseline="0"/>
            </a:pPr>
            <a:endParaRPr lang="en-US"/>
          </a:p>
        </c:txPr>
        <c:crossAx val="391727216"/>
        <c:crosses val="autoZero"/>
        <c:crossBetween val="between"/>
        <c:majorUnit val="2000000"/>
      </c:valAx>
      <c:valAx>
        <c:axId val="391730744"/>
        <c:scaling>
          <c:orientation val="minMax"/>
          <c:min val="140000"/>
        </c:scaling>
        <c:delete val="0"/>
        <c:axPos val="r"/>
        <c:numFmt formatCode="\$#,&quot;B&quot;" sourceLinked="0"/>
        <c:majorTickMark val="out"/>
        <c:minorTickMark val="none"/>
        <c:tickLblPos val="nextTo"/>
        <c:txPr>
          <a:bodyPr/>
          <a:lstStyle/>
          <a:p>
            <a:pPr>
              <a:defRPr sz="1000" b="1" baseline="0"/>
            </a:pPr>
            <a:endParaRPr lang="en-US"/>
          </a:p>
        </c:txPr>
        <c:crossAx val="391727608"/>
        <c:crosses val="max"/>
        <c:crossBetween val="between"/>
        <c:majorUnit val="10000"/>
      </c:valAx>
      <c:catAx>
        <c:axId val="391727608"/>
        <c:scaling>
          <c:orientation val="minMax"/>
        </c:scaling>
        <c:delete val="1"/>
        <c:axPos val="b"/>
        <c:numFmt formatCode="General" sourceLinked="1"/>
        <c:majorTickMark val="out"/>
        <c:minorTickMark val="none"/>
        <c:tickLblPos val="nextTo"/>
        <c:crossAx val="391730744"/>
        <c:crosses val="autoZero"/>
        <c:auto val="1"/>
        <c:lblAlgn val="ctr"/>
        <c:lblOffset val="100"/>
        <c:noMultiLvlLbl val="0"/>
      </c:catAx>
    </c:plotArea>
    <c:legend>
      <c:legendPos val="l"/>
      <c:layout>
        <c:manualLayout>
          <c:xMode val="edge"/>
          <c:yMode val="edge"/>
          <c:x val="0.102452285394867"/>
          <c:y val="0.10642405339129442"/>
          <c:w val="0.44127960671184102"/>
          <c:h val="0.17755158849825856"/>
        </c:manualLayout>
      </c:layout>
      <c:overlay val="1"/>
      <c:txPr>
        <a:bodyPr/>
        <a:lstStyle/>
        <a:p>
          <a:pPr>
            <a:defRPr sz="1400" baseline="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781321184510534E-2"/>
          <c:y val="5.8695652173913072E-2"/>
          <c:w val="0.84738041002277964"/>
          <c:h val="0.8456521739130437"/>
        </c:manualLayout>
      </c:layout>
      <c:barChart>
        <c:barDir val="col"/>
        <c:grouping val="clustered"/>
        <c:varyColors val="0"/>
        <c:ser>
          <c:idx val="1"/>
          <c:order val="0"/>
          <c:tx>
            <c:strRef>
              <c:f>'Native American time line'!$A$7</c:f>
              <c:strCache>
                <c:ptCount val="1"/>
                <c:pt idx="0">
                  <c:v>Overseas market share for visits to Native American sites</c:v>
                </c:pt>
              </c:strCache>
            </c:strRef>
          </c:tx>
          <c:spPr>
            <a:solidFill>
              <a:schemeClr val="accent2"/>
            </a:solidFill>
            <a:ln w="11517">
              <a:solidFill>
                <a:schemeClr val="tx1"/>
              </a:solidFill>
              <a:prstDash val="solid"/>
            </a:ln>
            <a:scene3d>
              <a:camera prst="orthographicFront"/>
              <a:lightRig rig="threePt" dir="t"/>
            </a:scene3d>
            <a:sp3d prstMaterial="matte"/>
          </c:spPr>
          <c:invertIfNegative val="0"/>
          <c:cat>
            <c:numRef>
              <c:f>'Native American time line'!$B$4:$V$4</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'Native American time line'!$B$7:$V$7</c:f>
              <c:numCache>
                <c:formatCode>General</c:formatCode>
                <c:ptCount val="21"/>
                <c:pt idx="0">
                  <c:v>5.6</c:v>
                </c:pt>
                <c:pt idx="1">
                  <c:v>4.4000000000000004</c:v>
                </c:pt>
                <c:pt idx="2">
                  <c:v>4.3</c:v>
                </c:pt>
                <c:pt idx="3">
                  <c:v>4.0999999999999996</c:v>
                </c:pt>
                <c:pt idx="4" formatCode="0.0">
                  <c:v>3.7</c:v>
                </c:pt>
                <c:pt idx="5" formatCode="0.0">
                  <c:v>3.8</c:v>
                </c:pt>
                <c:pt idx="6" formatCode="0.0">
                  <c:v>3</c:v>
                </c:pt>
                <c:pt idx="7" formatCode="0.0">
                  <c:v>3.1</c:v>
                </c:pt>
                <c:pt idx="8" formatCode="0.0">
                  <c:v>3.7</c:v>
                </c:pt>
                <c:pt idx="9" formatCode="0.0">
                  <c:v>3.3</c:v>
                </c:pt>
                <c:pt idx="10" formatCode="0.0">
                  <c:v>3.2</c:v>
                </c:pt>
                <c:pt idx="11" formatCode="0.0">
                  <c:v>2.9</c:v>
                </c:pt>
                <c:pt idx="12" formatCode="0.0">
                  <c:v>3.4</c:v>
                </c:pt>
                <c:pt idx="13" formatCode="0.0">
                  <c:v>3.2</c:v>
                </c:pt>
                <c:pt idx="14" formatCode="0.0">
                  <c:v>3.6</c:v>
                </c:pt>
                <c:pt idx="15" formatCode="0.0">
                  <c:v>3.5</c:v>
                </c:pt>
                <c:pt idx="16" formatCode="0.0">
                  <c:v>4.8</c:v>
                </c:pt>
                <c:pt idx="17" formatCode="0.0">
                  <c:v>4.7</c:v>
                </c:pt>
                <c:pt idx="18" formatCode="0.0">
                  <c:v>4.8</c:v>
                </c:pt>
                <c:pt idx="19" formatCode="0.0">
                  <c:v>5.0999999999999996</c:v>
                </c:pt>
                <c:pt idx="20" formatCode="0.0">
                  <c:v>5.2</c:v>
                </c:pt>
              </c:numCache>
            </c:numRef>
          </c:val>
          <c:extLst>
            <c:ext xmlns:c16="http://schemas.microsoft.com/office/drawing/2014/chart" uri="{C3380CC4-5D6E-409C-BE32-E72D297353CC}">
              <c16:uniqueId val="{00000000-26AB-4D0B-8EC2-082A7607FAD3}"/>
            </c:ext>
          </c:extLst>
        </c:ser>
        <c:dLbls>
          <c:showLegendKey val="0"/>
          <c:showVal val="0"/>
          <c:showCatName val="0"/>
          <c:showSerName val="0"/>
          <c:showPercent val="0"/>
          <c:showBubbleSize val="0"/>
        </c:dLbls>
        <c:gapWidth val="150"/>
        <c:axId val="391723688"/>
        <c:axId val="391724080"/>
      </c:barChart>
      <c:lineChart>
        <c:grouping val="standard"/>
        <c:varyColors val="0"/>
        <c:ser>
          <c:idx val="0"/>
          <c:order val="1"/>
          <c:tx>
            <c:strRef>
              <c:f>'Native American time line'!$A$5</c:f>
              <c:strCache>
                <c:ptCount val="1"/>
                <c:pt idx="0">
                  <c:v>Visitor volume for overseas travelers to Native American sites</c:v>
                </c:pt>
              </c:strCache>
            </c:strRef>
          </c:tx>
          <c:spPr>
            <a:ln w="34525">
              <a:solidFill>
                <a:srgbClr val="FF0000"/>
              </a:solidFill>
              <a:prstDash val="solid"/>
            </a:ln>
          </c:spPr>
          <c:marker>
            <c:symbol val="none"/>
          </c:marker>
          <c:cat>
            <c:multiLvlStrRef>
              <c:f>'Native Amer summary'!$A$16:$A$31</c:f>
            </c:multiLvlStrRef>
          </c:cat>
          <c:val>
            <c:numRef>
              <c:f>'Native American time line'!$B$5:$V$5</c:f>
              <c:numCache>
                <c:formatCode>#,##0</c:formatCode>
                <c:ptCount val="21"/>
                <c:pt idx="0">
                  <c:v>1269</c:v>
                </c:pt>
                <c:pt idx="1">
                  <c:v>1065</c:v>
                </c:pt>
                <c:pt idx="2">
                  <c:v>1019</c:v>
                </c:pt>
                <c:pt idx="3">
                  <c:v>1003</c:v>
                </c:pt>
                <c:pt idx="4">
                  <c:v>961</c:v>
                </c:pt>
                <c:pt idx="5">
                  <c:v>830</c:v>
                </c:pt>
                <c:pt idx="6">
                  <c:v>574</c:v>
                </c:pt>
                <c:pt idx="7">
                  <c:v>559</c:v>
                </c:pt>
                <c:pt idx="8">
                  <c:v>752</c:v>
                </c:pt>
                <c:pt idx="9">
                  <c:v>715</c:v>
                </c:pt>
                <c:pt idx="10">
                  <c:v>693</c:v>
                </c:pt>
                <c:pt idx="11">
                  <c:v>693</c:v>
                </c:pt>
                <c:pt idx="12">
                  <c:v>862</c:v>
                </c:pt>
                <c:pt idx="13">
                  <c:v>760</c:v>
                </c:pt>
                <c:pt idx="14">
                  <c:v>949</c:v>
                </c:pt>
                <c:pt idx="15">
                  <c:v>976</c:v>
                </c:pt>
                <c:pt idx="16">
                  <c:v>1429</c:v>
                </c:pt>
                <c:pt idx="17">
                  <c:v>1506</c:v>
                </c:pt>
                <c:pt idx="18">
                  <c:v>1677</c:v>
                </c:pt>
                <c:pt idx="19">
                  <c:v>1958</c:v>
                </c:pt>
                <c:pt idx="20">
                  <c:v>1955</c:v>
                </c:pt>
              </c:numCache>
            </c:numRef>
          </c:val>
          <c:smooth val="1"/>
          <c:extLst>
            <c:ext xmlns:c16="http://schemas.microsoft.com/office/drawing/2014/chart" uri="{C3380CC4-5D6E-409C-BE32-E72D297353CC}">
              <c16:uniqueId val="{00000001-26AB-4D0B-8EC2-082A7607FAD3}"/>
            </c:ext>
          </c:extLst>
        </c:ser>
        <c:dLbls>
          <c:showLegendKey val="0"/>
          <c:showVal val="0"/>
          <c:showCatName val="0"/>
          <c:showSerName val="0"/>
          <c:showPercent val="0"/>
          <c:showBubbleSize val="0"/>
        </c:dLbls>
        <c:marker val="1"/>
        <c:smooth val="0"/>
        <c:axId val="391726040"/>
        <c:axId val="391724472"/>
      </c:lineChart>
      <c:dateAx>
        <c:axId val="391723688"/>
        <c:scaling>
          <c:orientation val="minMax"/>
        </c:scaling>
        <c:delete val="0"/>
        <c:axPos val="b"/>
        <c:numFmt formatCode="General" sourceLinked="0"/>
        <c:majorTickMark val="out"/>
        <c:minorTickMark val="none"/>
        <c:tickLblPos val="nextTo"/>
        <c:spPr>
          <a:ln w="2886">
            <a:solidFill>
              <a:schemeClr val="tx1"/>
            </a:solidFill>
            <a:prstDash val="solid"/>
          </a:ln>
        </c:spPr>
        <c:txPr>
          <a:bodyPr rot="0" vert="horz"/>
          <a:lstStyle/>
          <a:p>
            <a:pPr>
              <a:defRPr sz="1272" b="0" i="0" u="none" strike="noStrike" baseline="0">
                <a:solidFill>
                  <a:schemeClr val="tx1"/>
                </a:solidFill>
                <a:latin typeface="Arial"/>
                <a:ea typeface="Arial"/>
                <a:cs typeface="Arial"/>
              </a:defRPr>
            </a:pPr>
            <a:endParaRPr lang="en-US"/>
          </a:p>
        </c:txPr>
        <c:crossAx val="391724080"/>
        <c:crosses val="autoZero"/>
        <c:auto val="0"/>
        <c:lblOffset val="100"/>
        <c:baseTimeUnit val="days"/>
        <c:minorUnit val="1"/>
        <c:minorTimeUnit val="days"/>
      </c:dateAx>
      <c:valAx>
        <c:axId val="391724080"/>
        <c:scaling>
          <c:orientation val="minMax"/>
        </c:scaling>
        <c:delete val="0"/>
        <c:axPos val="l"/>
        <c:majorGridlines>
          <c:spPr>
            <a:ln w="11517">
              <a:solidFill>
                <a:srgbClr val="808080"/>
              </a:solidFill>
              <a:prstDash val="solid"/>
            </a:ln>
          </c:spPr>
        </c:majorGridlines>
        <c:numFmt formatCode="0&quot;%&quot;" sourceLinked="0"/>
        <c:majorTickMark val="cross"/>
        <c:minorTickMark val="none"/>
        <c:tickLblPos val="nextTo"/>
        <c:spPr>
          <a:ln w="2886">
            <a:solidFill>
              <a:schemeClr val="tx1"/>
            </a:solidFill>
            <a:prstDash val="solid"/>
          </a:ln>
        </c:spPr>
        <c:txPr>
          <a:bodyPr rot="0" vert="horz"/>
          <a:lstStyle/>
          <a:p>
            <a:pPr>
              <a:defRPr sz="1272" b="0" i="0" u="none" strike="noStrike" baseline="0">
                <a:solidFill>
                  <a:schemeClr val="tx1"/>
                </a:solidFill>
                <a:latin typeface="Arial"/>
                <a:ea typeface="Arial"/>
                <a:cs typeface="Arial"/>
              </a:defRPr>
            </a:pPr>
            <a:endParaRPr lang="en-US"/>
          </a:p>
        </c:txPr>
        <c:crossAx val="391723688"/>
        <c:crosses val="autoZero"/>
        <c:crossBetween val="between"/>
      </c:valAx>
      <c:dateAx>
        <c:axId val="391726040"/>
        <c:scaling>
          <c:orientation val="minMax"/>
        </c:scaling>
        <c:delete val="1"/>
        <c:axPos val="b"/>
        <c:numFmt formatCode="General" sourceLinked="1"/>
        <c:majorTickMark val="out"/>
        <c:minorTickMark val="none"/>
        <c:tickLblPos val="nextTo"/>
        <c:crossAx val="391724472"/>
        <c:crosses val="autoZero"/>
        <c:auto val="0"/>
        <c:lblOffset val="100"/>
        <c:baseTimeUnit val="days"/>
      </c:dateAx>
      <c:valAx>
        <c:axId val="391724472"/>
        <c:scaling>
          <c:orientation val="minMax"/>
          <c:max val="2000"/>
        </c:scaling>
        <c:delete val="0"/>
        <c:axPos val="r"/>
        <c:numFmt formatCode="#,##0" sourceLinked="0"/>
        <c:majorTickMark val="out"/>
        <c:minorTickMark val="none"/>
        <c:tickLblPos val="nextTo"/>
        <c:spPr>
          <a:ln w="2886">
            <a:solidFill>
              <a:schemeClr val="tx1"/>
            </a:solidFill>
            <a:prstDash val="solid"/>
          </a:ln>
        </c:spPr>
        <c:txPr>
          <a:bodyPr rot="0" vert="horz"/>
          <a:lstStyle/>
          <a:p>
            <a:pPr>
              <a:defRPr sz="1272" b="0" i="0" u="none" strike="noStrike" baseline="0">
                <a:solidFill>
                  <a:schemeClr val="tx1"/>
                </a:solidFill>
                <a:latin typeface="Arial"/>
                <a:ea typeface="Arial"/>
                <a:cs typeface="Arial"/>
              </a:defRPr>
            </a:pPr>
            <a:endParaRPr lang="en-US"/>
          </a:p>
        </c:txPr>
        <c:crossAx val="391726040"/>
        <c:crosses val="max"/>
        <c:crossBetween val="between"/>
      </c:valAx>
      <c:spPr>
        <a:solidFill>
          <a:srgbClr val="C0C0C0"/>
        </a:solidFill>
        <a:ln w="11517">
          <a:solidFill>
            <a:srgbClr val="808080"/>
          </a:solidFill>
          <a:prstDash val="solid"/>
        </a:ln>
      </c:spPr>
    </c:plotArea>
    <c:legend>
      <c:legendPos val="r"/>
      <c:layout>
        <c:manualLayout>
          <c:xMode val="edge"/>
          <c:yMode val="edge"/>
          <c:x val="0.1555682119791206"/>
          <c:y val="7.6086926957964457E-2"/>
          <c:w val="0.56937465823512923"/>
          <c:h val="0.11249366458503032"/>
        </c:manualLayout>
      </c:layout>
      <c:overlay val="0"/>
      <c:spPr>
        <a:solidFill>
          <a:schemeClr val="bg1"/>
        </a:solidFill>
        <a:ln w="2886">
          <a:solidFill>
            <a:schemeClr val="tx1"/>
          </a:solidFill>
          <a:prstDash val="solid"/>
        </a:ln>
        <a:effectLst/>
      </c:spPr>
      <c:txPr>
        <a:bodyPr/>
        <a:lstStyle/>
        <a:p>
          <a:pPr>
            <a:defRPr sz="10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36" b="1" i="0" u="none" strike="noStrike" baseline="0">
          <a:solidFill>
            <a:schemeClr val="tx1"/>
          </a:solidFill>
          <a:latin typeface="Georgia"/>
          <a:ea typeface="Georgia"/>
          <a:cs typeface="Georgia"/>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CD19B-38BB-4EFD-B5DC-4196EC743A69}" type="doc">
      <dgm:prSet loTypeId="urn:microsoft.com/office/officeart/2005/8/layout/pyramid2" loCatId="list" qsTypeId="urn:microsoft.com/office/officeart/2005/8/quickstyle/3d2" qsCatId="3D" csTypeId="urn:microsoft.com/office/officeart/2005/8/colors/accent6_5" csCatId="accent6" phldr="1"/>
      <dgm:spPr/>
    </dgm:pt>
    <dgm:pt modelId="{DE6769A4-EC1D-4677-8C2A-49E4CF9EAB96}">
      <dgm:prSet phldrT="[Text]"/>
      <dgm:spPr/>
      <dgm:t>
        <a:bodyPr/>
        <a:lstStyle/>
        <a:p>
          <a:r>
            <a:rPr lang="en-US" b="1" dirty="0">
              <a:latin typeface="Arial" panose="020B0604020202020204" pitchFamily="34" charset="0"/>
              <a:cs typeface="Arial" panose="020B0604020202020204" pitchFamily="34" charset="0"/>
            </a:rPr>
            <a:t>Primary POC within the Federal  Government </a:t>
          </a:r>
        </a:p>
      </dgm:t>
    </dgm:pt>
    <dgm:pt modelId="{F7AE1EAD-B5F6-42DB-BEBB-7D642E3C448E}" type="parTrans" cxnId="{5197D492-CBF9-403D-ACFF-2A999950311D}">
      <dgm:prSet/>
      <dgm:spPr/>
      <dgm:t>
        <a:bodyPr/>
        <a:lstStyle/>
        <a:p>
          <a:endParaRPr lang="en-US"/>
        </a:p>
      </dgm:t>
    </dgm:pt>
    <dgm:pt modelId="{E94BCB03-ABF2-45AF-9F8B-5B7949C61CAA}" type="sibTrans" cxnId="{5197D492-CBF9-403D-ACFF-2A999950311D}">
      <dgm:prSet/>
      <dgm:spPr/>
      <dgm:t>
        <a:bodyPr/>
        <a:lstStyle/>
        <a:p>
          <a:endParaRPr lang="en-US"/>
        </a:p>
      </dgm:t>
    </dgm:pt>
    <dgm:pt modelId="{B4921D42-D662-466F-8874-A9A1D5003CE4}">
      <dgm:prSet phldrT="[Text]"/>
      <dgm:spPr/>
      <dgm:t>
        <a:bodyPr/>
        <a:lstStyle/>
        <a:p>
          <a:r>
            <a:rPr lang="en-US" b="1" dirty="0">
              <a:latin typeface="Arial" panose="020B0604020202020204" pitchFamily="34" charset="0"/>
              <a:cs typeface="Arial" panose="020B0604020202020204" pitchFamily="34" charset="0"/>
            </a:rPr>
            <a:t>NTTO Website &amp; Publications/Outreach</a:t>
          </a:r>
        </a:p>
      </dgm:t>
    </dgm:pt>
    <dgm:pt modelId="{D0D67C3B-870E-4D0E-8CB1-C625426F644E}" type="parTrans" cxnId="{88BE59F2-B2EF-4A50-B7B2-C4B9017B2EA6}">
      <dgm:prSet/>
      <dgm:spPr/>
      <dgm:t>
        <a:bodyPr/>
        <a:lstStyle/>
        <a:p>
          <a:endParaRPr lang="en-US"/>
        </a:p>
      </dgm:t>
    </dgm:pt>
    <dgm:pt modelId="{BD4DCD6F-985C-481E-9193-161328B4C66B}" type="sibTrans" cxnId="{88BE59F2-B2EF-4A50-B7B2-C4B9017B2EA6}">
      <dgm:prSet/>
      <dgm:spPr/>
      <dgm:t>
        <a:bodyPr/>
        <a:lstStyle/>
        <a:p>
          <a:endParaRPr lang="en-US"/>
        </a:p>
      </dgm:t>
    </dgm:pt>
    <dgm:pt modelId="{AD6A0847-28FE-475B-B742-7BE125160CC6}">
      <dgm:prSet phldrT="[Text]"/>
      <dgm:spPr/>
      <dgm:t>
        <a:bodyPr/>
        <a:lstStyle/>
        <a:p>
          <a:r>
            <a:rPr lang="en-US" b="1" dirty="0">
              <a:latin typeface="Arial" panose="020B0604020202020204" pitchFamily="34" charset="0"/>
              <a:cs typeface="Arial" panose="020B0604020202020204" pitchFamily="34" charset="0"/>
            </a:rPr>
            <a:t>Research, Key Market Intelligence &amp; National Strategy</a:t>
          </a:r>
        </a:p>
      </dgm:t>
    </dgm:pt>
    <dgm:pt modelId="{8883E6BB-3643-4D1A-8CAB-1864E574C112}" type="parTrans" cxnId="{D5CE5B7C-9EEB-4138-BA0B-C3135D5D1F0C}">
      <dgm:prSet/>
      <dgm:spPr/>
      <dgm:t>
        <a:bodyPr/>
        <a:lstStyle/>
        <a:p>
          <a:endParaRPr lang="en-US"/>
        </a:p>
      </dgm:t>
    </dgm:pt>
    <dgm:pt modelId="{7E1CA929-10D7-47A0-BEE7-5A83D0C42C92}" type="sibTrans" cxnId="{D5CE5B7C-9EEB-4138-BA0B-C3135D5D1F0C}">
      <dgm:prSet/>
      <dgm:spPr/>
      <dgm:t>
        <a:bodyPr/>
        <a:lstStyle/>
        <a:p>
          <a:endParaRPr lang="en-US"/>
        </a:p>
      </dgm:t>
    </dgm:pt>
    <dgm:pt modelId="{07B7A01A-1517-466A-8201-474A7541387D}">
      <dgm:prSet phldrT="[Text]"/>
      <dgm:spPr/>
      <dgm:t>
        <a:bodyPr/>
        <a:lstStyle/>
        <a:p>
          <a:r>
            <a:rPr lang="en-US" b="1" dirty="0">
              <a:latin typeface="Arial" panose="020B0604020202020204" pitchFamily="34" charset="0"/>
              <a:cs typeface="Arial" panose="020B0604020202020204" pitchFamily="34" charset="0"/>
            </a:rPr>
            <a:t>Represents U.S. Travel and Tourism Policy internationally </a:t>
          </a:r>
        </a:p>
      </dgm:t>
    </dgm:pt>
    <dgm:pt modelId="{6BB1E279-764A-49BE-9B14-2E6F648D19E9}" type="parTrans" cxnId="{300616A0-3FC0-49D2-8160-9F1C861BF9A8}">
      <dgm:prSet/>
      <dgm:spPr/>
      <dgm:t>
        <a:bodyPr/>
        <a:lstStyle/>
        <a:p>
          <a:endParaRPr lang="en-US"/>
        </a:p>
      </dgm:t>
    </dgm:pt>
    <dgm:pt modelId="{AA2D8094-6456-4AD1-A877-773AD2D6B623}" type="sibTrans" cxnId="{300616A0-3FC0-49D2-8160-9F1C861BF9A8}">
      <dgm:prSet/>
      <dgm:spPr/>
      <dgm:t>
        <a:bodyPr/>
        <a:lstStyle/>
        <a:p>
          <a:endParaRPr lang="en-US"/>
        </a:p>
      </dgm:t>
    </dgm:pt>
    <dgm:pt modelId="{C576A4F3-7CD1-41FF-ADD9-E0959CCE5D4D}">
      <dgm:prSet/>
      <dgm:spPr/>
      <dgm:t>
        <a:bodyPr/>
        <a:lstStyle/>
        <a:p>
          <a:r>
            <a:rPr lang="en-US" b="1" dirty="0">
              <a:latin typeface="Arial" panose="020B0604020202020204" pitchFamily="34" charset="0"/>
              <a:cs typeface="Arial" panose="020B0604020202020204" pitchFamily="34" charset="0"/>
            </a:rPr>
            <a:t>Principal Liaison to Brand USA</a:t>
          </a:r>
        </a:p>
      </dgm:t>
    </dgm:pt>
    <dgm:pt modelId="{B5FB3167-7D03-4006-9118-0742BC8B8A73}" type="parTrans" cxnId="{B095DA0D-921C-4B33-95F6-7960B9E9F620}">
      <dgm:prSet/>
      <dgm:spPr/>
      <dgm:t>
        <a:bodyPr/>
        <a:lstStyle/>
        <a:p>
          <a:endParaRPr lang="en-US"/>
        </a:p>
      </dgm:t>
    </dgm:pt>
    <dgm:pt modelId="{5D853469-8052-4CC4-8894-128AA25021EB}" type="sibTrans" cxnId="{B095DA0D-921C-4B33-95F6-7960B9E9F620}">
      <dgm:prSet/>
      <dgm:spPr/>
      <dgm:t>
        <a:bodyPr/>
        <a:lstStyle/>
        <a:p>
          <a:endParaRPr lang="en-US"/>
        </a:p>
      </dgm:t>
    </dgm:pt>
    <dgm:pt modelId="{2F7C2D64-DD77-4122-8A2B-A7F6F3DF5ABE}" type="pres">
      <dgm:prSet presAssocID="{821CD19B-38BB-4EFD-B5DC-4196EC743A69}" presName="compositeShape" presStyleCnt="0">
        <dgm:presLayoutVars>
          <dgm:dir/>
          <dgm:resizeHandles/>
        </dgm:presLayoutVars>
      </dgm:prSet>
      <dgm:spPr/>
    </dgm:pt>
    <dgm:pt modelId="{4335DB0E-919F-4BC4-A576-A837B5172B0D}" type="pres">
      <dgm:prSet presAssocID="{821CD19B-38BB-4EFD-B5DC-4196EC743A69}" presName="pyramid" presStyleLbl="node1" presStyleIdx="0" presStyleCnt="1" custLinFactNeighborX="-697" custLinFactNeighborY="232"/>
      <dgm:spPr>
        <a:gradFill rotWithShape="0">
          <a:gsLst>
            <a:gs pos="99000">
              <a:srgbClr val="3F296F"/>
            </a:gs>
            <a:gs pos="98000">
              <a:schemeClr val="tx1"/>
            </a:gs>
          </a:gsLst>
        </a:gradFill>
      </dgm:spPr>
    </dgm:pt>
    <dgm:pt modelId="{FB5DCF70-39E6-40A5-991A-C5211B71D19D}" type="pres">
      <dgm:prSet presAssocID="{821CD19B-38BB-4EFD-B5DC-4196EC743A69}" presName="theList" presStyleCnt="0"/>
      <dgm:spPr/>
    </dgm:pt>
    <dgm:pt modelId="{4E05CEBC-B37B-4A56-A9E4-497163C2E8CF}" type="pres">
      <dgm:prSet presAssocID="{DE6769A4-EC1D-4677-8C2A-49E4CF9EAB96}" presName="aNode" presStyleLbl="fgAcc1" presStyleIdx="0" presStyleCnt="5">
        <dgm:presLayoutVars>
          <dgm:bulletEnabled val="1"/>
        </dgm:presLayoutVars>
      </dgm:prSet>
      <dgm:spPr/>
      <dgm:t>
        <a:bodyPr/>
        <a:lstStyle/>
        <a:p>
          <a:endParaRPr lang="en-US"/>
        </a:p>
      </dgm:t>
    </dgm:pt>
    <dgm:pt modelId="{16EE1666-75A9-43BC-9065-1A3503539CC8}" type="pres">
      <dgm:prSet presAssocID="{DE6769A4-EC1D-4677-8C2A-49E4CF9EAB96}" presName="aSpace" presStyleCnt="0"/>
      <dgm:spPr/>
    </dgm:pt>
    <dgm:pt modelId="{CA595B5D-9114-42FC-9EF1-620605202E26}" type="pres">
      <dgm:prSet presAssocID="{B4921D42-D662-466F-8874-A9A1D5003CE4}" presName="aNode" presStyleLbl="fgAcc1" presStyleIdx="1" presStyleCnt="5">
        <dgm:presLayoutVars>
          <dgm:bulletEnabled val="1"/>
        </dgm:presLayoutVars>
      </dgm:prSet>
      <dgm:spPr/>
      <dgm:t>
        <a:bodyPr/>
        <a:lstStyle/>
        <a:p>
          <a:endParaRPr lang="en-US"/>
        </a:p>
      </dgm:t>
    </dgm:pt>
    <dgm:pt modelId="{8830B2FC-CA48-457C-A204-2FCACBE4AB15}" type="pres">
      <dgm:prSet presAssocID="{B4921D42-D662-466F-8874-A9A1D5003CE4}" presName="aSpace" presStyleCnt="0"/>
      <dgm:spPr/>
    </dgm:pt>
    <dgm:pt modelId="{3E10010B-C735-4B50-8E26-40E7E906F399}" type="pres">
      <dgm:prSet presAssocID="{AD6A0847-28FE-475B-B742-7BE125160CC6}" presName="aNode" presStyleLbl="fgAcc1" presStyleIdx="2" presStyleCnt="5">
        <dgm:presLayoutVars>
          <dgm:bulletEnabled val="1"/>
        </dgm:presLayoutVars>
      </dgm:prSet>
      <dgm:spPr/>
      <dgm:t>
        <a:bodyPr/>
        <a:lstStyle/>
        <a:p>
          <a:endParaRPr lang="en-US"/>
        </a:p>
      </dgm:t>
    </dgm:pt>
    <dgm:pt modelId="{84D01504-3F43-4C45-98F9-9A4F2D657D7B}" type="pres">
      <dgm:prSet presAssocID="{AD6A0847-28FE-475B-B742-7BE125160CC6}" presName="aSpace" presStyleCnt="0"/>
      <dgm:spPr/>
    </dgm:pt>
    <dgm:pt modelId="{F936B52F-513F-4E82-B3FA-FAD3E576406A}" type="pres">
      <dgm:prSet presAssocID="{C576A4F3-7CD1-41FF-ADD9-E0959CCE5D4D}" presName="aNode" presStyleLbl="fgAcc1" presStyleIdx="3" presStyleCnt="5">
        <dgm:presLayoutVars>
          <dgm:bulletEnabled val="1"/>
        </dgm:presLayoutVars>
      </dgm:prSet>
      <dgm:spPr/>
      <dgm:t>
        <a:bodyPr/>
        <a:lstStyle/>
        <a:p>
          <a:endParaRPr lang="en-US"/>
        </a:p>
      </dgm:t>
    </dgm:pt>
    <dgm:pt modelId="{12F8CA7A-A1C2-4025-A811-C72281E36F7D}" type="pres">
      <dgm:prSet presAssocID="{C576A4F3-7CD1-41FF-ADD9-E0959CCE5D4D}" presName="aSpace" presStyleCnt="0"/>
      <dgm:spPr/>
    </dgm:pt>
    <dgm:pt modelId="{F1332DAC-C80F-429A-8E27-8D05D06D2CB3}" type="pres">
      <dgm:prSet presAssocID="{07B7A01A-1517-466A-8201-474A7541387D}" presName="aNode" presStyleLbl="fgAcc1" presStyleIdx="4" presStyleCnt="5">
        <dgm:presLayoutVars>
          <dgm:bulletEnabled val="1"/>
        </dgm:presLayoutVars>
      </dgm:prSet>
      <dgm:spPr/>
      <dgm:t>
        <a:bodyPr/>
        <a:lstStyle/>
        <a:p>
          <a:endParaRPr lang="en-US"/>
        </a:p>
      </dgm:t>
    </dgm:pt>
    <dgm:pt modelId="{00FEF3FE-BCEB-4EBC-BBAB-84AB3965CF48}" type="pres">
      <dgm:prSet presAssocID="{07B7A01A-1517-466A-8201-474A7541387D}" presName="aSpace" presStyleCnt="0"/>
      <dgm:spPr/>
    </dgm:pt>
  </dgm:ptLst>
  <dgm:cxnLst>
    <dgm:cxn modelId="{330EEF11-7DD4-472D-9837-DBF29F4772AE}" type="presOf" srcId="{C576A4F3-7CD1-41FF-ADD9-E0959CCE5D4D}" destId="{F936B52F-513F-4E82-B3FA-FAD3E576406A}" srcOrd="0" destOrd="0" presId="urn:microsoft.com/office/officeart/2005/8/layout/pyramid2"/>
    <dgm:cxn modelId="{D5CE5B7C-9EEB-4138-BA0B-C3135D5D1F0C}" srcId="{821CD19B-38BB-4EFD-B5DC-4196EC743A69}" destId="{AD6A0847-28FE-475B-B742-7BE125160CC6}" srcOrd="2" destOrd="0" parTransId="{8883E6BB-3643-4D1A-8CAB-1864E574C112}" sibTransId="{7E1CA929-10D7-47A0-BEE7-5A83D0C42C92}"/>
    <dgm:cxn modelId="{B095DA0D-921C-4B33-95F6-7960B9E9F620}" srcId="{821CD19B-38BB-4EFD-B5DC-4196EC743A69}" destId="{C576A4F3-7CD1-41FF-ADD9-E0959CCE5D4D}" srcOrd="3" destOrd="0" parTransId="{B5FB3167-7D03-4006-9118-0742BC8B8A73}" sibTransId="{5D853469-8052-4CC4-8894-128AA25021EB}"/>
    <dgm:cxn modelId="{300616A0-3FC0-49D2-8160-9F1C861BF9A8}" srcId="{821CD19B-38BB-4EFD-B5DC-4196EC743A69}" destId="{07B7A01A-1517-466A-8201-474A7541387D}" srcOrd="4" destOrd="0" parTransId="{6BB1E279-764A-49BE-9B14-2E6F648D19E9}" sibTransId="{AA2D8094-6456-4AD1-A877-773AD2D6B623}"/>
    <dgm:cxn modelId="{AF42F489-1141-4337-BF29-18F1D6BFE589}" type="presOf" srcId="{B4921D42-D662-466F-8874-A9A1D5003CE4}" destId="{CA595B5D-9114-42FC-9EF1-620605202E26}" srcOrd="0" destOrd="0" presId="urn:microsoft.com/office/officeart/2005/8/layout/pyramid2"/>
    <dgm:cxn modelId="{17ADBD12-5898-4378-AF9B-30CCDF449105}" type="presOf" srcId="{DE6769A4-EC1D-4677-8C2A-49E4CF9EAB96}" destId="{4E05CEBC-B37B-4A56-A9E4-497163C2E8CF}" srcOrd="0" destOrd="0" presId="urn:microsoft.com/office/officeart/2005/8/layout/pyramid2"/>
    <dgm:cxn modelId="{5197D492-CBF9-403D-ACFF-2A999950311D}" srcId="{821CD19B-38BB-4EFD-B5DC-4196EC743A69}" destId="{DE6769A4-EC1D-4677-8C2A-49E4CF9EAB96}" srcOrd="0" destOrd="0" parTransId="{F7AE1EAD-B5F6-42DB-BEBB-7D642E3C448E}" sibTransId="{E94BCB03-ABF2-45AF-9F8B-5B7949C61CAA}"/>
    <dgm:cxn modelId="{80287D43-CDF2-4C21-AFB4-F60D065EEABF}" type="presOf" srcId="{821CD19B-38BB-4EFD-B5DC-4196EC743A69}" destId="{2F7C2D64-DD77-4122-8A2B-A7F6F3DF5ABE}" srcOrd="0" destOrd="0" presId="urn:microsoft.com/office/officeart/2005/8/layout/pyramid2"/>
    <dgm:cxn modelId="{A29E3E2D-523D-42ED-BFBF-0538F87F5804}" type="presOf" srcId="{AD6A0847-28FE-475B-B742-7BE125160CC6}" destId="{3E10010B-C735-4B50-8E26-40E7E906F399}" srcOrd="0" destOrd="0" presId="urn:microsoft.com/office/officeart/2005/8/layout/pyramid2"/>
    <dgm:cxn modelId="{88BE59F2-B2EF-4A50-B7B2-C4B9017B2EA6}" srcId="{821CD19B-38BB-4EFD-B5DC-4196EC743A69}" destId="{B4921D42-D662-466F-8874-A9A1D5003CE4}" srcOrd="1" destOrd="0" parTransId="{D0D67C3B-870E-4D0E-8CB1-C625426F644E}" sibTransId="{BD4DCD6F-985C-481E-9193-161328B4C66B}"/>
    <dgm:cxn modelId="{29275A31-D63B-4848-8ED9-243BE41A59DA}" type="presOf" srcId="{07B7A01A-1517-466A-8201-474A7541387D}" destId="{F1332DAC-C80F-429A-8E27-8D05D06D2CB3}" srcOrd="0" destOrd="0" presId="urn:microsoft.com/office/officeart/2005/8/layout/pyramid2"/>
    <dgm:cxn modelId="{E07C88CF-C298-4561-BDEF-71F768F99DD9}" type="presParOf" srcId="{2F7C2D64-DD77-4122-8A2B-A7F6F3DF5ABE}" destId="{4335DB0E-919F-4BC4-A576-A837B5172B0D}" srcOrd="0" destOrd="0" presId="urn:microsoft.com/office/officeart/2005/8/layout/pyramid2"/>
    <dgm:cxn modelId="{E97A29C0-EB4F-4CAD-9A86-B10D999D0997}" type="presParOf" srcId="{2F7C2D64-DD77-4122-8A2B-A7F6F3DF5ABE}" destId="{FB5DCF70-39E6-40A5-991A-C5211B71D19D}" srcOrd="1" destOrd="0" presId="urn:microsoft.com/office/officeart/2005/8/layout/pyramid2"/>
    <dgm:cxn modelId="{160A84CD-BFEF-436C-91ED-CA52FF495B1B}" type="presParOf" srcId="{FB5DCF70-39E6-40A5-991A-C5211B71D19D}" destId="{4E05CEBC-B37B-4A56-A9E4-497163C2E8CF}" srcOrd="0" destOrd="0" presId="urn:microsoft.com/office/officeart/2005/8/layout/pyramid2"/>
    <dgm:cxn modelId="{2E175D04-6094-4B07-B825-982A776ED08A}" type="presParOf" srcId="{FB5DCF70-39E6-40A5-991A-C5211B71D19D}" destId="{16EE1666-75A9-43BC-9065-1A3503539CC8}" srcOrd="1" destOrd="0" presId="urn:microsoft.com/office/officeart/2005/8/layout/pyramid2"/>
    <dgm:cxn modelId="{6C2A66FC-E1E7-45E7-BF1D-F178C3B41167}" type="presParOf" srcId="{FB5DCF70-39E6-40A5-991A-C5211B71D19D}" destId="{CA595B5D-9114-42FC-9EF1-620605202E26}" srcOrd="2" destOrd="0" presId="urn:microsoft.com/office/officeart/2005/8/layout/pyramid2"/>
    <dgm:cxn modelId="{B90E81BD-C982-49FE-9116-4F92B90CD959}" type="presParOf" srcId="{FB5DCF70-39E6-40A5-991A-C5211B71D19D}" destId="{8830B2FC-CA48-457C-A204-2FCACBE4AB15}" srcOrd="3" destOrd="0" presId="urn:microsoft.com/office/officeart/2005/8/layout/pyramid2"/>
    <dgm:cxn modelId="{8E47E35A-B552-40BF-AECF-7B291AE30270}" type="presParOf" srcId="{FB5DCF70-39E6-40A5-991A-C5211B71D19D}" destId="{3E10010B-C735-4B50-8E26-40E7E906F399}" srcOrd="4" destOrd="0" presId="urn:microsoft.com/office/officeart/2005/8/layout/pyramid2"/>
    <dgm:cxn modelId="{E3D76452-914B-46E9-B5AD-6B094B5200ED}" type="presParOf" srcId="{FB5DCF70-39E6-40A5-991A-C5211B71D19D}" destId="{84D01504-3F43-4C45-98F9-9A4F2D657D7B}" srcOrd="5" destOrd="0" presId="urn:microsoft.com/office/officeart/2005/8/layout/pyramid2"/>
    <dgm:cxn modelId="{86F25356-AFB8-4A12-8407-41F752FAE1F3}" type="presParOf" srcId="{FB5DCF70-39E6-40A5-991A-C5211B71D19D}" destId="{F936B52F-513F-4E82-B3FA-FAD3E576406A}" srcOrd="6" destOrd="0" presId="urn:microsoft.com/office/officeart/2005/8/layout/pyramid2"/>
    <dgm:cxn modelId="{41C90752-4B6F-42EC-8FB6-E1C28AD70C45}" type="presParOf" srcId="{FB5DCF70-39E6-40A5-991A-C5211B71D19D}" destId="{12F8CA7A-A1C2-4025-A811-C72281E36F7D}" srcOrd="7" destOrd="0" presId="urn:microsoft.com/office/officeart/2005/8/layout/pyramid2"/>
    <dgm:cxn modelId="{2381FEC2-E7C3-49F8-B031-A1174C426984}" type="presParOf" srcId="{FB5DCF70-39E6-40A5-991A-C5211B71D19D}" destId="{F1332DAC-C80F-429A-8E27-8D05D06D2CB3}" srcOrd="8" destOrd="0" presId="urn:microsoft.com/office/officeart/2005/8/layout/pyramid2"/>
    <dgm:cxn modelId="{821AD19B-69F3-47A5-B1F1-60D27A7B402D}" type="presParOf" srcId="{FB5DCF70-39E6-40A5-991A-C5211B71D19D}" destId="{00FEF3FE-BCEB-4EBC-BBAB-84AB3965CF48}"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5DB0E-919F-4BC4-A576-A837B5172B0D}">
      <dsp:nvSpPr>
        <dsp:cNvPr id="0" name=""/>
        <dsp:cNvSpPr/>
      </dsp:nvSpPr>
      <dsp:spPr>
        <a:xfrm>
          <a:off x="1354800" y="0"/>
          <a:ext cx="4562475" cy="4562475"/>
        </a:xfrm>
        <a:prstGeom prst="triangle">
          <a:avLst/>
        </a:prstGeom>
        <a:gradFill rotWithShape="0">
          <a:gsLst>
            <a:gs pos="99000">
              <a:srgbClr val="3F296F"/>
            </a:gs>
            <a:gs pos="98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05CEBC-B37B-4A56-A9E4-497163C2E8CF}">
      <dsp:nvSpPr>
        <dsp:cNvPr id="0" name=""/>
        <dsp:cNvSpPr/>
      </dsp:nvSpPr>
      <dsp:spPr>
        <a:xfrm>
          <a:off x="3667838" y="456693"/>
          <a:ext cx="2965608" cy="648726"/>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Primary POC within the Federal  Government </a:t>
          </a:r>
        </a:p>
      </dsp:txBody>
      <dsp:txXfrm>
        <a:off x="3699506" y="488361"/>
        <a:ext cx="2902272" cy="585390"/>
      </dsp:txXfrm>
    </dsp:sp>
    <dsp:sp modelId="{CA595B5D-9114-42FC-9EF1-620605202E26}">
      <dsp:nvSpPr>
        <dsp:cNvPr id="0" name=""/>
        <dsp:cNvSpPr/>
      </dsp:nvSpPr>
      <dsp:spPr>
        <a:xfrm>
          <a:off x="3667838" y="1186510"/>
          <a:ext cx="2965608" cy="648726"/>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NTTO Website &amp; Publications/Outreach</a:t>
          </a:r>
        </a:p>
      </dsp:txBody>
      <dsp:txXfrm>
        <a:off x="3699506" y="1218178"/>
        <a:ext cx="2902272" cy="585390"/>
      </dsp:txXfrm>
    </dsp:sp>
    <dsp:sp modelId="{3E10010B-C735-4B50-8E26-40E7E906F399}">
      <dsp:nvSpPr>
        <dsp:cNvPr id="0" name=""/>
        <dsp:cNvSpPr/>
      </dsp:nvSpPr>
      <dsp:spPr>
        <a:xfrm>
          <a:off x="3667838" y="1916328"/>
          <a:ext cx="2965608" cy="648726"/>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Research, Key Market Intelligence &amp; National Strategy</a:t>
          </a:r>
        </a:p>
      </dsp:txBody>
      <dsp:txXfrm>
        <a:off x="3699506" y="1947996"/>
        <a:ext cx="2902272" cy="585390"/>
      </dsp:txXfrm>
    </dsp:sp>
    <dsp:sp modelId="{F936B52F-513F-4E82-B3FA-FAD3E576406A}">
      <dsp:nvSpPr>
        <dsp:cNvPr id="0" name=""/>
        <dsp:cNvSpPr/>
      </dsp:nvSpPr>
      <dsp:spPr>
        <a:xfrm>
          <a:off x="3667838" y="2646146"/>
          <a:ext cx="2965608" cy="648726"/>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Principal Liaison to Brand USA</a:t>
          </a:r>
        </a:p>
      </dsp:txBody>
      <dsp:txXfrm>
        <a:off x="3699506" y="2677814"/>
        <a:ext cx="2902272" cy="585390"/>
      </dsp:txXfrm>
    </dsp:sp>
    <dsp:sp modelId="{F1332DAC-C80F-429A-8E27-8D05D06D2CB3}">
      <dsp:nvSpPr>
        <dsp:cNvPr id="0" name=""/>
        <dsp:cNvSpPr/>
      </dsp:nvSpPr>
      <dsp:spPr>
        <a:xfrm>
          <a:off x="3667838" y="3375964"/>
          <a:ext cx="2965608" cy="648726"/>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Represents U.S. Travel and Tourism Policy internationally </a:t>
          </a:r>
        </a:p>
      </dsp:txBody>
      <dsp:txXfrm>
        <a:off x="3699506" y="3407632"/>
        <a:ext cx="2902272" cy="5853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5" y="3"/>
            <a:ext cx="3038475" cy="462119"/>
          </a:xfrm>
          <a:prstGeom prst="rect">
            <a:avLst/>
          </a:prstGeom>
          <a:noFill/>
          <a:ln w="9525">
            <a:noFill/>
            <a:miter lim="800000"/>
            <a:headEnd/>
            <a:tailEnd/>
          </a:ln>
          <a:effectLst/>
        </p:spPr>
        <p:txBody>
          <a:bodyPr vert="horz" wrap="square" lIns="91487" tIns="45743" rIns="91487" bIns="45743" numCol="1" anchor="t" anchorCtr="0" compatLnSpc="1">
            <a:prstTxWarp prst="textNoShape">
              <a:avLst/>
            </a:prstTxWarp>
          </a:bodyPr>
          <a:lstStyle>
            <a:lvl1pPr defTabSz="914946" eaLnBrk="0" hangingPunct="0">
              <a:defRPr sz="1200">
                <a:latin typeface="Times"/>
                <a:cs typeface="+mn-cs"/>
              </a:defRPr>
            </a:lvl1pPr>
          </a:lstStyle>
          <a:p>
            <a:pPr>
              <a:defRPr/>
            </a:pPr>
            <a:endParaRPr lang="en-US" dirty="0"/>
          </a:p>
        </p:txBody>
      </p:sp>
      <p:sp>
        <p:nvSpPr>
          <p:cNvPr id="16387" name="Rectangle 1027"/>
          <p:cNvSpPr>
            <a:spLocks noGrp="1" noChangeArrowheads="1"/>
          </p:cNvSpPr>
          <p:nvPr>
            <p:ph type="dt" sz="quarter" idx="1"/>
          </p:nvPr>
        </p:nvSpPr>
        <p:spPr bwMode="auto">
          <a:xfrm>
            <a:off x="3971931" y="3"/>
            <a:ext cx="3038475" cy="462119"/>
          </a:xfrm>
          <a:prstGeom prst="rect">
            <a:avLst/>
          </a:prstGeom>
          <a:noFill/>
          <a:ln w="9525">
            <a:noFill/>
            <a:miter lim="800000"/>
            <a:headEnd/>
            <a:tailEnd/>
          </a:ln>
          <a:effectLst/>
        </p:spPr>
        <p:txBody>
          <a:bodyPr vert="horz" wrap="square" lIns="91487" tIns="45743" rIns="91487" bIns="45743" numCol="1" anchor="t" anchorCtr="0" compatLnSpc="1">
            <a:prstTxWarp prst="textNoShape">
              <a:avLst/>
            </a:prstTxWarp>
          </a:bodyPr>
          <a:lstStyle>
            <a:lvl1pPr algn="r" defTabSz="914946" eaLnBrk="0" hangingPunct="0">
              <a:defRPr sz="1200">
                <a:latin typeface="Times"/>
                <a:cs typeface="+mn-cs"/>
              </a:defRPr>
            </a:lvl1pPr>
          </a:lstStyle>
          <a:p>
            <a:pPr>
              <a:defRPr/>
            </a:pPr>
            <a:endParaRPr lang="en-US" dirty="0"/>
          </a:p>
        </p:txBody>
      </p:sp>
      <p:sp>
        <p:nvSpPr>
          <p:cNvPr id="16388" name="Rectangle 1028"/>
          <p:cNvSpPr>
            <a:spLocks noGrp="1" noChangeArrowheads="1"/>
          </p:cNvSpPr>
          <p:nvPr>
            <p:ph type="ftr" sz="quarter" idx="2"/>
          </p:nvPr>
        </p:nvSpPr>
        <p:spPr bwMode="auto">
          <a:xfrm>
            <a:off x="5" y="8773959"/>
            <a:ext cx="3038475" cy="462118"/>
          </a:xfrm>
          <a:prstGeom prst="rect">
            <a:avLst/>
          </a:prstGeom>
          <a:noFill/>
          <a:ln w="9525">
            <a:noFill/>
            <a:miter lim="800000"/>
            <a:headEnd/>
            <a:tailEnd/>
          </a:ln>
          <a:effectLst/>
        </p:spPr>
        <p:txBody>
          <a:bodyPr vert="horz" wrap="square" lIns="91487" tIns="45743" rIns="91487" bIns="45743" numCol="1" anchor="b" anchorCtr="0" compatLnSpc="1">
            <a:prstTxWarp prst="textNoShape">
              <a:avLst/>
            </a:prstTxWarp>
          </a:bodyPr>
          <a:lstStyle>
            <a:lvl1pPr defTabSz="914946" eaLnBrk="0" hangingPunct="0">
              <a:defRPr sz="1200">
                <a:latin typeface="Times"/>
                <a:cs typeface="+mn-cs"/>
              </a:defRPr>
            </a:lvl1pPr>
          </a:lstStyle>
          <a:p>
            <a:pPr>
              <a:defRPr/>
            </a:pPr>
            <a:endParaRPr lang="en-US" dirty="0"/>
          </a:p>
        </p:txBody>
      </p:sp>
      <p:sp>
        <p:nvSpPr>
          <p:cNvPr id="16389" name="Rectangle 1029"/>
          <p:cNvSpPr>
            <a:spLocks noGrp="1" noChangeArrowheads="1"/>
          </p:cNvSpPr>
          <p:nvPr>
            <p:ph type="sldNum" sz="quarter" idx="3"/>
          </p:nvPr>
        </p:nvSpPr>
        <p:spPr bwMode="auto">
          <a:xfrm>
            <a:off x="3971931" y="8773959"/>
            <a:ext cx="3038475" cy="462118"/>
          </a:xfrm>
          <a:prstGeom prst="rect">
            <a:avLst/>
          </a:prstGeom>
          <a:noFill/>
          <a:ln w="9525">
            <a:noFill/>
            <a:miter lim="800000"/>
            <a:headEnd/>
            <a:tailEnd/>
          </a:ln>
          <a:effectLst/>
        </p:spPr>
        <p:txBody>
          <a:bodyPr vert="horz" wrap="square" lIns="91487" tIns="45743" rIns="91487" bIns="45743" numCol="1" anchor="b" anchorCtr="0" compatLnSpc="1">
            <a:prstTxWarp prst="textNoShape">
              <a:avLst/>
            </a:prstTxWarp>
          </a:bodyPr>
          <a:lstStyle>
            <a:lvl1pPr algn="r" defTabSz="914946" eaLnBrk="0" hangingPunct="0">
              <a:defRPr sz="1200">
                <a:latin typeface="Times"/>
                <a:cs typeface="+mn-cs"/>
              </a:defRPr>
            </a:lvl1pPr>
          </a:lstStyle>
          <a:p>
            <a:pPr>
              <a:defRPr/>
            </a:pPr>
            <a:fld id="{A9DB8A40-1AEC-469C-A636-4CECC3E8BE6A}" type="slidenum">
              <a:rPr lang="en-US"/>
              <a:pPr>
                <a:defRPr/>
              </a:pPr>
              <a:t>‹#›</a:t>
            </a:fld>
            <a:endParaRPr lang="en-US" dirty="0"/>
          </a:p>
        </p:txBody>
      </p:sp>
    </p:spTree>
    <p:extLst>
      <p:ext uri="{BB962C8B-B14F-4D97-AF65-F5344CB8AC3E}">
        <p14:creationId xmlns:p14="http://schemas.microsoft.com/office/powerpoint/2010/main" val="2618802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 y="3"/>
            <a:ext cx="3038475" cy="462119"/>
          </a:xfrm>
          <a:prstGeom prst="rect">
            <a:avLst/>
          </a:prstGeom>
          <a:noFill/>
          <a:ln w="9525">
            <a:noFill/>
            <a:miter lim="800000"/>
            <a:headEnd/>
            <a:tailEnd/>
          </a:ln>
          <a:effectLst/>
        </p:spPr>
        <p:txBody>
          <a:bodyPr vert="horz" wrap="square" lIns="91487" tIns="45743" rIns="91487" bIns="45743" numCol="1" anchor="t" anchorCtr="0" compatLnSpc="1">
            <a:prstTxWarp prst="textNoShape">
              <a:avLst/>
            </a:prstTxWarp>
          </a:bodyPr>
          <a:lstStyle>
            <a:lvl1pPr defTabSz="914946" eaLnBrk="0" hangingPunct="0">
              <a:defRPr sz="1200">
                <a:latin typeface="Times"/>
                <a:cs typeface="+mn-cs"/>
              </a:defRPr>
            </a:lvl1pPr>
          </a:lstStyle>
          <a:p>
            <a:pPr>
              <a:defRPr/>
            </a:pPr>
            <a:endParaRPr lang="en-US" dirty="0"/>
          </a:p>
        </p:txBody>
      </p:sp>
      <p:sp>
        <p:nvSpPr>
          <p:cNvPr id="14339" name="Rectangle 3"/>
          <p:cNvSpPr>
            <a:spLocks noGrp="1" noChangeArrowheads="1"/>
          </p:cNvSpPr>
          <p:nvPr>
            <p:ph type="dt" idx="1"/>
          </p:nvPr>
        </p:nvSpPr>
        <p:spPr bwMode="auto">
          <a:xfrm>
            <a:off x="3971931" y="3"/>
            <a:ext cx="3038475" cy="462119"/>
          </a:xfrm>
          <a:prstGeom prst="rect">
            <a:avLst/>
          </a:prstGeom>
          <a:noFill/>
          <a:ln w="9525">
            <a:noFill/>
            <a:miter lim="800000"/>
            <a:headEnd/>
            <a:tailEnd/>
          </a:ln>
          <a:effectLst/>
        </p:spPr>
        <p:txBody>
          <a:bodyPr vert="horz" wrap="square" lIns="91487" tIns="45743" rIns="91487" bIns="45743" numCol="1" anchor="t" anchorCtr="0" compatLnSpc="1">
            <a:prstTxWarp prst="textNoShape">
              <a:avLst/>
            </a:prstTxWarp>
          </a:bodyPr>
          <a:lstStyle>
            <a:lvl1pPr algn="r" defTabSz="914946" eaLnBrk="0" hangingPunct="0">
              <a:defRPr sz="1200">
                <a:latin typeface="Times"/>
                <a:cs typeface="+mn-cs"/>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5043" y="4387770"/>
            <a:ext cx="5140325" cy="4155919"/>
          </a:xfrm>
          <a:prstGeom prst="rect">
            <a:avLst/>
          </a:prstGeom>
          <a:noFill/>
          <a:ln w="9525">
            <a:noFill/>
            <a:miter lim="800000"/>
            <a:headEnd/>
            <a:tailEnd/>
          </a:ln>
          <a:effectLst/>
        </p:spPr>
        <p:txBody>
          <a:bodyPr vert="horz" wrap="square" lIns="91487" tIns="45743" rIns="91487" bIns="457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5" y="8773959"/>
            <a:ext cx="3038475" cy="462118"/>
          </a:xfrm>
          <a:prstGeom prst="rect">
            <a:avLst/>
          </a:prstGeom>
          <a:noFill/>
          <a:ln w="9525">
            <a:noFill/>
            <a:miter lim="800000"/>
            <a:headEnd/>
            <a:tailEnd/>
          </a:ln>
          <a:effectLst/>
        </p:spPr>
        <p:txBody>
          <a:bodyPr vert="horz" wrap="square" lIns="91487" tIns="45743" rIns="91487" bIns="45743" numCol="1" anchor="b" anchorCtr="0" compatLnSpc="1">
            <a:prstTxWarp prst="textNoShape">
              <a:avLst/>
            </a:prstTxWarp>
          </a:bodyPr>
          <a:lstStyle>
            <a:lvl1pPr defTabSz="914946" eaLnBrk="0" hangingPunct="0">
              <a:defRPr sz="1200">
                <a:latin typeface="Times"/>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1931" y="8773959"/>
            <a:ext cx="3038475" cy="462118"/>
          </a:xfrm>
          <a:prstGeom prst="rect">
            <a:avLst/>
          </a:prstGeom>
          <a:noFill/>
          <a:ln w="9525">
            <a:noFill/>
            <a:miter lim="800000"/>
            <a:headEnd/>
            <a:tailEnd/>
          </a:ln>
          <a:effectLst/>
        </p:spPr>
        <p:txBody>
          <a:bodyPr vert="horz" wrap="square" lIns="91487" tIns="45743" rIns="91487" bIns="45743" numCol="1" anchor="b" anchorCtr="0" compatLnSpc="1">
            <a:prstTxWarp prst="textNoShape">
              <a:avLst/>
            </a:prstTxWarp>
          </a:bodyPr>
          <a:lstStyle>
            <a:lvl1pPr algn="r" defTabSz="914946" eaLnBrk="0" hangingPunct="0">
              <a:defRPr sz="1200">
                <a:latin typeface="Times"/>
                <a:cs typeface="+mn-cs"/>
              </a:defRPr>
            </a:lvl1pPr>
          </a:lstStyle>
          <a:p>
            <a:pPr>
              <a:defRPr/>
            </a:pPr>
            <a:fld id="{A30FFB28-FAC0-419B-A9C8-7DCC304FD055}" type="slidenum">
              <a:rPr lang="en-US"/>
              <a:pPr>
                <a:defRPr/>
              </a:pPr>
              <a:t>‹#›</a:t>
            </a:fld>
            <a:endParaRPr lang="en-US" dirty="0"/>
          </a:p>
        </p:txBody>
      </p:sp>
    </p:spTree>
    <p:extLst>
      <p:ext uri="{BB962C8B-B14F-4D97-AF65-F5344CB8AC3E}">
        <p14:creationId xmlns:p14="http://schemas.microsoft.com/office/powerpoint/2010/main" val="17097644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Times" pitchFamily="18" charset="0"/>
              </a:rPr>
              <a:t>I am delighted to be back speaking at the AIANTA Conference after turning over the presentation to Julie Heizer in our shop last year.  </a:t>
            </a:r>
          </a:p>
          <a:p>
            <a:endParaRPr lang="en-US" altLang="en-US" sz="1400" dirty="0">
              <a:latin typeface="Times" pitchFamily="18" charset="0"/>
            </a:endParaRPr>
          </a:p>
          <a:p>
            <a:r>
              <a:rPr lang="en-US" altLang="en-US" sz="1400" dirty="0">
                <a:latin typeface="Times" pitchFamily="18" charset="0"/>
              </a:rPr>
              <a:t>But, as a native Wisconsinite, it is great to be with you here today.  </a:t>
            </a:r>
          </a:p>
          <a:p>
            <a:endParaRPr lang="en-US" altLang="en-US" sz="1400" dirty="0">
              <a:latin typeface="Times" pitchFamily="18" charset="0"/>
            </a:endParaRPr>
          </a:p>
          <a:p>
            <a:r>
              <a:rPr lang="en-US" altLang="en-US" sz="1400" dirty="0">
                <a:latin typeface="Times" pitchFamily="18" charset="0"/>
              </a:rPr>
              <a:t>My focus will be on the overseas travel market to the USA and Indian Country and I hope to show you some data available from our office that AIANTA has been using to focus its efforts in the international travel market.  </a:t>
            </a:r>
          </a:p>
          <a:p>
            <a:endParaRPr lang="en-US" altLang="en-US" sz="1400" dirty="0">
              <a:latin typeface="Times" pitchFamily="18" charset="0"/>
            </a:endParaRPr>
          </a:p>
          <a:p>
            <a:r>
              <a:rPr lang="en-US" altLang="en-US" sz="1400" dirty="0">
                <a:latin typeface="Times" pitchFamily="18" charset="0"/>
              </a:rPr>
              <a:t>In the data, I will show you that travelers to Indian Country are very different than the average overseas visitors to the country and by using these differences you too can enhance your efforts and convince others that you have something they want and by working together everyone benefits.  </a:t>
            </a:r>
          </a:p>
        </p:txBody>
      </p:sp>
      <p:sp>
        <p:nvSpPr>
          <p:cNvPr id="256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79">
              <a:defRPr sz="2400">
                <a:solidFill>
                  <a:schemeClr val="tx1"/>
                </a:solidFill>
                <a:latin typeface="Times" pitchFamily="18" charset="0"/>
              </a:defRPr>
            </a:lvl1pPr>
            <a:lvl2pPr marL="742246" indent="-285479" defTabSz="930979">
              <a:defRPr sz="2400">
                <a:solidFill>
                  <a:schemeClr val="tx1"/>
                </a:solidFill>
                <a:latin typeface="Times" pitchFamily="18" charset="0"/>
              </a:defRPr>
            </a:lvl2pPr>
            <a:lvl3pPr marL="1141916" indent="-228383" defTabSz="930979">
              <a:defRPr sz="2400">
                <a:solidFill>
                  <a:schemeClr val="tx1"/>
                </a:solidFill>
                <a:latin typeface="Times" pitchFamily="18" charset="0"/>
              </a:defRPr>
            </a:lvl3pPr>
            <a:lvl4pPr marL="1598681" indent="-228383" defTabSz="930979">
              <a:defRPr sz="2400">
                <a:solidFill>
                  <a:schemeClr val="tx1"/>
                </a:solidFill>
                <a:latin typeface="Times" pitchFamily="18" charset="0"/>
              </a:defRPr>
            </a:lvl4pPr>
            <a:lvl5pPr marL="2055446" indent="-228383" defTabSz="930979">
              <a:defRPr sz="2400">
                <a:solidFill>
                  <a:schemeClr val="tx1"/>
                </a:solidFill>
                <a:latin typeface="Times" pitchFamily="18" charset="0"/>
              </a:defRPr>
            </a:lvl5pPr>
            <a:lvl6pPr marL="2512214" indent="-228383" defTabSz="930979" eaLnBrk="0" fontAlgn="base" hangingPunct="0">
              <a:spcBef>
                <a:spcPct val="0"/>
              </a:spcBef>
              <a:spcAft>
                <a:spcPct val="0"/>
              </a:spcAft>
              <a:defRPr sz="2400">
                <a:solidFill>
                  <a:schemeClr val="tx1"/>
                </a:solidFill>
                <a:latin typeface="Times" pitchFamily="18" charset="0"/>
              </a:defRPr>
            </a:lvl6pPr>
            <a:lvl7pPr marL="2968980" indent="-228383" defTabSz="930979" eaLnBrk="0" fontAlgn="base" hangingPunct="0">
              <a:spcBef>
                <a:spcPct val="0"/>
              </a:spcBef>
              <a:spcAft>
                <a:spcPct val="0"/>
              </a:spcAft>
              <a:defRPr sz="2400">
                <a:solidFill>
                  <a:schemeClr val="tx1"/>
                </a:solidFill>
                <a:latin typeface="Times" pitchFamily="18" charset="0"/>
              </a:defRPr>
            </a:lvl7pPr>
            <a:lvl8pPr marL="3425746" indent="-228383" defTabSz="930979" eaLnBrk="0" fontAlgn="base" hangingPunct="0">
              <a:spcBef>
                <a:spcPct val="0"/>
              </a:spcBef>
              <a:spcAft>
                <a:spcPct val="0"/>
              </a:spcAft>
              <a:defRPr sz="2400">
                <a:solidFill>
                  <a:schemeClr val="tx1"/>
                </a:solidFill>
                <a:latin typeface="Times" pitchFamily="18" charset="0"/>
              </a:defRPr>
            </a:lvl8pPr>
            <a:lvl9pPr marL="3882512" indent="-228383" defTabSz="930979" eaLnBrk="0" fontAlgn="base" hangingPunct="0">
              <a:spcBef>
                <a:spcPct val="0"/>
              </a:spcBef>
              <a:spcAft>
                <a:spcPct val="0"/>
              </a:spcAft>
              <a:defRPr sz="2400">
                <a:solidFill>
                  <a:schemeClr val="tx1"/>
                </a:solidFill>
                <a:latin typeface="Times" pitchFamily="18" charset="0"/>
              </a:defRPr>
            </a:lvl9pPr>
          </a:lstStyle>
          <a:p>
            <a:pPr>
              <a:defRPr/>
            </a:pPr>
            <a:fld id="{04CF7152-FEEC-46CF-862A-93D07C86C854}" type="slidenum">
              <a:rPr lang="en-US" sz="1200">
                <a:solidFill>
                  <a:prstClr val="black"/>
                </a:solidFill>
              </a:rPr>
              <a:pPr>
                <a:defRPr/>
              </a:pPr>
              <a:t>1</a:t>
            </a:fld>
            <a:endParaRPr lang="en-US" sz="1200" dirty="0">
              <a:solidFill>
                <a:prstClr val="black"/>
              </a:solidFill>
            </a:endParaRPr>
          </a:p>
        </p:txBody>
      </p:sp>
    </p:spTree>
    <p:extLst>
      <p:ext uri="{BB962C8B-B14F-4D97-AF65-F5344CB8AC3E}">
        <p14:creationId xmlns:p14="http://schemas.microsoft.com/office/powerpoint/2010/main" val="127446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dirty="0"/>
              <a:t>For the rest of my presentation, I will shift to what we know about overseas visitors to the USA interested in Indian country.   </a:t>
            </a:r>
          </a:p>
          <a:p>
            <a:pPr eaLnBrk="1" hangingPunct="1"/>
            <a:endParaRPr lang="en-US" altLang="en-US" sz="1400" dirty="0"/>
          </a:p>
          <a:p>
            <a:pPr eaLnBrk="1" hangingPunct="1"/>
            <a:r>
              <a:rPr lang="en-US" altLang="en-US" sz="1400" dirty="0"/>
              <a:t>I will share with you the big picture over time for all overseas travelers visiting Native American sites and then talk about the top world regions and countries. </a:t>
            </a:r>
          </a:p>
          <a:p>
            <a:pPr eaLnBrk="1" hangingPunct="1"/>
            <a:endParaRPr lang="en-US" altLang="en-US" sz="1400" dirty="0"/>
          </a:p>
          <a:p>
            <a:pPr eaLnBrk="1" hangingPunct="1"/>
            <a:r>
              <a:rPr lang="en-US" altLang="en-US" sz="1400" dirty="0"/>
              <a:t>Then, I will share with you some survey research that can be used by AIANTA and the tribes to show that you are part of a much bigger travel experience for our overseas guests and its is critical that you work with others in the industry so that you can capture your share of this market and to show others in the travel industry that you have something they want.  </a:t>
            </a:r>
          </a:p>
          <a:p>
            <a:pPr eaLnBrk="1" hangingPunct="1"/>
            <a:endParaRPr lang="en-US" altLang="en-US" sz="1400"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10</a:t>
            </a:fld>
            <a:endParaRPr lang="en-US" dirty="0"/>
          </a:p>
        </p:txBody>
      </p:sp>
    </p:spTree>
    <p:extLst>
      <p:ext uri="{BB962C8B-B14F-4D97-AF65-F5344CB8AC3E}">
        <p14:creationId xmlns:p14="http://schemas.microsoft.com/office/powerpoint/2010/main" val="145972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Let’s start with the big picture.  When we look at the overseas totals for visiting Native American Communities when compared to all overseas arrivals there are similar ups and downs as well, because what happens at the national level has a major impact on you.   </a:t>
            </a:r>
          </a:p>
          <a:p>
            <a:pPr eaLnBrk="1" hangingPunct="1"/>
            <a:endParaRPr lang="en-US" altLang="en-US" dirty="0"/>
          </a:p>
          <a:p>
            <a:pPr eaLnBrk="1" hangingPunct="1"/>
            <a:r>
              <a:rPr lang="en-US" altLang="en-US" dirty="0"/>
              <a:t>Since the low point in 2002 and 2003, the trend has been a movement upward for the last 6 years.  </a:t>
            </a:r>
          </a:p>
          <a:p>
            <a:pPr eaLnBrk="1" hangingPunct="1"/>
            <a:endParaRPr lang="en-US" altLang="en-US" dirty="0"/>
          </a:p>
          <a:p>
            <a:pPr eaLnBrk="1" hangingPunct="1"/>
            <a:r>
              <a:rPr lang="en-US" altLang="en-US" dirty="0"/>
              <a:t>The number of travelers visiting Native American sites has increased to set records for the last 5 years, only to dip slightly in 2016 when overseas travel to the USA declined by 2%. </a:t>
            </a:r>
          </a:p>
          <a:p>
            <a:pPr eaLnBrk="1" hangingPunct="1"/>
            <a:endParaRPr lang="en-US" altLang="en-US" dirty="0"/>
          </a:p>
          <a:p>
            <a:pPr eaLnBrk="1" hangingPunct="1"/>
            <a:r>
              <a:rPr lang="en-US" altLang="en-US" dirty="0"/>
              <a:t>And, overall, you can see its is trending upward.  </a:t>
            </a:r>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11</a:t>
            </a:fld>
            <a:endParaRPr lang="en-US" dirty="0"/>
          </a:p>
        </p:txBody>
      </p:sp>
    </p:spTree>
    <p:extLst>
      <p:ext uri="{BB962C8B-B14F-4D97-AF65-F5344CB8AC3E}">
        <p14:creationId xmlns:p14="http://schemas.microsoft.com/office/powerpoint/2010/main" val="386909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t>In addition to providing the big picture, estimates can also be developed at the regional and country level.</a:t>
            </a:r>
          </a:p>
          <a:p>
            <a:endParaRPr lang="en-US" altLang="en-US" sz="1400" dirty="0"/>
          </a:p>
          <a:p>
            <a:r>
              <a:rPr lang="en-US" altLang="en-US" sz="1400" dirty="0"/>
              <a:t>Traditionally, Europe has been the largest market interested in Native Americans.  After double digit growth for two years we saw it slow in 2016.</a:t>
            </a:r>
          </a:p>
          <a:p>
            <a:endParaRPr lang="en-US" altLang="en-US" sz="1400" dirty="0"/>
          </a:p>
          <a:p>
            <a:r>
              <a:rPr lang="en-US" altLang="en-US" sz="1400" dirty="0"/>
              <a:t>Asia has seen 3 straight years of double-digit growth after a slow year in 2013.   </a:t>
            </a:r>
          </a:p>
          <a:p>
            <a:endParaRPr lang="en-US" altLang="en-US" sz="1400" dirty="0"/>
          </a:p>
          <a:p>
            <a:r>
              <a:rPr lang="en-US" altLang="en-US" sz="1400" dirty="0"/>
              <a:t>South America saw huge growth in 2013 to surpass the Pacific region for the first time since 2002. The region has  posted declines for the last 2 years and then grew again in 2016 whereas Oceania as also been up and down.  </a:t>
            </a:r>
          </a:p>
          <a:p>
            <a:r>
              <a:rPr lang="en-US" altLang="en-US" sz="1400" dirty="0"/>
              <a:t>  </a:t>
            </a:r>
          </a:p>
          <a:p>
            <a:endParaRPr lang="en-US" altLang="en-US" sz="1400" dirty="0"/>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12</a:t>
            </a:fld>
            <a:endParaRPr lang="en-US" dirty="0"/>
          </a:p>
        </p:txBody>
      </p:sp>
    </p:spTree>
    <p:extLst>
      <p:ext uri="{BB962C8B-B14F-4D97-AF65-F5344CB8AC3E}">
        <p14:creationId xmlns:p14="http://schemas.microsoft.com/office/powerpoint/2010/main" val="370613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427038"/>
            <a:ext cx="3708400" cy="2781300"/>
          </a:xfrm>
        </p:spPr>
      </p:sp>
      <p:sp>
        <p:nvSpPr>
          <p:cNvPr id="3" name="Notes Placeholder 2"/>
          <p:cNvSpPr>
            <a:spLocks noGrp="1"/>
          </p:cNvSpPr>
          <p:nvPr>
            <p:ph type="body" idx="1"/>
          </p:nvPr>
        </p:nvSpPr>
        <p:spPr>
          <a:xfrm>
            <a:off x="609601" y="3246437"/>
            <a:ext cx="5867400" cy="5638800"/>
          </a:xfrm>
        </p:spPr>
        <p:txBody>
          <a:bodyPr/>
          <a:lstStyle/>
          <a:p>
            <a:pPr eaLnBrk="1" hangingPunct="1"/>
            <a:r>
              <a:rPr lang="en-US" altLang="en-US" sz="1300" dirty="0"/>
              <a:t>When we look at the top markets considering 2016 was down 2% Indian Country held its own.  But, like each year you have certain markets that do well and others who suffer.</a:t>
            </a:r>
          </a:p>
          <a:p>
            <a:pPr eaLnBrk="1" hangingPunct="1"/>
            <a:endParaRPr lang="en-US" altLang="en-US" sz="1300" dirty="0"/>
          </a:p>
          <a:p>
            <a:pPr eaLnBrk="1" hangingPunct="1"/>
            <a:r>
              <a:rPr lang="en-US" altLang="en-US" sz="1300" dirty="0"/>
              <a:t>This year China declined after it had growth in 5 of the  last 7 years from very small numbers in 2010 to jump to the top spot for the last 3 years.  </a:t>
            </a:r>
          </a:p>
          <a:p>
            <a:pPr eaLnBrk="1" hangingPunct="1"/>
            <a:endParaRPr lang="en-US" altLang="en-US" sz="1300" dirty="0"/>
          </a:p>
          <a:p>
            <a:pPr eaLnBrk="1" hangingPunct="1"/>
            <a:r>
              <a:rPr lang="en-US" altLang="en-US" sz="1300" dirty="0"/>
              <a:t>South Korea which was the number 5 market last year had a phenomenal year in 2016 to take over the number 2 spot.  But, its growth too has been very inconsistent.   </a:t>
            </a:r>
          </a:p>
          <a:p>
            <a:pPr eaLnBrk="1" hangingPunct="1"/>
            <a:endParaRPr lang="en-US" altLang="en-US" sz="1300" dirty="0"/>
          </a:p>
          <a:p>
            <a:pPr eaLnBrk="1" hangingPunct="1"/>
            <a:r>
              <a:rPr lang="en-US" altLang="en-US" sz="1300" dirty="0"/>
              <a:t>The U.K. which was the top market back in 2010 and 2011, had held the number two spot for the last four years, until it dropped last year.  </a:t>
            </a:r>
          </a:p>
          <a:p>
            <a:pPr eaLnBrk="1" hangingPunct="1"/>
            <a:endParaRPr lang="en-US" altLang="en-US" sz="1300" dirty="0"/>
          </a:p>
          <a:p>
            <a:pPr eaLnBrk="1" hangingPunct="1"/>
            <a:r>
              <a:rPr lang="en-US" altLang="en-US" sz="1300" dirty="0"/>
              <a:t>Germany which had held the number 2 or 3 spot for the last several years also declined in 2013 only to rebound in 2014, then another decline in 2015 and a strong rebound in 2016 when total German travel to the USA was down 10%.  </a:t>
            </a:r>
          </a:p>
          <a:p>
            <a:pPr eaLnBrk="1" hangingPunct="1"/>
            <a:endParaRPr lang="en-US" altLang="en-US" sz="1300" dirty="0"/>
          </a:p>
          <a:p>
            <a:pPr eaLnBrk="1" hangingPunct="1"/>
            <a:r>
              <a:rPr lang="en-US" altLang="en-US" sz="1300" dirty="0"/>
              <a:t>France has held the 3</a:t>
            </a:r>
            <a:r>
              <a:rPr lang="en-US" altLang="en-US" sz="1300" baseline="30000" dirty="0"/>
              <a:t>rd</a:t>
            </a:r>
            <a:r>
              <a:rPr lang="en-US" altLang="en-US" sz="1300" dirty="0"/>
              <a:t> or 4</a:t>
            </a:r>
            <a:r>
              <a:rPr lang="en-US" altLang="en-US" sz="1300" baseline="30000" dirty="0"/>
              <a:t>th</a:t>
            </a:r>
            <a:r>
              <a:rPr lang="en-US" altLang="en-US" sz="1300" dirty="0"/>
              <a:t> spot for several years posted a double-digit decline causing it to drop another spot.    </a:t>
            </a:r>
          </a:p>
          <a:p>
            <a:pPr eaLnBrk="1" hangingPunct="1"/>
            <a:endParaRPr lang="en-US" altLang="en-US" sz="1300" dirty="0"/>
          </a:p>
          <a:p>
            <a:pPr eaLnBrk="1" hangingPunct="1"/>
            <a:r>
              <a:rPr lang="en-US" altLang="en-US" sz="1300" dirty="0"/>
              <a:t>Italy back in 2009-2010 was the 5</a:t>
            </a:r>
            <a:r>
              <a:rPr lang="en-US" altLang="en-US" sz="1300" baseline="30000" dirty="0"/>
              <a:t>th</a:t>
            </a:r>
            <a:r>
              <a:rPr lang="en-US" altLang="en-US" sz="1300" dirty="0"/>
              <a:t> largest market for Indian country.  It too has fallen in 4 of the last 6 years.  That is why it is important to work these markets so you can keep them coming.     </a:t>
            </a:r>
          </a:p>
          <a:p>
            <a:pPr eaLnBrk="1" hangingPunct="1"/>
            <a:endParaRPr lang="en-US" altLang="en-US" sz="1300"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13</a:t>
            </a:fld>
            <a:endParaRPr lang="en-US" dirty="0"/>
          </a:p>
        </p:txBody>
      </p:sp>
    </p:spTree>
    <p:extLst>
      <p:ext uri="{BB962C8B-B14F-4D97-AF65-F5344CB8AC3E}">
        <p14:creationId xmlns:p14="http://schemas.microsoft.com/office/powerpoint/2010/main" val="383453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you saw with the total travel arrivals data, travel to the U.S. has been up and down over the decades.  Declines occur but what is most important is that if you are going to get into the international travel market, you need to be in it for the long term. As you can see here, the growth is over the long term.  </a:t>
            </a:r>
          </a:p>
          <a:p>
            <a:endParaRPr lang="en-US" sz="1600" dirty="0"/>
          </a:p>
          <a:p>
            <a:r>
              <a:rPr lang="en-US" sz="1600" dirty="0"/>
              <a:t>If you recall when I showed the top arrival markets to the USA for 2016 and their long term growth rates look at the long term growth for Indian Country. </a:t>
            </a:r>
          </a:p>
          <a:p>
            <a:endParaRPr lang="en-US" sz="1600"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14</a:t>
            </a:fld>
            <a:endParaRPr lang="en-US" dirty="0"/>
          </a:p>
        </p:txBody>
      </p:sp>
    </p:spTree>
    <p:extLst>
      <p:ext uri="{BB962C8B-B14F-4D97-AF65-F5344CB8AC3E}">
        <p14:creationId xmlns:p14="http://schemas.microsoft.com/office/powerpoint/2010/main" val="131343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So, how are you going to entice overseas travelers to visit you?  Well, you need to understand where they go to make travel decisions.  Here we see the importance of airlines in disseminating information to overseas travelers, and that travelers who visit you are not using it as much.</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But, for you, providing the traveler with a positive experience is  extremely important as  travelers interested in Indian really rely upon personal recommendations.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Closely following the personal recommendations is the on-line travel agency so having content on-line for these agents is critical as it can also be used by the brick and mortar agent as well.  </a:t>
            </a:r>
          </a:p>
          <a:p>
            <a:pPr eaLnBrk="1" hangingPunct="1"/>
            <a:endParaRPr lang="en-US" altLang="en-US" sz="800" dirty="0">
              <a:latin typeface="Times New Roman" panose="02020603050405020304" pitchFamily="18" charset="0"/>
            </a:endParaRPr>
          </a:p>
          <a:p>
            <a:pPr eaLnBrk="1" hangingPunct="1"/>
            <a:r>
              <a:rPr lang="en-US" altLang="en-US" dirty="0">
                <a:latin typeface="Times New Roman" panose="02020603050405020304" pitchFamily="18" charset="0"/>
              </a:rPr>
              <a:t>Now that you know the relative importance of the information sources used.   Another key thing you need to know is that the planning times for travelers who visit you are much longer than the average traveler to the country meaning you have to have your message out much, much earlier. </a:t>
            </a:r>
          </a:p>
          <a:p>
            <a:pPr eaLnBrk="1" hangingPunct="1"/>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a:p>
            <a:pPr eaLnBrk="1" hangingPunct="1"/>
            <a:endParaRPr lang="en-US" altLang="en-US" sz="80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15</a:t>
            </a:fld>
            <a:endParaRPr lang="en-US" dirty="0"/>
          </a:p>
        </p:txBody>
      </p:sp>
    </p:spTree>
    <p:extLst>
      <p:ext uri="{BB962C8B-B14F-4D97-AF65-F5344CB8AC3E}">
        <p14:creationId xmlns:p14="http://schemas.microsoft.com/office/powerpoint/2010/main" val="428478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43" y="4237037"/>
            <a:ext cx="5140325" cy="4421267"/>
          </a:xfrm>
        </p:spPr>
        <p:txBody>
          <a:bodyPr/>
          <a:lstStyle/>
          <a:p>
            <a:pPr eaLnBrk="1" hangingPunct="1"/>
            <a:r>
              <a:rPr lang="en-US" altLang="en-US" dirty="0"/>
              <a:t>Earlier I had mentioned that you have certain things that others want…….., so what are they?  </a:t>
            </a:r>
          </a:p>
          <a:p>
            <a:pPr eaLnBrk="1" hangingPunct="1"/>
            <a:endParaRPr lang="en-US" altLang="en-US" sz="800" dirty="0"/>
          </a:p>
          <a:p>
            <a:pPr eaLnBrk="1" hangingPunct="1"/>
            <a:r>
              <a:rPr lang="en-US" altLang="en-US" dirty="0"/>
              <a:t>Most destinations focus upon attracting the vacation market because business and VFR travelers go to specific places because of their purpose of trip.  Vacation travelers go to places that offer what they want.  Look at how much higher the vacation shares are.  You have the vacation market.  </a:t>
            </a:r>
          </a:p>
          <a:p>
            <a:pPr eaLnBrk="1" hangingPunct="1"/>
            <a:endParaRPr lang="en-US" altLang="en-US" sz="800" dirty="0"/>
          </a:p>
          <a:p>
            <a:pPr eaLnBrk="1" hangingPunct="1"/>
            <a:r>
              <a:rPr lang="en-US" altLang="en-US" dirty="0"/>
              <a:t>Additionally, look at the long visitor stays.   With lengths of stays in the country nearly a week longer, it is far easier to share these visitors when you have nearly one month to share.  </a:t>
            </a:r>
          </a:p>
          <a:p>
            <a:pPr eaLnBrk="1" hangingPunct="1"/>
            <a:endParaRPr lang="en-US" altLang="en-US" sz="800" dirty="0"/>
          </a:p>
          <a:p>
            <a:pPr eaLnBrk="1" hangingPunct="1"/>
            <a:r>
              <a:rPr lang="en-US" altLang="en-US" dirty="0"/>
              <a:t>Furthermore, unlike all overseas travelers who only visit one state, only 40% do so if they visit Indian Country and when you look at the nearly 4 places they visit while within the country.  This too shows you are part of a much larger travel experience and only by working with these other destinations will you see increasing numbers.  </a:t>
            </a:r>
          </a:p>
          <a:p>
            <a:pPr eaLnBrk="1" hangingPunct="1"/>
            <a:endParaRPr lang="en-US" altLang="en-US" sz="800" dirty="0"/>
          </a:p>
          <a:p>
            <a:pPr eaLnBrk="1" hangingPunct="1"/>
            <a:r>
              <a:rPr lang="en-US" altLang="en-US" dirty="0"/>
              <a:t>Last year, you also saw a large increase in first time travelers to the country.  These travelers tend to be very inconsistent in what they do and it may have lead to some of the shifts you saw last year.  </a:t>
            </a:r>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16</a:t>
            </a:fld>
            <a:endParaRPr lang="en-US" dirty="0"/>
          </a:p>
        </p:txBody>
      </p:sp>
    </p:spTree>
    <p:extLst>
      <p:ext uri="{BB962C8B-B14F-4D97-AF65-F5344CB8AC3E}">
        <p14:creationId xmlns:p14="http://schemas.microsoft.com/office/powerpoint/2010/main" val="321881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dirty="0"/>
              <a:t>To get travelers to your destination, you need to move them from their port of entry to your tribal lands and attractions.  Overseas travelers who Visited Native American sites used very different ports of entry than the average travelers to the country.   Look at Los Angeles, it was more than twice as likely to generate visitors to Indian Country.</a:t>
            </a:r>
          </a:p>
          <a:p>
            <a:pPr eaLnBrk="1" hangingPunct="1"/>
            <a:endParaRPr lang="en-US" altLang="en-US" sz="1400" dirty="0"/>
          </a:p>
          <a:p>
            <a:pPr eaLnBrk="1" hangingPunct="1"/>
            <a:r>
              <a:rPr lang="en-US" altLang="en-US" sz="1400" dirty="0"/>
              <a:t>Then, look at the higher shares you have out of San Francisco.  In addition, Las Vegas and Seattle are not even on the top ports list for all overseas visitors, but they are for you.  So, to get to you, travelers are willing to fly to different ports of entry, but you still need to move them from these ports to you.  </a:t>
            </a:r>
          </a:p>
          <a:p>
            <a:pPr eaLnBrk="1" hangingPunct="1"/>
            <a:endParaRPr lang="en-US" altLang="en-US" sz="1400" dirty="0"/>
          </a:p>
          <a:p>
            <a:pPr eaLnBrk="1" hangingPunct="1"/>
            <a:r>
              <a:rPr lang="en-US" altLang="en-US" sz="1400" dirty="0"/>
              <a:t>One way to move travelers to your area is of course by working with transportation companies.  </a:t>
            </a:r>
            <a:endParaRPr lang="en-US" sz="1400"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17</a:t>
            </a:fld>
            <a:endParaRPr lang="en-US" dirty="0"/>
          </a:p>
        </p:txBody>
      </p:sp>
    </p:spTree>
    <p:extLst>
      <p:ext uri="{BB962C8B-B14F-4D97-AF65-F5344CB8AC3E}">
        <p14:creationId xmlns:p14="http://schemas.microsoft.com/office/powerpoint/2010/main" val="391484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43" y="4387770"/>
            <a:ext cx="5140325" cy="4268867"/>
          </a:xfrm>
        </p:spPr>
        <p:txBody>
          <a:bodyPr/>
          <a:lstStyle/>
          <a:p>
            <a:pPr eaLnBrk="1" hangingPunct="1"/>
            <a:r>
              <a:rPr lang="en-US" altLang="en-US" sz="1600" dirty="0"/>
              <a:t>As I said earlier, overseas travelers who visit Native American sites tend to visit on average over 4 places while in the country.   To do so, they use one of these many modes of transport shown here.  </a:t>
            </a:r>
          </a:p>
          <a:p>
            <a:pPr eaLnBrk="1" hangingPunct="1"/>
            <a:endParaRPr lang="en-US" altLang="en-US" sz="1600" dirty="0"/>
          </a:p>
          <a:p>
            <a:pPr eaLnBrk="1" hangingPunct="1"/>
            <a:r>
              <a:rPr lang="en-US" altLang="en-US" sz="1600" dirty="0"/>
              <a:t>Look at how much higher the use of domestic airlines and rental car firms are in moving travelers to you and the other places they visit.  These 2 transport modes are key to getting travelers to you.  </a:t>
            </a:r>
          </a:p>
          <a:p>
            <a:pPr eaLnBrk="1" hangingPunct="1"/>
            <a:endParaRPr lang="en-US" altLang="en-US" sz="1600" dirty="0"/>
          </a:p>
          <a:p>
            <a:pPr eaLnBrk="1" hangingPunct="1"/>
            <a:r>
              <a:rPr lang="en-US" altLang="en-US" sz="1600" dirty="0"/>
              <a:t>When you are looking to convince tribal businesses and others in the travel industry that you need to work together, you can use these numbers to show both the airlines and rental car firms that visitors to they too will benefit if they work with you as well as the other differences you have.  </a:t>
            </a:r>
          </a:p>
          <a:p>
            <a:pPr eaLnBrk="1" hangingPunct="1"/>
            <a:endParaRPr lang="en-US" altLang="en-US" sz="1600" dirty="0"/>
          </a:p>
          <a:p>
            <a:endParaRPr lang="en-US" sz="1600"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18</a:t>
            </a:fld>
            <a:endParaRPr lang="en-US" dirty="0"/>
          </a:p>
        </p:txBody>
      </p:sp>
    </p:spTree>
    <p:extLst>
      <p:ext uri="{BB962C8B-B14F-4D97-AF65-F5344CB8AC3E}">
        <p14:creationId xmlns:p14="http://schemas.microsoft.com/office/powerpoint/2010/main" val="79102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500" dirty="0"/>
              <a:t>When we look at where overseas travelers to Indian country visit, take a look at the much higher shares that show up for visitors to California and Nevada.  Both have benefited from overseas travelers to Native  American sites.</a:t>
            </a:r>
          </a:p>
          <a:p>
            <a:pPr eaLnBrk="1" hangingPunct="1"/>
            <a:endParaRPr lang="en-US" altLang="en-US" sz="1500" dirty="0"/>
          </a:p>
          <a:p>
            <a:pPr eaLnBrk="1" hangingPunct="1"/>
            <a:r>
              <a:rPr lang="en-US" altLang="en-US" sz="1500" dirty="0"/>
              <a:t>In addition, look at the 6 states show in green.  They are not among the top states visited by the average overseas travelers to the country.  But, they are among the top destinations visited for travelers to Native American sites.  </a:t>
            </a:r>
          </a:p>
          <a:p>
            <a:pPr eaLnBrk="1" hangingPunct="1"/>
            <a:endParaRPr lang="en-US" altLang="en-US" sz="1500" dirty="0"/>
          </a:p>
          <a:p>
            <a:pPr eaLnBrk="1" hangingPunct="1"/>
            <a:r>
              <a:rPr lang="en-US" altLang="en-US" sz="1500" dirty="0"/>
              <a:t>So, this shows that specific activities can move travelers to different destinations.  Use this to your advantage.  </a:t>
            </a:r>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19</a:t>
            </a:fld>
            <a:endParaRPr lang="en-US" dirty="0"/>
          </a:p>
        </p:txBody>
      </p:sp>
    </p:spTree>
    <p:extLst>
      <p:ext uri="{BB962C8B-B14F-4D97-AF65-F5344CB8AC3E}">
        <p14:creationId xmlns:p14="http://schemas.microsoft.com/office/powerpoint/2010/main" val="341805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582613" y="595313"/>
            <a:ext cx="2228850" cy="1671637"/>
          </a:xfrm>
          <a:ln/>
        </p:spPr>
      </p:sp>
      <p:sp>
        <p:nvSpPr>
          <p:cNvPr id="37891" name="Notes Placeholder 2"/>
          <p:cNvSpPr>
            <a:spLocks noGrp="1"/>
          </p:cNvSpPr>
          <p:nvPr>
            <p:ph type="body" idx="1"/>
          </p:nvPr>
        </p:nvSpPr>
        <p:spPr>
          <a:xfrm>
            <a:off x="352425" y="2341563"/>
            <a:ext cx="6172200" cy="6678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Times New Roman" pitchFamily="18" charset="0"/>
              </a:rPr>
              <a:t>At the U.S. Department of Commerce, National Travel &amp; Tourism Office we continue the work started back in the 1970’s by being the source for international travel data to and from this country.  </a:t>
            </a:r>
          </a:p>
          <a:p>
            <a:endParaRPr lang="en-US" altLang="en-US" sz="1000" dirty="0">
              <a:latin typeface="Times New Roman" pitchFamily="18" charset="0"/>
            </a:endParaRPr>
          </a:p>
          <a:p>
            <a:r>
              <a:rPr lang="en-US" altLang="en-US" sz="1400" dirty="0">
                <a:latin typeface="Times New Roman" pitchFamily="18" charset="0"/>
              </a:rPr>
              <a:t>All of the data you will see today comes from our office from 7 complementary and interdependent research programs provides information on the international travel market to and from the USA.  </a:t>
            </a:r>
          </a:p>
          <a:p>
            <a:endParaRPr lang="en-US" altLang="en-US" sz="1000" dirty="0">
              <a:latin typeface="Times New Roman" pitchFamily="18" charset="0"/>
            </a:endParaRPr>
          </a:p>
          <a:p>
            <a:r>
              <a:rPr lang="en-US" altLang="en-US" sz="1400" dirty="0">
                <a:latin typeface="Times New Roman" pitchFamily="18" charset="0"/>
              </a:rPr>
              <a:t>I hope at the end of this presentation you will provide me with your business card so I can send the presentation to you so you can show other travel businesses what you have is that they want……, </a:t>
            </a:r>
            <a:r>
              <a:rPr lang="en-US" altLang="en-US" sz="1400" u="sng" dirty="0">
                <a:latin typeface="Times New Roman" pitchFamily="18" charset="0"/>
              </a:rPr>
              <a:t>and </a:t>
            </a:r>
            <a:r>
              <a:rPr lang="en-US" altLang="en-US" sz="1400" dirty="0">
                <a:latin typeface="Times New Roman" pitchFamily="18" charset="0"/>
              </a:rPr>
              <a:t>so you can also use this data to show others that travel to Indian Country is part of the total travel experience and only by working together with the other components of the travel industry  can you improve your efforts in this market.  </a:t>
            </a:r>
          </a:p>
          <a:p>
            <a:endParaRPr lang="en-US" altLang="en-US" sz="1000" dirty="0">
              <a:latin typeface="Times New Roman" pitchFamily="18" charset="0"/>
            </a:endParaRPr>
          </a:p>
          <a:p>
            <a:r>
              <a:rPr lang="en-US" altLang="en-US" sz="1400" dirty="0">
                <a:latin typeface="Times New Roman" pitchFamily="18" charset="0"/>
              </a:rPr>
              <a:t>In addition to the data, you also need to know our office is the federal liaison to Brand USA ensuring they get the industry matching funds.  We also work with our Travel and Tourism Advisory Board and Indian Country’s representative us Sherry Rupert.  </a:t>
            </a:r>
          </a:p>
          <a:p>
            <a:endParaRPr lang="en-US" altLang="en-US" sz="1000" dirty="0">
              <a:latin typeface="Times New Roman" pitchFamily="18" charset="0"/>
            </a:endParaRPr>
          </a:p>
          <a:p>
            <a:r>
              <a:rPr lang="en-US" altLang="en-US" sz="1400" dirty="0">
                <a:latin typeface="Times New Roman" pitchFamily="18" charset="0"/>
              </a:rPr>
              <a:t>We are also working with U.S. government and governments around the globe serving as an advocate for travel and tourism on the inside of government.  </a:t>
            </a:r>
          </a:p>
          <a:p>
            <a:endParaRPr lang="en-US" altLang="en-US" sz="1000" dirty="0">
              <a:latin typeface="Times New Roman" pitchFamily="18" charset="0"/>
            </a:endParaRPr>
          </a:p>
          <a:p>
            <a:r>
              <a:rPr lang="en-US" altLang="en-US" sz="1400" dirty="0">
                <a:latin typeface="Times New Roman" pitchFamily="18" charset="0"/>
              </a:rPr>
              <a:t>I encourage you visit our site and look at the export assistance page of the site to find the latest presentations we have delivered on the international market to this country including presentations on U.K., Germans and Italians interested in Indian Country.  Plus, there are articles from us and our federal partners about the governments role in assisting businesses in the travel and tourism industry.  </a:t>
            </a:r>
          </a:p>
          <a:p>
            <a:endParaRPr lang="en-US" altLang="en-US" sz="1400" dirty="0">
              <a:latin typeface="Times New Roman" pitchFamily="18" charset="0"/>
            </a:endParaRPr>
          </a:p>
          <a:p>
            <a:r>
              <a:rPr lang="en-US" altLang="en-US" sz="1400" dirty="0">
                <a:latin typeface="Times New Roman" pitchFamily="18" charset="0"/>
              </a:rPr>
              <a:t>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103">
              <a:defRPr sz="4000">
                <a:solidFill>
                  <a:schemeClr val="tx1"/>
                </a:solidFill>
                <a:latin typeface="Times New Roman" pitchFamily="18" charset="0"/>
              </a:defRPr>
            </a:lvl1pPr>
            <a:lvl2pPr marL="741174" indent="-284090" defTabSz="922103">
              <a:defRPr sz="4000">
                <a:solidFill>
                  <a:schemeClr val="tx1"/>
                </a:solidFill>
                <a:latin typeface="Times New Roman" pitchFamily="18" charset="0"/>
              </a:defRPr>
            </a:lvl2pPr>
            <a:lvl3pPr marL="1141122" indent="-226955" defTabSz="922103">
              <a:defRPr sz="4000">
                <a:solidFill>
                  <a:schemeClr val="tx1"/>
                </a:solidFill>
                <a:latin typeface="Times New Roman" pitchFamily="18" charset="0"/>
              </a:defRPr>
            </a:lvl3pPr>
            <a:lvl4pPr marL="1598205" indent="-226955" defTabSz="922103">
              <a:defRPr sz="4000">
                <a:solidFill>
                  <a:schemeClr val="tx1"/>
                </a:solidFill>
                <a:latin typeface="Times New Roman" pitchFamily="18" charset="0"/>
              </a:defRPr>
            </a:lvl4pPr>
            <a:lvl5pPr marL="2055289" indent="-226955" defTabSz="922103">
              <a:defRPr sz="4000">
                <a:solidFill>
                  <a:schemeClr val="tx1"/>
                </a:solidFill>
                <a:latin typeface="Times New Roman" pitchFamily="18" charset="0"/>
              </a:defRPr>
            </a:lvl5pPr>
            <a:lvl6pPr marL="2512372" indent="-226955" defTabSz="922103" eaLnBrk="0" fontAlgn="base" hangingPunct="0">
              <a:spcBef>
                <a:spcPct val="0"/>
              </a:spcBef>
              <a:spcAft>
                <a:spcPct val="0"/>
              </a:spcAft>
              <a:defRPr sz="4000">
                <a:solidFill>
                  <a:schemeClr val="tx1"/>
                </a:solidFill>
                <a:latin typeface="Times New Roman" pitchFamily="18" charset="0"/>
              </a:defRPr>
            </a:lvl6pPr>
            <a:lvl7pPr marL="2969455" indent="-226955" defTabSz="922103" eaLnBrk="0" fontAlgn="base" hangingPunct="0">
              <a:spcBef>
                <a:spcPct val="0"/>
              </a:spcBef>
              <a:spcAft>
                <a:spcPct val="0"/>
              </a:spcAft>
              <a:defRPr sz="4000">
                <a:solidFill>
                  <a:schemeClr val="tx1"/>
                </a:solidFill>
                <a:latin typeface="Times New Roman" pitchFamily="18" charset="0"/>
              </a:defRPr>
            </a:lvl7pPr>
            <a:lvl8pPr marL="3426539" indent="-226955" defTabSz="922103" eaLnBrk="0" fontAlgn="base" hangingPunct="0">
              <a:spcBef>
                <a:spcPct val="0"/>
              </a:spcBef>
              <a:spcAft>
                <a:spcPct val="0"/>
              </a:spcAft>
              <a:defRPr sz="4000">
                <a:solidFill>
                  <a:schemeClr val="tx1"/>
                </a:solidFill>
                <a:latin typeface="Times New Roman" pitchFamily="18" charset="0"/>
              </a:defRPr>
            </a:lvl8pPr>
            <a:lvl9pPr marL="3883621" indent="-226955" defTabSz="922103" eaLnBrk="0" fontAlgn="base" hangingPunct="0">
              <a:spcBef>
                <a:spcPct val="0"/>
              </a:spcBef>
              <a:spcAft>
                <a:spcPct val="0"/>
              </a:spcAft>
              <a:defRPr sz="4000">
                <a:solidFill>
                  <a:schemeClr val="tx1"/>
                </a:solidFill>
                <a:latin typeface="Times New Roman" pitchFamily="18" charset="0"/>
              </a:defRPr>
            </a:lvl9pPr>
          </a:lstStyle>
          <a:p>
            <a:fld id="{57244983-6EB0-4A6B-AAEF-D7E4823A8F26}" type="slidenum">
              <a:rPr lang="en-US" altLang="en-US" sz="1200">
                <a:solidFill>
                  <a:srgbClr val="000000"/>
                </a:solidFill>
                <a:latin typeface="Times"/>
                <a:ea typeface="MS PGothic" pitchFamily="34" charset="-128"/>
              </a:rPr>
              <a:pPr/>
              <a:t>2</a:t>
            </a:fld>
            <a:endParaRPr lang="en-US" altLang="en-US" sz="1200" dirty="0">
              <a:solidFill>
                <a:srgbClr val="000000"/>
              </a:solidFill>
              <a:latin typeface="Times"/>
              <a:ea typeface="MS PGothic" pitchFamily="34" charset="-128"/>
            </a:endParaRPr>
          </a:p>
        </p:txBody>
      </p:sp>
    </p:spTree>
    <p:extLst>
      <p:ext uri="{BB962C8B-B14F-4D97-AF65-F5344CB8AC3E}">
        <p14:creationId xmlns:p14="http://schemas.microsoft.com/office/powerpoint/2010/main" val="2792678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389437"/>
            <a:ext cx="5140325" cy="4155919"/>
          </a:xfrm>
        </p:spPr>
        <p:txBody>
          <a:bodyPr/>
          <a:lstStyle/>
          <a:p>
            <a:pPr eaLnBrk="1" hangingPunct="1"/>
            <a:r>
              <a:rPr lang="en-US" altLang="en-US" dirty="0"/>
              <a:t>Finally, I talked about how you were part of a very large and active traveler segment.  </a:t>
            </a:r>
          </a:p>
          <a:p>
            <a:pPr eaLnBrk="1" hangingPunct="1"/>
            <a:endParaRPr lang="en-US" altLang="en-US" dirty="0"/>
          </a:p>
          <a:p>
            <a:pPr eaLnBrk="1" hangingPunct="1"/>
            <a:r>
              <a:rPr lang="en-US" altLang="en-US" dirty="0"/>
              <a:t>Look at the huge participation rates for the top activities compared  to the average overseas traveler to the USA.  </a:t>
            </a:r>
          </a:p>
          <a:p>
            <a:pPr eaLnBrk="1" hangingPunct="1"/>
            <a:endParaRPr lang="en-US" altLang="en-US" dirty="0"/>
          </a:p>
          <a:p>
            <a:pPr eaLnBrk="1" hangingPunct="1"/>
            <a:r>
              <a:rPr lang="en-US" altLang="en-US" dirty="0"/>
              <a:t>Travelers who visit you are far more active meaning that these businesses too could see this level of participation rates by working with you.  </a:t>
            </a:r>
          </a:p>
          <a:p>
            <a:pPr eaLnBrk="1" hangingPunct="1"/>
            <a:endParaRPr lang="en-US" altLang="en-US" dirty="0"/>
          </a:p>
          <a:p>
            <a:pPr eaLnBrk="1" hangingPunct="1"/>
            <a:r>
              <a:rPr lang="en-US" altLang="en-US" dirty="0"/>
              <a:t>Brand USA is also charged with moving people to rural areas or small towns, and each of these business will benefit more if Brand USA works with you.  </a:t>
            </a:r>
          </a:p>
          <a:p>
            <a:pPr eaLnBrk="1" hangingPunct="1"/>
            <a:endParaRPr lang="en-US" altLang="en-US" dirty="0"/>
          </a:p>
          <a:p>
            <a:pPr eaLnBrk="1" hangingPunct="1"/>
            <a:r>
              <a:rPr lang="en-US" altLang="en-US" dirty="0"/>
              <a:t>So, I want to strongly encourage you to use the high vacation, longer stays, multiple destinations visited travelers you have who also have the ability to bring people to different destinations using the multiple modes of transport and activities are your key messages to the travel industry.  You have what they want and if you all work together each of you may benefit.  </a:t>
            </a:r>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20</a:t>
            </a:fld>
            <a:endParaRPr lang="en-US" dirty="0"/>
          </a:p>
        </p:txBody>
      </p:sp>
    </p:spTree>
    <p:extLst>
      <p:ext uri="{BB962C8B-B14F-4D97-AF65-F5344CB8AC3E}">
        <p14:creationId xmlns:p14="http://schemas.microsoft.com/office/powerpoint/2010/main" val="141161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644">
              <a:defRPr sz="4000">
                <a:solidFill>
                  <a:schemeClr val="tx1"/>
                </a:solidFill>
                <a:latin typeface="Times New Roman" pitchFamily="18" charset="0"/>
              </a:defRPr>
            </a:lvl1pPr>
            <a:lvl2pPr marL="736412" indent="-282503" defTabSz="904644">
              <a:defRPr sz="4000">
                <a:solidFill>
                  <a:schemeClr val="tx1"/>
                </a:solidFill>
                <a:latin typeface="Times New Roman" pitchFamily="18" charset="0"/>
              </a:defRPr>
            </a:lvl2pPr>
            <a:lvl3pPr marL="1134774" indent="-225367" defTabSz="904644">
              <a:defRPr sz="4000">
                <a:solidFill>
                  <a:schemeClr val="tx1"/>
                </a:solidFill>
                <a:latin typeface="Times New Roman" pitchFamily="18" charset="0"/>
              </a:defRPr>
            </a:lvl3pPr>
            <a:lvl4pPr marL="1588682" indent="-225367" defTabSz="904644">
              <a:defRPr sz="4000">
                <a:solidFill>
                  <a:schemeClr val="tx1"/>
                </a:solidFill>
                <a:latin typeface="Times New Roman" pitchFamily="18" charset="0"/>
              </a:defRPr>
            </a:lvl4pPr>
            <a:lvl5pPr marL="2044178" indent="-225367" defTabSz="904644">
              <a:defRPr sz="4000">
                <a:solidFill>
                  <a:schemeClr val="tx1"/>
                </a:solidFill>
                <a:latin typeface="Times New Roman" pitchFamily="18" charset="0"/>
              </a:defRPr>
            </a:lvl5pPr>
            <a:lvl6pPr marL="2501262" indent="-225367" defTabSz="904644" eaLnBrk="0" fontAlgn="base" hangingPunct="0">
              <a:spcBef>
                <a:spcPct val="0"/>
              </a:spcBef>
              <a:spcAft>
                <a:spcPct val="0"/>
              </a:spcAft>
              <a:defRPr sz="4000">
                <a:solidFill>
                  <a:schemeClr val="tx1"/>
                </a:solidFill>
                <a:latin typeface="Times New Roman" pitchFamily="18" charset="0"/>
              </a:defRPr>
            </a:lvl6pPr>
            <a:lvl7pPr marL="2958344" indent="-225367" defTabSz="904644" eaLnBrk="0" fontAlgn="base" hangingPunct="0">
              <a:spcBef>
                <a:spcPct val="0"/>
              </a:spcBef>
              <a:spcAft>
                <a:spcPct val="0"/>
              </a:spcAft>
              <a:defRPr sz="4000">
                <a:solidFill>
                  <a:schemeClr val="tx1"/>
                </a:solidFill>
                <a:latin typeface="Times New Roman" pitchFamily="18" charset="0"/>
              </a:defRPr>
            </a:lvl7pPr>
            <a:lvl8pPr marL="3415428" indent="-225367" defTabSz="904644" eaLnBrk="0" fontAlgn="base" hangingPunct="0">
              <a:spcBef>
                <a:spcPct val="0"/>
              </a:spcBef>
              <a:spcAft>
                <a:spcPct val="0"/>
              </a:spcAft>
              <a:defRPr sz="4000">
                <a:solidFill>
                  <a:schemeClr val="tx1"/>
                </a:solidFill>
                <a:latin typeface="Times New Roman" pitchFamily="18" charset="0"/>
              </a:defRPr>
            </a:lvl8pPr>
            <a:lvl9pPr marL="3872512" indent="-225367" defTabSz="904644" eaLnBrk="0" fontAlgn="base" hangingPunct="0">
              <a:spcBef>
                <a:spcPct val="0"/>
              </a:spcBef>
              <a:spcAft>
                <a:spcPct val="0"/>
              </a:spcAft>
              <a:defRPr sz="4000">
                <a:solidFill>
                  <a:schemeClr val="tx1"/>
                </a:solidFill>
                <a:latin typeface="Times New Roman" pitchFamily="18" charset="0"/>
              </a:defRPr>
            </a:lvl9pPr>
          </a:lstStyle>
          <a:p>
            <a:fld id="{D7661BD8-4D4A-4FA0-9B69-B8C136FB4677}" type="slidenum">
              <a:rPr lang="en-US" altLang="en-US" sz="1200"/>
              <a:pPr/>
              <a:t>21</a:t>
            </a:fld>
            <a:endParaRPr lang="en-US" altLang="en-US" sz="1200" dirty="0"/>
          </a:p>
        </p:txBody>
      </p:sp>
      <p:sp>
        <p:nvSpPr>
          <p:cNvPr id="69635" name="Rectangle 2"/>
          <p:cNvSpPr>
            <a:spLocks noGrp="1" noRot="1" noChangeAspect="1" noChangeArrowheads="1" noTextEdit="1"/>
          </p:cNvSpPr>
          <p:nvPr>
            <p:ph type="sldImg"/>
          </p:nvPr>
        </p:nvSpPr>
        <p:spPr>
          <a:xfrm>
            <a:off x="1052513" y="536575"/>
            <a:ext cx="4827587" cy="3621088"/>
          </a:xfrm>
          <a:ln/>
        </p:spPr>
      </p:sp>
      <p:sp>
        <p:nvSpPr>
          <p:cNvPr id="69636" name="Rectangle 3"/>
          <p:cNvSpPr>
            <a:spLocks noGrp="1" noChangeArrowheads="1"/>
          </p:cNvSpPr>
          <p:nvPr>
            <p:ph type="body" idx="1"/>
          </p:nvPr>
        </p:nvSpPr>
        <p:spPr>
          <a:xfrm>
            <a:off x="609600" y="4370390"/>
            <a:ext cx="6172200" cy="440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18" charset="0"/>
              </a:rPr>
              <a:t>So, I want to thank you for allowing me to talk about some of the products and services available from Commerce, and the data we have that could help you.   </a:t>
            </a:r>
          </a:p>
          <a:p>
            <a:endParaRPr lang="en-US" altLang="en-US" sz="1600" dirty="0">
              <a:latin typeface="Times New Roman" pitchFamily="18" charset="0"/>
            </a:endParaRPr>
          </a:p>
          <a:p>
            <a:r>
              <a:rPr lang="en-US" altLang="en-US" sz="1600" dirty="0">
                <a:latin typeface="Times New Roman" pitchFamily="18" charset="0"/>
              </a:rPr>
              <a:t>I have shown you that we saw a slowing in 2016 and it is starting out slow in 2017.  But, to be successful in the international travel market, you need to understand you are one of many, many things that overseas travelers do.  My hope is you will take the long term view and use this data to show other travel businesses that by working with you they too will see more benefits.  </a:t>
            </a:r>
          </a:p>
          <a:p>
            <a:endParaRPr lang="en-US" altLang="en-US" sz="1600" dirty="0">
              <a:latin typeface="Times New Roman" pitchFamily="18" charset="0"/>
            </a:endParaRPr>
          </a:p>
          <a:p>
            <a:r>
              <a:rPr lang="en-US" altLang="en-US" sz="1600" dirty="0">
                <a:latin typeface="Times New Roman" pitchFamily="18" charset="0"/>
              </a:rPr>
              <a:t>I hope you will also book mark and visit the website and you and use it.  </a:t>
            </a:r>
          </a:p>
          <a:p>
            <a:endParaRPr lang="en-US" altLang="en-US" sz="1600" dirty="0">
              <a:latin typeface="Times New Roman" pitchFamily="18" charset="0"/>
            </a:endParaRPr>
          </a:p>
          <a:p>
            <a:r>
              <a:rPr lang="en-US" altLang="en-US" sz="1600" dirty="0">
                <a:latin typeface="Times New Roman" pitchFamily="18" charset="0"/>
              </a:rPr>
              <a:t>Thank you.  </a:t>
            </a:r>
          </a:p>
          <a:p>
            <a:endParaRPr lang="en-US" altLang="en-US" sz="1600" dirty="0">
              <a:latin typeface="Times New Roman" pitchFamily="18" charset="0"/>
            </a:endParaRPr>
          </a:p>
        </p:txBody>
      </p:sp>
    </p:spTree>
    <p:extLst>
      <p:ext uri="{BB962C8B-B14F-4D97-AF65-F5344CB8AC3E}">
        <p14:creationId xmlns:p14="http://schemas.microsoft.com/office/powerpoint/2010/main" val="192204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755">
              <a:defRPr sz="4000">
                <a:solidFill>
                  <a:schemeClr val="tx1"/>
                </a:solidFill>
                <a:latin typeface="Times New Roman" pitchFamily="18" charset="0"/>
              </a:defRPr>
            </a:lvl1pPr>
            <a:lvl2pPr marL="731652" indent="-280916" defTabSz="915755">
              <a:defRPr sz="4000">
                <a:solidFill>
                  <a:schemeClr val="tx1"/>
                </a:solidFill>
                <a:latin typeface="Times New Roman" pitchFamily="18" charset="0"/>
              </a:defRPr>
            </a:lvl2pPr>
            <a:lvl3pPr marL="1126837" indent="-225367" defTabSz="915755">
              <a:defRPr sz="4000">
                <a:solidFill>
                  <a:schemeClr val="tx1"/>
                </a:solidFill>
                <a:latin typeface="Times New Roman" pitchFamily="18" charset="0"/>
              </a:defRPr>
            </a:lvl3pPr>
            <a:lvl4pPr marL="1577571" indent="-225367" defTabSz="915755">
              <a:defRPr sz="4000">
                <a:solidFill>
                  <a:schemeClr val="tx1"/>
                </a:solidFill>
                <a:latin typeface="Times New Roman" pitchFamily="18" charset="0"/>
              </a:defRPr>
            </a:lvl4pPr>
            <a:lvl5pPr marL="2028308" indent="-225367" defTabSz="915755">
              <a:defRPr sz="4000">
                <a:solidFill>
                  <a:schemeClr val="tx1"/>
                </a:solidFill>
                <a:latin typeface="Times New Roman" pitchFamily="18" charset="0"/>
              </a:defRPr>
            </a:lvl5pPr>
            <a:lvl6pPr marL="2485391" indent="-225367" defTabSz="915755" eaLnBrk="0" fontAlgn="base" hangingPunct="0">
              <a:spcBef>
                <a:spcPct val="0"/>
              </a:spcBef>
              <a:spcAft>
                <a:spcPct val="0"/>
              </a:spcAft>
              <a:defRPr sz="4000">
                <a:solidFill>
                  <a:schemeClr val="tx1"/>
                </a:solidFill>
                <a:latin typeface="Times New Roman" pitchFamily="18" charset="0"/>
              </a:defRPr>
            </a:lvl6pPr>
            <a:lvl7pPr marL="2942475" indent="-225367" defTabSz="915755" eaLnBrk="0" fontAlgn="base" hangingPunct="0">
              <a:spcBef>
                <a:spcPct val="0"/>
              </a:spcBef>
              <a:spcAft>
                <a:spcPct val="0"/>
              </a:spcAft>
              <a:defRPr sz="4000">
                <a:solidFill>
                  <a:schemeClr val="tx1"/>
                </a:solidFill>
                <a:latin typeface="Times New Roman" pitchFamily="18" charset="0"/>
              </a:defRPr>
            </a:lvl7pPr>
            <a:lvl8pPr marL="3399557" indent="-225367" defTabSz="915755" eaLnBrk="0" fontAlgn="base" hangingPunct="0">
              <a:spcBef>
                <a:spcPct val="0"/>
              </a:spcBef>
              <a:spcAft>
                <a:spcPct val="0"/>
              </a:spcAft>
              <a:defRPr sz="4000">
                <a:solidFill>
                  <a:schemeClr val="tx1"/>
                </a:solidFill>
                <a:latin typeface="Times New Roman" pitchFamily="18" charset="0"/>
              </a:defRPr>
            </a:lvl8pPr>
            <a:lvl9pPr marL="3856641" indent="-225367" defTabSz="915755" eaLnBrk="0" fontAlgn="base" hangingPunct="0">
              <a:spcBef>
                <a:spcPct val="0"/>
              </a:spcBef>
              <a:spcAft>
                <a:spcPct val="0"/>
              </a:spcAft>
              <a:defRPr sz="4000">
                <a:solidFill>
                  <a:schemeClr val="tx1"/>
                </a:solidFill>
                <a:latin typeface="Times New Roman" pitchFamily="18" charset="0"/>
              </a:defRPr>
            </a:lvl9pPr>
          </a:lstStyle>
          <a:p>
            <a:fld id="{3DAFE57A-ECD0-497F-A0CC-92B49E2FBA02}" type="slidenum">
              <a:rPr lang="en-US" altLang="en-US" sz="1200">
                <a:solidFill>
                  <a:srgbClr val="000000"/>
                </a:solidFill>
                <a:cs typeface="Arial" pitchFamily="34" charset="0"/>
              </a:rPr>
              <a:pPr/>
              <a:t>3</a:t>
            </a:fld>
            <a:endParaRPr lang="en-US" altLang="en-US" sz="1200" dirty="0">
              <a:solidFill>
                <a:srgbClr val="000000"/>
              </a:solidFill>
              <a:cs typeface="Arial" pitchFamily="34" charset="0"/>
            </a:endParaRPr>
          </a:p>
        </p:txBody>
      </p:sp>
      <p:sp>
        <p:nvSpPr>
          <p:cNvPr id="39939" name="Rectangle 1026"/>
          <p:cNvSpPr>
            <a:spLocks noGrp="1" noRot="1" noChangeAspect="1" noChangeArrowheads="1" noTextEdit="1"/>
          </p:cNvSpPr>
          <p:nvPr>
            <p:ph type="sldImg"/>
          </p:nvPr>
        </p:nvSpPr>
        <p:spPr>
          <a:xfrm>
            <a:off x="1498600" y="693738"/>
            <a:ext cx="4013200" cy="3009900"/>
          </a:xfrm>
          <a:ln/>
        </p:spPr>
      </p:sp>
      <p:sp>
        <p:nvSpPr>
          <p:cNvPr id="39940" name="Rectangle 1027"/>
          <p:cNvSpPr>
            <a:spLocks noGrp="1" noChangeArrowheads="1"/>
          </p:cNvSpPr>
          <p:nvPr>
            <p:ph type="body" idx="1"/>
          </p:nvPr>
        </p:nvSpPr>
        <p:spPr>
          <a:xfrm>
            <a:off x="685801" y="3703637"/>
            <a:ext cx="5791200" cy="5181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t>In order to provide the industry with comprehensive products and services, Commerce uses the Team approach.  To do this, we work with a sister agency within the International Trade Administration, the U.S. Commercial Service.</a:t>
            </a:r>
          </a:p>
          <a:p>
            <a:endParaRPr lang="en-US" altLang="en-US" sz="1800" dirty="0"/>
          </a:p>
          <a:p>
            <a:r>
              <a:rPr lang="en-US" altLang="en-US" sz="1800" dirty="0"/>
              <a:t>They have Offices in the United States and around the globe.  In each, there are trade specialists available to assist travel and tourism businesses increase international travel to the country.  Additionally, there are 2 CS specialist here from the U.K. and Italy and they too have a session I would like to encourage you to be part of while at this conference.  </a:t>
            </a:r>
          </a:p>
          <a:p>
            <a:endParaRPr lang="en-US" altLang="en-US" sz="1800" dirty="0"/>
          </a:p>
          <a:p>
            <a:r>
              <a:rPr lang="en-US" altLang="en-US" sz="1800" dirty="0"/>
              <a:t>I also would encourage all of you to visit the websites listed here and bookmark them to learn more about the products and services they have to help you.  </a:t>
            </a:r>
          </a:p>
          <a:p>
            <a:pPr eaLnBrk="1" hangingPunct="1"/>
            <a:endParaRPr lang="en-US" altLang="en-US" sz="1800" dirty="0"/>
          </a:p>
          <a:p>
            <a:pPr eaLnBrk="1" hangingPunct="1"/>
            <a:endParaRPr lang="en-US" altLang="en-US" sz="2000" dirty="0"/>
          </a:p>
        </p:txBody>
      </p:sp>
    </p:spTree>
    <p:extLst>
      <p:ext uri="{BB962C8B-B14F-4D97-AF65-F5344CB8AC3E}">
        <p14:creationId xmlns:p14="http://schemas.microsoft.com/office/powerpoint/2010/main" val="390983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703388" y="695325"/>
            <a:ext cx="3603625" cy="2703513"/>
          </a:xfrm>
          <a:ln/>
        </p:spPr>
      </p:sp>
      <p:sp>
        <p:nvSpPr>
          <p:cNvPr id="29699" name="Notes Placeholder 2"/>
          <p:cNvSpPr>
            <a:spLocks noGrp="1"/>
          </p:cNvSpPr>
          <p:nvPr>
            <p:ph type="body" idx="1"/>
          </p:nvPr>
        </p:nvSpPr>
        <p:spPr>
          <a:xfrm>
            <a:off x="934721" y="3475037"/>
            <a:ext cx="5140960" cy="541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Times New Roman" pitchFamily="18" charset="0"/>
              </a:rPr>
              <a:t>The MDCP is thee </a:t>
            </a:r>
            <a:r>
              <a:rPr lang="en-US" altLang="en-US" sz="1400" u="sng" dirty="0">
                <a:latin typeface="Times New Roman" pitchFamily="18" charset="0"/>
              </a:rPr>
              <a:t>only</a:t>
            </a:r>
            <a:r>
              <a:rPr lang="en-US" altLang="en-US" sz="1400" dirty="0">
                <a:latin typeface="Times New Roman" pitchFamily="18" charset="0"/>
              </a:rPr>
              <a:t> ITA matching funds program that provides assistance to U.S. businesses who want to expand exports, including travel and tourism.  </a:t>
            </a:r>
          </a:p>
          <a:p>
            <a:endParaRPr lang="en-US" altLang="en-US" sz="1000" dirty="0">
              <a:latin typeface="Times New Roman" pitchFamily="18" charset="0"/>
            </a:endParaRPr>
          </a:p>
          <a:p>
            <a:pPr>
              <a:defRPr/>
            </a:pPr>
            <a:r>
              <a:rPr lang="en-US" altLang="en-US" sz="1400" dirty="0"/>
              <a:t>In September of 2016, the Commerce Department awarded an MDCP to AIANTA.  </a:t>
            </a:r>
          </a:p>
          <a:p>
            <a:pPr>
              <a:defRPr/>
            </a:pPr>
            <a:endParaRPr lang="en-US" altLang="en-US" sz="1000" dirty="0"/>
          </a:p>
          <a:p>
            <a:pPr>
              <a:defRPr/>
            </a:pPr>
            <a:r>
              <a:rPr lang="en-US" altLang="en-US" sz="1400" dirty="0"/>
              <a:t>For the next 3 years, we will be working with AIANTA and its members to increase international travel to the tribal lands. </a:t>
            </a:r>
          </a:p>
          <a:p>
            <a:pPr>
              <a:defRPr/>
            </a:pPr>
            <a:endParaRPr lang="en-US" altLang="en-US" sz="1000" dirty="0"/>
          </a:p>
          <a:p>
            <a:pPr>
              <a:defRPr/>
            </a:pPr>
            <a:r>
              <a:rPr lang="en-US" altLang="en-US" sz="1400" dirty="0"/>
              <a:t>Within Commerce, we will take that team approach I just discussed and our office will provide the market intelligence and administer the program with AIANTA.  We have built a great team from within the Commercial Service offices here in the U.S. and abroad, and we’re all excited to work with AIANTA in the implementation of this program.</a:t>
            </a:r>
          </a:p>
          <a:p>
            <a:pPr>
              <a:defRPr/>
            </a:pPr>
            <a:endParaRPr lang="en-US" altLang="en-US" sz="1000" dirty="0"/>
          </a:p>
          <a:p>
            <a:pPr>
              <a:defRPr/>
            </a:pPr>
            <a:r>
              <a:rPr lang="en-US" altLang="en-US" sz="1400" dirty="0"/>
              <a:t>Together, we hope to be able to work with AIANTA to drive additional international travelers to tribal attractions and businesses, which, of COURSE, we can’t do without you!</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65">
              <a:spcBef>
                <a:spcPct val="30000"/>
              </a:spcBef>
              <a:defRPr sz="1200">
                <a:solidFill>
                  <a:schemeClr val="tx1"/>
                </a:solidFill>
                <a:latin typeface="Times"/>
              </a:defRPr>
            </a:lvl1pPr>
            <a:lvl2pPr marL="737563" indent="-280976" defTabSz="916365">
              <a:spcBef>
                <a:spcPct val="30000"/>
              </a:spcBef>
              <a:defRPr sz="1200">
                <a:solidFill>
                  <a:schemeClr val="tx1"/>
                </a:solidFill>
                <a:latin typeface="Times"/>
              </a:defRPr>
            </a:lvl2pPr>
            <a:lvl3pPr marL="1138274" indent="-223504" defTabSz="916365">
              <a:spcBef>
                <a:spcPct val="30000"/>
              </a:spcBef>
              <a:defRPr sz="1200">
                <a:solidFill>
                  <a:schemeClr val="tx1"/>
                </a:solidFill>
                <a:latin typeface="Times"/>
              </a:defRPr>
            </a:lvl3pPr>
            <a:lvl4pPr marL="1594860" indent="-223504" defTabSz="916365">
              <a:spcBef>
                <a:spcPct val="30000"/>
              </a:spcBef>
              <a:defRPr sz="1200">
                <a:solidFill>
                  <a:schemeClr val="tx1"/>
                </a:solidFill>
                <a:latin typeface="Times"/>
              </a:defRPr>
            </a:lvl4pPr>
            <a:lvl5pPr marL="2051446" indent="-223504" defTabSz="916365">
              <a:spcBef>
                <a:spcPct val="30000"/>
              </a:spcBef>
              <a:defRPr sz="1200">
                <a:solidFill>
                  <a:schemeClr val="tx1"/>
                </a:solidFill>
                <a:latin typeface="Times"/>
              </a:defRPr>
            </a:lvl5pPr>
            <a:lvl6pPr marL="2511227" indent="-223504" defTabSz="916365" eaLnBrk="0" fontAlgn="base" hangingPunct="0">
              <a:spcBef>
                <a:spcPct val="30000"/>
              </a:spcBef>
              <a:spcAft>
                <a:spcPct val="0"/>
              </a:spcAft>
              <a:defRPr sz="1200">
                <a:solidFill>
                  <a:schemeClr val="tx1"/>
                </a:solidFill>
                <a:latin typeface="Times"/>
              </a:defRPr>
            </a:lvl6pPr>
            <a:lvl7pPr marL="2971006" indent="-223504" defTabSz="916365" eaLnBrk="0" fontAlgn="base" hangingPunct="0">
              <a:spcBef>
                <a:spcPct val="30000"/>
              </a:spcBef>
              <a:spcAft>
                <a:spcPct val="0"/>
              </a:spcAft>
              <a:defRPr sz="1200">
                <a:solidFill>
                  <a:schemeClr val="tx1"/>
                </a:solidFill>
                <a:latin typeface="Times"/>
              </a:defRPr>
            </a:lvl7pPr>
            <a:lvl8pPr marL="3430785" indent="-223504" defTabSz="916365" eaLnBrk="0" fontAlgn="base" hangingPunct="0">
              <a:spcBef>
                <a:spcPct val="30000"/>
              </a:spcBef>
              <a:spcAft>
                <a:spcPct val="0"/>
              </a:spcAft>
              <a:defRPr sz="1200">
                <a:solidFill>
                  <a:schemeClr val="tx1"/>
                </a:solidFill>
                <a:latin typeface="Times"/>
              </a:defRPr>
            </a:lvl8pPr>
            <a:lvl9pPr marL="3890564" indent="-223504" defTabSz="916365" eaLnBrk="0" fontAlgn="base" hangingPunct="0">
              <a:spcBef>
                <a:spcPct val="30000"/>
              </a:spcBef>
              <a:spcAft>
                <a:spcPct val="0"/>
              </a:spcAft>
              <a:defRPr sz="1200">
                <a:solidFill>
                  <a:schemeClr val="tx1"/>
                </a:solidFill>
                <a:latin typeface="Times"/>
              </a:defRPr>
            </a:lvl9pPr>
          </a:lstStyle>
          <a:p>
            <a:pPr>
              <a:spcBef>
                <a:spcPct val="0"/>
              </a:spcBef>
            </a:pPr>
            <a:fld id="{34D0C134-7093-425D-9073-3C180E29AD13}" type="slidenum">
              <a:rPr lang="en-US" altLang="en-US" smtClean="0">
                <a:latin typeface="Times New Roman" pitchFamily="18" charset="0"/>
              </a:rPr>
              <a:pPr>
                <a:spcBef>
                  <a:spcPct val="0"/>
                </a:spcBef>
              </a:pPr>
              <a:t>4</a:t>
            </a:fld>
            <a:endParaRPr lang="en-US" altLang="en-US" dirty="0">
              <a:latin typeface="Times New Roman" pitchFamily="18" charset="0"/>
            </a:endParaRPr>
          </a:p>
        </p:txBody>
      </p:sp>
    </p:spTree>
    <p:extLst>
      <p:ext uri="{BB962C8B-B14F-4D97-AF65-F5344CB8AC3E}">
        <p14:creationId xmlns:p14="http://schemas.microsoft.com/office/powerpoint/2010/main" val="157903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232">
              <a:defRPr sz="4000">
                <a:solidFill>
                  <a:schemeClr val="tx1"/>
                </a:solidFill>
                <a:latin typeface="Times New Roman" pitchFamily="18" charset="0"/>
              </a:defRPr>
            </a:lvl1pPr>
            <a:lvl2pPr marL="736412" indent="-282503" defTabSz="906232">
              <a:defRPr sz="4000">
                <a:solidFill>
                  <a:schemeClr val="tx1"/>
                </a:solidFill>
                <a:latin typeface="Times New Roman" pitchFamily="18" charset="0"/>
              </a:defRPr>
            </a:lvl2pPr>
            <a:lvl3pPr marL="1134774" indent="-225367" defTabSz="906232">
              <a:defRPr sz="4000">
                <a:solidFill>
                  <a:schemeClr val="tx1"/>
                </a:solidFill>
                <a:latin typeface="Times New Roman" pitchFamily="18" charset="0"/>
              </a:defRPr>
            </a:lvl3pPr>
            <a:lvl4pPr marL="1588682" indent="-225367" defTabSz="906232">
              <a:defRPr sz="4000">
                <a:solidFill>
                  <a:schemeClr val="tx1"/>
                </a:solidFill>
                <a:latin typeface="Times New Roman" pitchFamily="18" charset="0"/>
              </a:defRPr>
            </a:lvl4pPr>
            <a:lvl5pPr marL="2044178" indent="-225367" defTabSz="906232">
              <a:defRPr sz="4000">
                <a:solidFill>
                  <a:schemeClr val="tx1"/>
                </a:solidFill>
                <a:latin typeface="Times New Roman" pitchFamily="18" charset="0"/>
              </a:defRPr>
            </a:lvl5pPr>
            <a:lvl6pPr marL="2501262" indent="-225367" defTabSz="906232" eaLnBrk="0" fontAlgn="base" hangingPunct="0">
              <a:spcBef>
                <a:spcPct val="0"/>
              </a:spcBef>
              <a:spcAft>
                <a:spcPct val="0"/>
              </a:spcAft>
              <a:defRPr sz="4000">
                <a:solidFill>
                  <a:schemeClr val="tx1"/>
                </a:solidFill>
                <a:latin typeface="Times New Roman" pitchFamily="18" charset="0"/>
              </a:defRPr>
            </a:lvl6pPr>
            <a:lvl7pPr marL="2958344" indent="-225367" defTabSz="906232" eaLnBrk="0" fontAlgn="base" hangingPunct="0">
              <a:spcBef>
                <a:spcPct val="0"/>
              </a:spcBef>
              <a:spcAft>
                <a:spcPct val="0"/>
              </a:spcAft>
              <a:defRPr sz="4000">
                <a:solidFill>
                  <a:schemeClr val="tx1"/>
                </a:solidFill>
                <a:latin typeface="Times New Roman" pitchFamily="18" charset="0"/>
              </a:defRPr>
            </a:lvl7pPr>
            <a:lvl8pPr marL="3415428" indent="-225367" defTabSz="906232" eaLnBrk="0" fontAlgn="base" hangingPunct="0">
              <a:spcBef>
                <a:spcPct val="0"/>
              </a:spcBef>
              <a:spcAft>
                <a:spcPct val="0"/>
              </a:spcAft>
              <a:defRPr sz="4000">
                <a:solidFill>
                  <a:schemeClr val="tx1"/>
                </a:solidFill>
                <a:latin typeface="Times New Roman" pitchFamily="18" charset="0"/>
              </a:defRPr>
            </a:lvl8pPr>
            <a:lvl9pPr marL="3872512" indent="-225367" defTabSz="906232" eaLnBrk="0" fontAlgn="base" hangingPunct="0">
              <a:spcBef>
                <a:spcPct val="0"/>
              </a:spcBef>
              <a:spcAft>
                <a:spcPct val="0"/>
              </a:spcAft>
              <a:defRPr sz="4000">
                <a:solidFill>
                  <a:schemeClr val="tx1"/>
                </a:solidFill>
                <a:latin typeface="Times New Roman" pitchFamily="18" charset="0"/>
              </a:defRPr>
            </a:lvl9pPr>
          </a:lstStyle>
          <a:p>
            <a:fld id="{56FCB125-C9BA-4C27-9C2A-CD11801F78C7}" type="slidenum">
              <a:rPr lang="en-US" altLang="en-US" sz="1200"/>
              <a:pPr/>
              <a:t>5</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t>Now, I would like to set the stage and talk about total travel to the USA in terms of the number of visitors and what they spend. </a:t>
            </a:r>
          </a:p>
          <a:p>
            <a:endParaRPr lang="en-US" altLang="en-US" sz="2000" dirty="0"/>
          </a:p>
          <a:p>
            <a:r>
              <a:rPr lang="en-US" altLang="en-US" sz="2000" dirty="0"/>
              <a:t>Because what happens at the national level does have an impact on you.  </a:t>
            </a:r>
          </a:p>
        </p:txBody>
      </p:sp>
    </p:spTree>
    <p:extLst>
      <p:ext uri="{BB962C8B-B14F-4D97-AF65-F5344CB8AC3E}">
        <p14:creationId xmlns:p14="http://schemas.microsoft.com/office/powerpoint/2010/main" val="408361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470">
              <a:defRPr sz="4000">
                <a:solidFill>
                  <a:schemeClr val="tx1"/>
                </a:solidFill>
                <a:latin typeface="Times New Roman" pitchFamily="18" charset="0"/>
              </a:defRPr>
            </a:lvl1pPr>
            <a:lvl2pPr marL="733238" indent="-277742" defTabSz="901470">
              <a:defRPr sz="4000">
                <a:solidFill>
                  <a:schemeClr val="tx1"/>
                </a:solidFill>
                <a:latin typeface="Times New Roman" pitchFamily="18" charset="0"/>
              </a:defRPr>
            </a:lvl2pPr>
            <a:lvl3pPr marL="1131600" indent="-222194" defTabSz="901470">
              <a:defRPr sz="4000">
                <a:solidFill>
                  <a:schemeClr val="tx1"/>
                </a:solidFill>
                <a:latin typeface="Times New Roman" pitchFamily="18" charset="0"/>
              </a:defRPr>
            </a:lvl3pPr>
            <a:lvl4pPr marL="1587095" indent="-222194" defTabSz="901470">
              <a:defRPr sz="4000">
                <a:solidFill>
                  <a:schemeClr val="tx1"/>
                </a:solidFill>
                <a:latin typeface="Times New Roman" pitchFamily="18" charset="0"/>
              </a:defRPr>
            </a:lvl4pPr>
            <a:lvl5pPr marL="2042592" indent="-222194" defTabSz="901470">
              <a:defRPr sz="4000">
                <a:solidFill>
                  <a:schemeClr val="tx1"/>
                </a:solidFill>
                <a:latin typeface="Times New Roman" pitchFamily="18" charset="0"/>
              </a:defRPr>
            </a:lvl5pPr>
            <a:lvl6pPr marL="2499675" indent="-222194" defTabSz="901470" eaLnBrk="0" fontAlgn="base" hangingPunct="0">
              <a:spcBef>
                <a:spcPct val="0"/>
              </a:spcBef>
              <a:spcAft>
                <a:spcPct val="0"/>
              </a:spcAft>
              <a:defRPr sz="4000">
                <a:solidFill>
                  <a:schemeClr val="tx1"/>
                </a:solidFill>
                <a:latin typeface="Times New Roman" pitchFamily="18" charset="0"/>
              </a:defRPr>
            </a:lvl6pPr>
            <a:lvl7pPr marL="2956759" indent="-222194" defTabSz="901470" eaLnBrk="0" fontAlgn="base" hangingPunct="0">
              <a:spcBef>
                <a:spcPct val="0"/>
              </a:spcBef>
              <a:spcAft>
                <a:spcPct val="0"/>
              </a:spcAft>
              <a:defRPr sz="4000">
                <a:solidFill>
                  <a:schemeClr val="tx1"/>
                </a:solidFill>
                <a:latin typeface="Times New Roman" pitchFamily="18" charset="0"/>
              </a:defRPr>
            </a:lvl7pPr>
            <a:lvl8pPr marL="3413842" indent="-222194" defTabSz="901470" eaLnBrk="0" fontAlgn="base" hangingPunct="0">
              <a:spcBef>
                <a:spcPct val="0"/>
              </a:spcBef>
              <a:spcAft>
                <a:spcPct val="0"/>
              </a:spcAft>
              <a:defRPr sz="4000">
                <a:solidFill>
                  <a:schemeClr val="tx1"/>
                </a:solidFill>
                <a:latin typeface="Times New Roman" pitchFamily="18" charset="0"/>
              </a:defRPr>
            </a:lvl8pPr>
            <a:lvl9pPr marL="3870925" indent="-222194" defTabSz="901470" eaLnBrk="0" fontAlgn="base" hangingPunct="0">
              <a:spcBef>
                <a:spcPct val="0"/>
              </a:spcBef>
              <a:spcAft>
                <a:spcPct val="0"/>
              </a:spcAft>
              <a:defRPr sz="4000">
                <a:solidFill>
                  <a:schemeClr val="tx1"/>
                </a:solidFill>
                <a:latin typeface="Times New Roman" pitchFamily="18" charset="0"/>
              </a:defRPr>
            </a:lvl9pPr>
          </a:lstStyle>
          <a:p>
            <a:fld id="{06A7D825-F6C8-46E1-9C9F-B65F5944ACDC}" type="slidenum">
              <a:rPr lang="en-US" altLang="en-US" sz="1200">
                <a:solidFill>
                  <a:srgbClr val="000000"/>
                </a:solidFill>
                <a:cs typeface="Arial" pitchFamily="34" charset="0"/>
              </a:rPr>
              <a:pPr/>
              <a:t>6</a:t>
            </a:fld>
            <a:endParaRPr lang="en-US" altLang="en-US" sz="1200" dirty="0">
              <a:solidFill>
                <a:srgbClr val="000000"/>
              </a:solidFill>
              <a:cs typeface="Arial" pitchFamily="34" charset="0"/>
            </a:endParaRPr>
          </a:p>
        </p:txBody>
      </p:sp>
      <p:sp>
        <p:nvSpPr>
          <p:cNvPr id="41987" name="Rectangle 1026"/>
          <p:cNvSpPr>
            <a:spLocks noGrp="1" noRot="1" noChangeAspect="1" noChangeArrowheads="1" noTextEdit="1"/>
          </p:cNvSpPr>
          <p:nvPr>
            <p:ph type="sldImg"/>
          </p:nvPr>
        </p:nvSpPr>
        <p:spPr>
          <a:xfrm>
            <a:off x="971550" y="539750"/>
            <a:ext cx="5075238" cy="3805238"/>
          </a:xfrm>
          <a:ln/>
        </p:spPr>
      </p:sp>
      <p:sp>
        <p:nvSpPr>
          <p:cNvPr id="41988" name="Rectangle 1027"/>
          <p:cNvSpPr>
            <a:spLocks noGrp="1" noChangeArrowheads="1"/>
          </p:cNvSpPr>
          <p:nvPr>
            <p:ph type="body" idx="1"/>
          </p:nvPr>
        </p:nvSpPr>
        <p:spPr>
          <a:xfrm>
            <a:off x="611188" y="4427538"/>
            <a:ext cx="6183312" cy="441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a:p>
            <a:endParaRPr lang="en-US" altLang="en-US" dirty="0">
              <a:latin typeface="Times New Roman" pitchFamily="18" charset="0"/>
            </a:endParaRPr>
          </a:p>
        </p:txBody>
      </p:sp>
      <p:sp>
        <p:nvSpPr>
          <p:cNvPr id="41989" name="TextBox 1"/>
          <p:cNvSpPr txBox="1">
            <a:spLocks noChangeArrowheads="1"/>
          </p:cNvSpPr>
          <p:nvPr/>
        </p:nvSpPr>
        <p:spPr bwMode="auto">
          <a:xfrm>
            <a:off x="792163" y="4540250"/>
            <a:ext cx="5238750" cy="29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2" tIns="45751" rIns="91502" bIns="45751">
            <a:spAutoFit/>
          </a:bodyPr>
          <a:lstStyle>
            <a:lvl1pPr>
              <a:defRPr sz="4000">
                <a:solidFill>
                  <a:schemeClr val="tx1"/>
                </a:solidFill>
                <a:latin typeface="Times New Roman" pitchFamily="18" charset="0"/>
              </a:defRPr>
            </a:lvl1pPr>
            <a:lvl2pPr marL="742950" indent="-285750">
              <a:defRPr sz="4000">
                <a:solidFill>
                  <a:schemeClr val="tx1"/>
                </a:solidFill>
                <a:latin typeface="Times New Roman" pitchFamily="18" charset="0"/>
              </a:defRPr>
            </a:lvl2pPr>
            <a:lvl3pPr marL="1143000" indent="-228600">
              <a:defRPr sz="4000">
                <a:solidFill>
                  <a:schemeClr val="tx1"/>
                </a:solidFill>
                <a:latin typeface="Times New Roman" pitchFamily="18" charset="0"/>
              </a:defRPr>
            </a:lvl3pPr>
            <a:lvl4pPr marL="1600200" indent="-228600">
              <a:defRPr sz="4000">
                <a:solidFill>
                  <a:schemeClr val="tx1"/>
                </a:solidFill>
                <a:latin typeface="Times New Roman" pitchFamily="18" charset="0"/>
              </a:defRPr>
            </a:lvl4pPr>
            <a:lvl5pPr marL="2057400" indent="-22860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r>
              <a:rPr lang="en-US" altLang="en-US" sz="2000" dirty="0">
                <a:solidFill>
                  <a:srgbClr val="000000"/>
                </a:solidFill>
                <a:cs typeface="Arial" pitchFamily="34" charset="0"/>
              </a:rPr>
              <a:t>Since 2009, the U.S. has enjoyed 6 straight years of record setting total arrivals and spending.  </a:t>
            </a:r>
          </a:p>
          <a:p>
            <a:endParaRPr lang="en-US" altLang="en-US" sz="2000" dirty="0">
              <a:solidFill>
                <a:srgbClr val="000000"/>
              </a:solidFill>
              <a:cs typeface="Arial" pitchFamily="34" charset="0"/>
            </a:endParaRPr>
          </a:p>
          <a:p>
            <a:r>
              <a:rPr lang="en-US" altLang="en-US" sz="2000" dirty="0">
                <a:solidFill>
                  <a:srgbClr val="000000"/>
                </a:solidFill>
                <a:cs typeface="Arial" pitchFamily="34" charset="0"/>
              </a:rPr>
              <a:t>Well, that all changed in 2016 as we saw the first decline since the global recession in 2009.  The declines in 2016 were partially because of the strong USA dollar and issues in many of our key markets contributed to a slight decline.</a:t>
            </a:r>
            <a:endParaRPr lang="en-US" altLang="en-US" sz="1400" dirty="0">
              <a:solidFill>
                <a:srgbClr val="000000"/>
              </a:solidFill>
              <a:cs typeface="Arial" pitchFamily="34" charset="0"/>
            </a:endParaRPr>
          </a:p>
          <a:p>
            <a:endParaRPr lang="en-US" altLang="en-US" sz="1400" dirty="0">
              <a:solidFill>
                <a:srgbClr val="000000"/>
              </a:solidFill>
              <a:cs typeface="Arial" pitchFamily="34" charset="0"/>
            </a:endParaRPr>
          </a:p>
          <a:p>
            <a:endParaRPr lang="en-US" altLang="en-US" sz="1400" dirty="0">
              <a:solidFill>
                <a:srgbClr val="000000"/>
              </a:solidFill>
              <a:cs typeface="Arial" pitchFamily="34" charset="0"/>
            </a:endParaRPr>
          </a:p>
        </p:txBody>
      </p:sp>
    </p:spTree>
    <p:extLst>
      <p:ext uri="{BB962C8B-B14F-4D97-AF65-F5344CB8AC3E}">
        <p14:creationId xmlns:p14="http://schemas.microsoft.com/office/powerpoint/2010/main" val="258041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93738"/>
            <a:ext cx="3708400" cy="2781300"/>
          </a:xfrm>
        </p:spPr>
      </p:sp>
      <p:sp>
        <p:nvSpPr>
          <p:cNvPr id="3" name="Notes Placeholder 2"/>
          <p:cNvSpPr>
            <a:spLocks noGrp="1"/>
          </p:cNvSpPr>
          <p:nvPr>
            <p:ph type="body" idx="1"/>
          </p:nvPr>
        </p:nvSpPr>
        <p:spPr>
          <a:xfrm>
            <a:off x="935043" y="3551238"/>
            <a:ext cx="5140325" cy="5257800"/>
          </a:xfrm>
        </p:spPr>
        <p:txBody>
          <a:bodyPr/>
          <a:lstStyle/>
          <a:p>
            <a:r>
              <a:rPr lang="en-US" dirty="0"/>
              <a:t>Here you can see what a difference a year makes.   In 2015 only 2 of the above countries posted declines in spending.  Now, we only have four markets that continued growing and all 4 set records.  </a:t>
            </a:r>
          </a:p>
          <a:p>
            <a:endParaRPr lang="en-US" dirty="0"/>
          </a:p>
          <a:p>
            <a:r>
              <a:rPr lang="en-US" dirty="0"/>
              <a:t>China has been the top travel export market for the USA for the last 3 years and has grown by more than 10% in 12 of the last 13 years.  </a:t>
            </a:r>
          </a:p>
          <a:p>
            <a:endParaRPr lang="en-US" dirty="0"/>
          </a:p>
          <a:p>
            <a:r>
              <a:rPr lang="en-US" dirty="0"/>
              <a:t>Canada has been the number 2 market for the last three years and has now posted 3 straight years of declines.  </a:t>
            </a:r>
          </a:p>
          <a:p>
            <a:endParaRPr lang="en-US" dirty="0"/>
          </a:p>
          <a:p>
            <a:r>
              <a:rPr lang="en-US" dirty="0"/>
              <a:t>Mexico has 7 years of continual growth whereas Japan has been up and down.  </a:t>
            </a:r>
          </a:p>
          <a:p>
            <a:endParaRPr lang="en-US" dirty="0"/>
          </a:p>
          <a:p>
            <a:r>
              <a:rPr lang="en-US" dirty="0"/>
              <a:t>The U.K. had six straight years of growth until last year.  India and South Korea have grown every year since 2010.</a:t>
            </a:r>
          </a:p>
          <a:p>
            <a:endParaRPr lang="en-US" dirty="0"/>
          </a:p>
          <a:p>
            <a:r>
              <a:rPr lang="en-US" dirty="0"/>
              <a:t>Brazil had posted continual growth from 2004-2014, but then declined the last 2 years whereas Australia has grown 11 of the last 13 years.  </a:t>
            </a:r>
          </a:p>
          <a:p>
            <a:endParaRPr lang="en-US" dirty="0"/>
          </a:p>
          <a:p>
            <a:r>
              <a:rPr lang="en-US" dirty="0"/>
              <a:t>Over the long term, you can see the phenomenal growth of China and from India, Brazil and Australia, and the slower growth of our top markets.  </a:t>
            </a:r>
          </a:p>
          <a:p>
            <a:endParaRPr lang="en-US" dirty="0"/>
          </a:p>
          <a:p>
            <a:r>
              <a:rPr lang="en-US" dirty="0"/>
              <a:t>To be successful in the international market you need to be in it for the long term so always keep focused on the long term growth column.  </a:t>
            </a:r>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7</a:t>
            </a:fld>
            <a:endParaRPr lang="en-US" dirty="0"/>
          </a:p>
        </p:txBody>
      </p:sp>
    </p:spTree>
    <p:extLst>
      <p:ext uri="{BB962C8B-B14F-4D97-AF65-F5344CB8AC3E}">
        <p14:creationId xmlns:p14="http://schemas.microsoft.com/office/powerpoint/2010/main" val="333818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579438"/>
            <a:ext cx="3606800" cy="2705100"/>
          </a:xfrm>
        </p:spPr>
      </p:sp>
      <p:sp>
        <p:nvSpPr>
          <p:cNvPr id="3" name="Notes Placeholder 2"/>
          <p:cNvSpPr>
            <a:spLocks noGrp="1"/>
          </p:cNvSpPr>
          <p:nvPr>
            <p:ph type="body" idx="1"/>
          </p:nvPr>
        </p:nvSpPr>
        <p:spPr>
          <a:xfrm>
            <a:off x="935043" y="3322637"/>
            <a:ext cx="5140325" cy="5486400"/>
          </a:xfrm>
        </p:spPr>
        <p:txBody>
          <a:bodyPr/>
          <a:lstStyle/>
          <a:p>
            <a:r>
              <a:rPr lang="en-US" dirty="0"/>
              <a:t>We see a similar situation for the 2016 arrivals.  In 2015, only 2 of these markets were down, and in 2016 only 3 markets posted an increase; all set records.  </a:t>
            </a:r>
          </a:p>
          <a:p>
            <a:endParaRPr lang="en-US" dirty="0"/>
          </a:p>
          <a:p>
            <a:r>
              <a:rPr lang="en-US" dirty="0"/>
              <a:t>Canada &amp; Mexico dominate as visitor markets to the country.</a:t>
            </a:r>
          </a:p>
          <a:p>
            <a:endParaRPr lang="en-US" dirty="0"/>
          </a:p>
          <a:p>
            <a:r>
              <a:rPr lang="en-US" dirty="0"/>
              <a:t>The U.K. had posted 3 straight years of growth before falling in 2016, whereas Japan has been up and down with very little growth.  </a:t>
            </a:r>
          </a:p>
          <a:p>
            <a:endParaRPr lang="en-US" dirty="0"/>
          </a:p>
          <a:p>
            <a:r>
              <a:rPr lang="en-US" dirty="0"/>
              <a:t>China has posted double-digit growth for 12 of the last 13 years. Germany had 6 straight years of growth until the decline last year.  </a:t>
            </a:r>
          </a:p>
          <a:p>
            <a:endParaRPr lang="en-US" dirty="0"/>
          </a:p>
          <a:p>
            <a:r>
              <a:rPr lang="en-US" dirty="0"/>
              <a:t>Korea has posted 7 straight years of growth in arrivals, Brazil had grown for 11 straight years before posting declines the last 2 years now.  </a:t>
            </a:r>
          </a:p>
          <a:p>
            <a:endParaRPr lang="en-US" dirty="0"/>
          </a:p>
          <a:p>
            <a:r>
              <a:rPr lang="en-US" dirty="0"/>
              <a:t>France had posted 3 straight years of increase before declining last year and Australia had 12 straight years of growth before 2016.  </a:t>
            </a:r>
          </a:p>
          <a:p>
            <a:endParaRPr lang="en-US" dirty="0"/>
          </a:p>
          <a:p>
            <a:r>
              <a:rPr lang="en-US" dirty="0"/>
              <a:t>Italy is the 12</a:t>
            </a:r>
            <a:r>
              <a:rPr lang="en-US" baseline="30000" dirty="0"/>
              <a:t>th</a:t>
            </a:r>
            <a:r>
              <a:rPr lang="en-US" dirty="0"/>
              <a:t> largest arrival market for the USA and it too had 3 years of growth before the set back in 2016.  </a:t>
            </a:r>
          </a:p>
          <a:p>
            <a:endParaRPr lang="en-US" dirty="0"/>
          </a:p>
          <a:p>
            <a:r>
              <a:rPr lang="en-US" dirty="0"/>
              <a:t>Over the long term, like we saw in spending, we see the same markets with the fastest growth in arrivals and it’s the long term growth you need to remember during the short downturns.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8</a:t>
            </a:fld>
            <a:endParaRPr lang="en-US" dirty="0"/>
          </a:p>
        </p:txBody>
      </p:sp>
    </p:spTree>
    <p:extLst>
      <p:ext uri="{BB962C8B-B14F-4D97-AF65-F5344CB8AC3E}">
        <p14:creationId xmlns:p14="http://schemas.microsoft.com/office/powerpoint/2010/main" val="159125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93738"/>
            <a:ext cx="4114800" cy="3086100"/>
          </a:xfrm>
        </p:spPr>
      </p:sp>
      <p:sp>
        <p:nvSpPr>
          <p:cNvPr id="3" name="Notes Placeholder 2"/>
          <p:cNvSpPr>
            <a:spLocks noGrp="1"/>
          </p:cNvSpPr>
          <p:nvPr>
            <p:ph type="body" idx="1"/>
          </p:nvPr>
        </p:nvSpPr>
        <p:spPr>
          <a:xfrm>
            <a:off x="914400" y="3932237"/>
            <a:ext cx="5140325" cy="4648200"/>
          </a:xfrm>
        </p:spPr>
        <p:txBody>
          <a:bodyPr/>
          <a:lstStyle/>
          <a:p>
            <a:r>
              <a:rPr lang="en-US" dirty="0"/>
              <a:t>So, what do we know about 2017 so far.   Not as much as we would like.  There is only 1 source for international arrivals data for this country and that is the Department of Homeland Security, Customs &amp; Border Protection Office.  They are going through an automation of the arrivals data that has not been very smooth.  </a:t>
            </a:r>
          </a:p>
          <a:p>
            <a:endParaRPr lang="en-US" dirty="0"/>
          </a:p>
          <a:p>
            <a:r>
              <a:rPr lang="en-US" dirty="0"/>
              <a:t>We just received the April 2017 and year-to-date data and while there are still decline, they are not as bad as last year.  We hope that April is the start of the turn around as 14 of the top 20 markets all posted increases.  </a:t>
            </a:r>
          </a:p>
          <a:p>
            <a:endParaRPr lang="en-US" dirty="0"/>
          </a:p>
          <a:p>
            <a:r>
              <a:rPr lang="en-US" dirty="0"/>
              <a:t>Note the slowing of China so far this year.  After years of increases can it add another?   </a:t>
            </a:r>
          </a:p>
          <a:p>
            <a:endParaRPr lang="en-US" dirty="0"/>
          </a:p>
          <a:p>
            <a:r>
              <a:rPr lang="en-US" dirty="0"/>
              <a:t>Brazil is still down double-digits, but we hear will be back in 2018.  </a:t>
            </a:r>
          </a:p>
          <a:p>
            <a:endParaRPr lang="en-US" dirty="0"/>
          </a:p>
          <a:p>
            <a:r>
              <a:rPr lang="en-US" dirty="0"/>
              <a:t>On the NTTO website, you can actually monitor the monthly arrivals in 2017 with all the uncertainty around the world, watching the arrivals rates of change will be important so that you are ready to take advantage of the markets when they move back into a growth stage.  </a:t>
            </a:r>
          </a:p>
        </p:txBody>
      </p:sp>
      <p:sp>
        <p:nvSpPr>
          <p:cNvPr id="4" name="Slide Number Placeholder 3"/>
          <p:cNvSpPr>
            <a:spLocks noGrp="1"/>
          </p:cNvSpPr>
          <p:nvPr>
            <p:ph type="sldNum" sz="quarter" idx="10"/>
          </p:nvPr>
        </p:nvSpPr>
        <p:spPr/>
        <p:txBody>
          <a:bodyPr/>
          <a:lstStyle/>
          <a:p>
            <a:pPr>
              <a:defRPr/>
            </a:pPr>
            <a:fld id="{A30FFB28-FAC0-419B-A9C8-7DCC304FD055}" type="slidenum">
              <a:rPr lang="en-US" smtClean="0"/>
              <a:pPr>
                <a:defRPr/>
              </a:pPr>
              <a:t>9</a:t>
            </a:fld>
            <a:endParaRPr lang="en-US" dirty="0"/>
          </a:p>
        </p:txBody>
      </p:sp>
    </p:spTree>
    <p:extLst>
      <p:ext uri="{BB962C8B-B14F-4D97-AF65-F5344CB8AC3E}">
        <p14:creationId xmlns:p14="http://schemas.microsoft.com/office/powerpoint/2010/main" val="334360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1" y="2286000"/>
            <a:ext cx="73913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a:t>Section title</a:t>
            </a:r>
          </a:p>
        </p:txBody>
      </p:sp>
      <p:sp>
        <p:nvSpPr>
          <p:cNvPr id="3" name="Text Placeholder 2"/>
          <p:cNvSpPr>
            <a:spLocks noGrp="1"/>
          </p:cNvSpPr>
          <p:nvPr>
            <p:ph type="body" idx="1" hasCustomPrompt="1"/>
          </p:nvPr>
        </p:nvSpPr>
        <p:spPr>
          <a:xfrm>
            <a:off x="1524001" y="4038600"/>
            <a:ext cx="7391399" cy="1295401"/>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Name(s)</a:t>
            </a:r>
          </a:p>
          <a:p>
            <a:pPr lvl="0"/>
            <a:r>
              <a:rPr lang="en-US" dirty="0"/>
              <a:t>Office</a:t>
            </a:r>
          </a:p>
          <a:p>
            <a:pPr lvl="0"/>
            <a:r>
              <a:rPr lang="en-US" dirty="0"/>
              <a:t>DAS Unit</a:t>
            </a:r>
          </a:p>
        </p:txBody>
      </p:sp>
    </p:spTree>
    <p:extLst>
      <p:ext uri="{BB962C8B-B14F-4D97-AF65-F5344CB8AC3E}">
        <p14:creationId xmlns:p14="http://schemas.microsoft.com/office/powerpoint/2010/main" val="169044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095375"/>
            <a:ext cx="9144000" cy="915988"/>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0" y="2224088"/>
            <a:ext cx="9144000" cy="4237037"/>
          </a:xfrm>
        </p:spPr>
        <p:txBody>
          <a:bodyPr/>
          <a:lstStyle/>
          <a:p>
            <a:pPr lvl="0"/>
            <a:endParaRPr lang="en-US" noProof="0" dirty="0"/>
          </a:p>
        </p:txBody>
      </p:sp>
    </p:spTree>
    <p:extLst>
      <p:ext uri="{BB962C8B-B14F-4D97-AF65-F5344CB8AC3E}">
        <p14:creationId xmlns:p14="http://schemas.microsoft.com/office/powerpoint/2010/main" val="21245972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362200"/>
            <a:ext cx="73913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err="1"/>
              <a:t>Secion</a:t>
            </a:r>
            <a:r>
              <a:rPr lang="en-US" dirty="0"/>
              <a:t> title</a:t>
            </a:r>
          </a:p>
        </p:txBody>
      </p:sp>
      <p:sp>
        <p:nvSpPr>
          <p:cNvPr id="3" name="Text Placeholder 2"/>
          <p:cNvSpPr>
            <a:spLocks noGrp="1"/>
          </p:cNvSpPr>
          <p:nvPr>
            <p:ph type="body" idx="1" hasCustomPrompt="1"/>
          </p:nvPr>
        </p:nvSpPr>
        <p:spPr>
          <a:xfrm>
            <a:off x="1524000" y="3733800"/>
            <a:ext cx="7391399" cy="1512887"/>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Name(s)</a:t>
            </a:r>
          </a:p>
          <a:p>
            <a:pPr lvl="0"/>
            <a:r>
              <a:rPr lang="en-US" dirty="0"/>
              <a:t>Office</a:t>
            </a:r>
          </a:p>
          <a:p>
            <a:pPr lvl="0"/>
            <a:r>
              <a:rPr lang="en-US" dirty="0"/>
              <a:t>DAS Unit</a:t>
            </a:r>
          </a:p>
        </p:txBody>
      </p:sp>
    </p:spTree>
    <p:extLst>
      <p:ext uri="{BB962C8B-B14F-4D97-AF65-F5344CB8AC3E}">
        <p14:creationId xmlns:p14="http://schemas.microsoft.com/office/powerpoint/2010/main" val="315880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828800"/>
            <a:ext cx="73913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a:t>Section title</a:t>
            </a:r>
          </a:p>
        </p:txBody>
      </p:sp>
      <p:sp>
        <p:nvSpPr>
          <p:cNvPr id="3" name="Text Placeholder 2"/>
          <p:cNvSpPr>
            <a:spLocks noGrp="1"/>
          </p:cNvSpPr>
          <p:nvPr>
            <p:ph type="body" idx="1" hasCustomPrompt="1"/>
          </p:nvPr>
        </p:nvSpPr>
        <p:spPr>
          <a:xfrm>
            <a:off x="1066800" y="3200400"/>
            <a:ext cx="7391399" cy="1512887"/>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Name(s)</a:t>
            </a:r>
          </a:p>
          <a:p>
            <a:pPr lvl="0"/>
            <a:r>
              <a:rPr lang="en-US" dirty="0"/>
              <a:t>Office</a:t>
            </a:r>
          </a:p>
          <a:p>
            <a:pPr lvl="0"/>
            <a:r>
              <a:rPr lang="en-US" dirty="0"/>
              <a:t>DAS Unit</a:t>
            </a:r>
          </a:p>
        </p:txBody>
      </p:sp>
    </p:spTree>
    <p:extLst>
      <p:ext uri="{BB962C8B-B14F-4D97-AF65-F5344CB8AC3E}">
        <p14:creationId xmlns:p14="http://schemas.microsoft.com/office/powerpoint/2010/main" val="38493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2057400"/>
            <a:ext cx="7391399" cy="1373606"/>
          </a:xfrm>
          <a:prstGeom prst="rect">
            <a:avLst/>
          </a:prstGeom>
        </p:spPr>
        <p:txBody>
          <a:bodyPr anchor="t"/>
          <a:lstStyle>
            <a:lvl1pPr algn="l">
              <a:defRPr sz="4000" b="1" cap="all">
                <a:solidFill>
                  <a:schemeClr val="accent1">
                    <a:lumMod val="50000"/>
                  </a:schemeClr>
                </a:solidFill>
                <a:latin typeface="Myriad Pro" pitchFamily="34" charset="0"/>
              </a:defRPr>
            </a:lvl1pPr>
          </a:lstStyle>
          <a:p>
            <a:r>
              <a:rPr lang="en-US" dirty="0"/>
              <a:t>Section title</a:t>
            </a:r>
          </a:p>
        </p:txBody>
      </p:sp>
      <p:sp>
        <p:nvSpPr>
          <p:cNvPr id="3" name="Text Placeholder 2"/>
          <p:cNvSpPr>
            <a:spLocks noGrp="1"/>
          </p:cNvSpPr>
          <p:nvPr>
            <p:ph type="body" idx="1" hasCustomPrompt="1"/>
          </p:nvPr>
        </p:nvSpPr>
        <p:spPr>
          <a:xfrm>
            <a:off x="1219200" y="3429000"/>
            <a:ext cx="7391399" cy="1512887"/>
          </a:xfrm>
        </p:spPr>
        <p:txBody>
          <a:bodyPr anchor="b"/>
          <a:lstStyle>
            <a:lvl1pPr marL="0" indent="0" algn="l">
              <a:buNone/>
              <a:defRPr sz="2000" baseline="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Name(s)</a:t>
            </a:r>
          </a:p>
          <a:p>
            <a:pPr lvl="0"/>
            <a:r>
              <a:rPr lang="en-US" dirty="0"/>
              <a:t>Office</a:t>
            </a:r>
          </a:p>
          <a:p>
            <a:pPr lvl="0"/>
            <a:r>
              <a:rPr lang="en-US" dirty="0"/>
              <a:t>DAS Unit</a:t>
            </a:r>
          </a:p>
        </p:txBody>
      </p:sp>
    </p:spTree>
    <p:extLst>
      <p:ext uri="{BB962C8B-B14F-4D97-AF65-F5344CB8AC3E}">
        <p14:creationId xmlns:p14="http://schemas.microsoft.com/office/powerpoint/2010/main" val="137071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24" y="1752600"/>
            <a:ext cx="8882676" cy="4495800"/>
          </a:xfrm>
        </p:spPr>
        <p:txBody>
          <a:bodyPr/>
          <a:lstStyle>
            <a:lvl1pPr>
              <a:defRPr sz="2800">
                <a:solidFill>
                  <a:srgbClr val="000000"/>
                </a:solidFill>
                <a:latin typeface="Myriad Pro" pitchFamily="34" charset="0"/>
              </a:defRPr>
            </a:lvl1pPr>
            <a:lvl2pPr>
              <a:defRPr sz="2400">
                <a:solidFill>
                  <a:srgbClr val="000000"/>
                </a:solidFill>
                <a:latin typeface="Myriad Pro" pitchFamily="34" charset="0"/>
              </a:defRPr>
            </a:lvl2pPr>
            <a:lvl3pPr>
              <a:defRPr sz="2000">
                <a:solidFill>
                  <a:srgbClr val="000000"/>
                </a:solidFill>
                <a:latin typeface="Myriad Pro" pitchFamily="34" charset="0"/>
              </a:defRPr>
            </a:lvl3pPr>
            <a:lvl4pPr>
              <a:defRPr sz="1800">
                <a:solidFill>
                  <a:srgbClr val="000000"/>
                </a:solidFill>
                <a:latin typeface="Myriad Pro" pitchFamily="34" charset="0"/>
              </a:defRPr>
            </a:lvl4pPr>
            <a:lvl5pPr>
              <a:defRPr sz="1600">
                <a:solidFill>
                  <a:srgbClr val="000000"/>
                </a:solidFill>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9832" y="-9833"/>
            <a:ext cx="9153832" cy="892283"/>
          </a:xfrm>
          <a:prstGeom prst="rect">
            <a:avLst/>
          </a:prstGeom>
        </p:spPr>
        <p:txBody>
          <a:bodyPr>
            <a:normAutofit/>
          </a:bodyPr>
          <a:lstStyle>
            <a:lvl1pPr>
              <a:defRPr sz="2400" b="1" i="1">
                <a:solidFill>
                  <a:schemeClr val="bg1"/>
                </a:solidFill>
                <a:latin typeface="Myriad Pro"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018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8800"/>
            <a:ext cx="7848600" cy="4419600"/>
          </a:xfrm>
        </p:spPr>
        <p:txBody>
          <a:bodyPr>
            <a:normAutofit/>
          </a:bodyPr>
          <a:lstStyle>
            <a:lvl1pPr>
              <a:defRPr sz="2400">
                <a:solidFill>
                  <a:srgbClr val="000000"/>
                </a:solidFill>
                <a:latin typeface="Myriad Pro" pitchFamily="34" charset="0"/>
              </a:defRPr>
            </a:lvl1pPr>
            <a:lvl2pPr>
              <a:defRPr sz="2000">
                <a:solidFill>
                  <a:srgbClr val="000000"/>
                </a:solidFill>
                <a:latin typeface="Myriad Pro" pitchFamily="34" charset="0"/>
              </a:defRPr>
            </a:lvl2pPr>
            <a:lvl3pPr>
              <a:defRPr sz="1800">
                <a:solidFill>
                  <a:srgbClr val="000000"/>
                </a:solidFill>
                <a:latin typeface="Myriad Pro" pitchFamily="34" charset="0"/>
              </a:defRPr>
            </a:lvl3pPr>
            <a:lvl4pPr>
              <a:defRPr sz="1600">
                <a:solidFill>
                  <a:srgbClr val="000000"/>
                </a:solidFill>
                <a:latin typeface="Myriad Pro" pitchFamily="34" charset="0"/>
              </a:defRPr>
            </a:lvl4pPr>
            <a:lvl5pPr>
              <a:defRPr sz="1400">
                <a:solidFill>
                  <a:srgbClr val="000000"/>
                </a:solidFill>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43000" y="-9832"/>
            <a:ext cx="7848599" cy="771832"/>
          </a:xfrm>
          <a:prstGeom prst="rect">
            <a:avLst/>
          </a:prstGeom>
        </p:spPr>
        <p:txBody>
          <a:bodyPr>
            <a:normAutofit/>
          </a:bodyPr>
          <a:lstStyle>
            <a:lvl1pPr>
              <a:defRPr sz="3200" b="1" i="1">
                <a:solidFill>
                  <a:schemeClr val="bg1"/>
                </a:solidFill>
                <a:latin typeface="Myriad Pro"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2711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095375"/>
            <a:ext cx="9144000" cy="915988"/>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0" y="2224088"/>
            <a:ext cx="9144000" cy="4237037"/>
          </a:xfrm>
        </p:spPr>
        <p:txBody>
          <a:bodyPr/>
          <a:lstStyle/>
          <a:p>
            <a:pPr lvl="0"/>
            <a:endParaRPr lang="en-US" noProof="0" dirty="0"/>
          </a:p>
        </p:txBody>
      </p:sp>
    </p:spTree>
    <p:extLst>
      <p:ext uri="{BB962C8B-B14F-4D97-AF65-F5344CB8AC3E}">
        <p14:creationId xmlns:p14="http://schemas.microsoft.com/office/powerpoint/2010/main" val="269732748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7688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095375"/>
            <a:ext cx="9144000" cy="91598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386462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_Bottombanner8.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5891706"/>
            <a:ext cx="9144000" cy="966294"/>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White_DOC_logo.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152400"/>
            <a:ext cx="1219200" cy="481045"/>
          </a:xfrm>
          <a:prstGeom prst="rect">
            <a:avLst/>
          </a:prstGeom>
        </p:spPr>
      </p:pic>
      <p:pic>
        <p:nvPicPr>
          <p:cNvPr id="2" name="Picture 1" descr="PP_banner6.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883056"/>
          </a:xfrm>
          <a:prstGeom prst="rect">
            <a:avLst/>
          </a:prstGeom>
        </p:spPr>
      </p:pic>
      <p:pic>
        <p:nvPicPr>
          <p:cNvPr id="9" name="Picture 8" descr="TradePolicylogo6-01.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68564" y="5919278"/>
            <a:ext cx="1699236" cy="542364"/>
          </a:xfrm>
          <a:prstGeom prst="rect">
            <a:avLst/>
          </a:prstGeom>
        </p:spPr>
      </p:pic>
      <p:sp>
        <p:nvSpPr>
          <p:cNvPr id="11" name="TextBox 10"/>
          <p:cNvSpPr txBox="1"/>
          <p:nvPr userDrawn="1"/>
        </p:nvSpPr>
        <p:spPr>
          <a:xfrm>
            <a:off x="10600267" y="5588000"/>
            <a:ext cx="184666" cy="461665"/>
          </a:xfrm>
          <a:prstGeom prst="rect">
            <a:avLst/>
          </a:prstGeom>
          <a:noFill/>
        </p:spPr>
        <p:txBody>
          <a:bodyPr wrap="none" rtlCol="0">
            <a:spAutoFit/>
          </a:bodyPr>
          <a:lstStyle/>
          <a:p>
            <a:endParaRPr lang="en-US" dirty="0"/>
          </a:p>
        </p:txBody>
      </p:sp>
      <p:pic>
        <p:nvPicPr>
          <p:cNvPr id="12" name="Picture 11" descr="White_DOC_logo.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127000"/>
            <a:ext cx="1351893" cy="533400"/>
          </a:xfrm>
          <a:prstGeom prst="rect">
            <a:avLst/>
          </a:prstGeom>
        </p:spPr>
      </p:pic>
    </p:spTree>
    <p:extLst>
      <p:ext uri="{BB962C8B-B14F-4D97-AF65-F5344CB8AC3E}">
        <p14:creationId xmlns:p14="http://schemas.microsoft.com/office/powerpoint/2010/main" val="109217452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Lst>
  <p:hf hdr="0" dt="0"/>
  <p:txStyles>
    <p:titleStyle>
      <a:lvl1pPr algn="ctr" defTabSz="914400" rtl="0" eaLnBrk="1" latinLnBrk="0" hangingPunct="1">
        <a:spcBef>
          <a:spcPct val="0"/>
        </a:spcBef>
        <a:buNone/>
        <a:defRPr sz="2800" b="0" i="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yriad Pro"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800" kern="1200">
          <a:solidFill>
            <a:srgbClr val="000000"/>
          </a:solidFill>
          <a:latin typeface="Myriad Pro"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rgbClr val="000000"/>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52500" y="897308"/>
            <a:ext cx="7391399" cy="2228898"/>
          </a:xfrm>
        </p:spPr>
        <p:txBody>
          <a:bodyPr/>
          <a:lstStyle/>
          <a:p>
            <a:pPr algn="ctr"/>
            <a:r>
              <a:rPr lang="en-US" altLang="en-US" sz="3600" dirty="0">
                <a:latin typeface="Trebuchet MS" pitchFamily="34" charset="0"/>
                <a:cs typeface="Arial" pitchFamily="34" charset="0"/>
              </a:rPr>
              <a:t>Top International Markets for Native American Tourism</a:t>
            </a:r>
            <a:endParaRPr lang="en-US" altLang="en-US" sz="3600" dirty="0">
              <a:solidFill>
                <a:srgbClr val="06043D"/>
              </a:solidFill>
              <a:latin typeface="Trebuchet MS"/>
              <a:cs typeface="Trebuchet MS"/>
            </a:endParaRPr>
          </a:p>
        </p:txBody>
      </p:sp>
      <p:sp>
        <p:nvSpPr>
          <p:cNvPr id="2" name="Text Placeholder 1"/>
          <p:cNvSpPr>
            <a:spLocks noGrp="1"/>
          </p:cNvSpPr>
          <p:nvPr>
            <p:ph type="body" idx="1"/>
          </p:nvPr>
        </p:nvSpPr>
        <p:spPr>
          <a:xfrm>
            <a:off x="762000" y="4191000"/>
            <a:ext cx="7391399" cy="1905000"/>
          </a:xfrm>
        </p:spPr>
        <p:txBody>
          <a:bodyPr>
            <a:normAutofit/>
          </a:bodyPr>
          <a:lstStyle/>
          <a:p>
            <a:endParaRPr lang="en-US" dirty="0"/>
          </a:p>
          <a:p>
            <a:r>
              <a:rPr lang="en-US" sz="1800" i="1" dirty="0">
                <a:latin typeface="Trebuchet MS"/>
                <a:cs typeface="Trebuchet MS"/>
              </a:rPr>
              <a:t>Ron Erdmann</a:t>
            </a:r>
          </a:p>
          <a:p>
            <a:r>
              <a:rPr lang="en-US" sz="1800" i="1" dirty="0">
                <a:latin typeface="Trebuchet MS"/>
                <a:cs typeface="Trebuchet MS"/>
              </a:rPr>
              <a:t>National Travel &amp; Tourism Office</a:t>
            </a:r>
          </a:p>
          <a:p>
            <a:r>
              <a:rPr lang="en-US" sz="1800" i="1" dirty="0">
                <a:latin typeface="Trebuchet MS"/>
                <a:cs typeface="Trebuchet MS"/>
              </a:rPr>
              <a:t>Industry &amp; Analysis, International Trade Administration</a:t>
            </a:r>
          </a:p>
          <a:p>
            <a:r>
              <a:rPr lang="en-US" sz="1800" i="1" dirty="0">
                <a:latin typeface="Trebuchet MS"/>
                <a:cs typeface="Trebuchet MS"/>
              </a:rPr>
              <a:t>September 12, 2017</a:t>
            </a:r>
          </a:p>
        </p:txBody>
      </p:sp>
      <p:sp>
        <p:nvSpPr>
          <p:cNvPr id="3076" name="Rectangle 2"/>
          <p:cNvSpPr txBox="1">
            <a:spLocks noChangeArrowheads="1"/>
          </p:cNvSpPr>
          <p:nvPr/>
        </p:nvSpPr>
        <p:spPr bwMode="auto">
          <a:xfrm>
            <a:off x="2362200" y="2965010"/>
            <a:ext cx="6248400" cy="99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a:solidFill>
                  <a:schemeClr val="tx1"/>
                </a:solidFill>
                <a:latin typeface="Georgia" pitchFamily="18" charset="0"/>
              </a:defRPr>
            </a:lvl1pPr>
            <a:lvl2pPr marL="742950" indent="-285750" eaLnBrk="0" hangingPunct="0">
              <a:spcBef>
                <a:spcPct val="20000"/>
              </a:spcBef>
              <a:buChar char="–"/>
              <a:defRPr>
                <a:solidFill>
                  <a:schemeClr val="tx1"/>
                </a:solidFill>
                <a:latin typeface="Georgia" pitchFamily="18" charset="0"/>
              </a:defRPr>
            </a:lvl2pPr>
            <a:lvl3pPr marL="1143000" indent="-228600" eaLnBrk="0" hangingPunct="0">
              <a:spcBef>
                <a:spcPct val="20000"/>
              </a:spcBef>
              <a:buChar char="•"/>
              <a:defRPr>
                <a:solidFill>
                  <a:schemeClr val="tx1"/>
                </a:solidFill>
                <a:latin typeface="Georgia" pitchFamily="18" charset="0"/>
              </a:defRPr>
            </a:lvl3pPr>
            <a:lvl4pPr marL="1600200" indent="-228600" eaLnBrk="0" hangingPunct="0">
              <a:spcBef>
                <a:spcPct val="20000"/>
              </a:spcBef>
              <a:buChar char="–"/>
              <a:defRPr>
                <a:solidFill>
                  <a:schemeClr val="tx1"/>
                </a:solidFill>
                <a:latin typeface="Georgia" pitchFamily="18" charset="0"/>
              </a:defRPr>
            </a:lvl4pPr>
            <a:lvl5pPr marL="2057400" indent="-228600" eaLnBrk="0" hangingPunct="0">
              <a:spcBef>
                <a:spcPct val="20000"/>
              </a:spcBef>
              <a:buChar char="»"/>
              <a:defRPr>
                <a:solidFill>
                  <a:schemeClr val="tx1"/>
                </a:solidFill>
                <a:latin typeface="Georgia" pitchFamily="18" charset="0"/>
              </a:defRPr>
            </a:lvl5pPr>
            <a:lvl6pPr marL="2514600" indent="-228600" eaLnBrk="0" fontAlgn="base" hangingPunct="0">
              <a:spcBef>
                <a:spcPct val="20000"/>
              </a:spcBef>
              <a:spcAft>
                <a:spcPct val="0"/>
              </a:spcAft>
              <a:buChar char="»"/>
              <a:defRPr>
                <a:solidFill>
                  <a:schemeClr val="tx1"/>
                </a:solidFill>
                <a:latin typeface="Georgia" pitchFamily="18" charset="0"/>
              </a:defRPr>
            </a:lvl6pPr>
            <a:lvl7pPr marL="2971800" indent="-228600" eaLnBrk="0" fontAlgn="base" hangingPunct="0">
              <a:spcBef>
                <a:spcPct val="20000"/>
              </a:spcBef>
              <a:spcAft>
                <a:spcPct val="0"/>
              </a:spcAft>
              <a:buChar char="»"/>
              <a:defRPr>
                <a:solidFill>
                  <a:schemeClr val="tx1"/>
                </a:solidFill>
                <a:latin typeface="Georgia" pitchFamily="18" charset="0"/>
              </a:defRPr>
            </a:lvl7pPr>
            <a:lvl8pPr marL="3429000" indent="-228600" eaLnBrk="0" fontAlgn="base" hangingPunct="0">
              <a:spcBef>
                <a:spcPct val="20000"/>
              </a:spcBef>
              <a:spcAft>
                <a:spcPct val="0"/>
              </a:spcAft>
              <a:buChar char="»"/>
              <a:defRPr>
                <a:solidFill>
                  <a:schemeClr val="tx1"/>
                </a:solidFill>
                <a:latin typeface="Georgia" pitchFamily="18" charset="0"/>
              </a:defRPr>
            </a:lvl8pPr>
            <a:lvl9pPr marL="3886200" indent="-228600" eaLnBrk="0" fontAlgn="base" hangingPunct="0">
              <a:spcBef>
                <a:spcPct val="20000"/>
              </a:spcBef>
              <a:spcAft>
                <a:spcPct val="0"/>
              </a:spcAft>
              <a:buChar char="»"/>
              <a:defRPr>
                <a:solidFill>
                  <a:schemeClr val="tx1"/>
                </a:solidFill>
                <a:latin typeface="Georgia" pitchFamily="18" charset="0"/>
              </a:defRPr>
            </a:lvl9pPr>
          </a:lstStyle>
          <a:p>
            <a:pPr eaLnBrk="1" hangingPunct="1">
              <a:spcBef>
                <a:spcPct val="0"/>
              </a:spcBef>
              <a:spcAft>
                <a:spcPts val="600"/>
              </a:spcAft>
              <a:buFontTx/>
              <a:buNone/>
              <a:defRPr/>
            </a:pPr>
            <a:endParaRPr lang="en-US" dirty="0">
              <a:solidFill>
                <a:schemeClr val="bg1">
                  <a:lumMod val="50000"/>
                </a:schemeClr>
              </a:solidFill>
              <a:latin typeface="Trebuchet MS"/>
              <a:cs typeface="Trebuchet MS"/>
            </a:endParaRPr>
          </a:p>
        </p:txBody>
      </p:sp>
      <p:pic>
        <p:nvPicPr>
          <p:cNvPr id="1026" name="Picture 2" descr="I:\Tourism Industries\ZZZ   SPEECHES &amp; PRESENTATIONS\2017\2017AITC_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7422"/>
            <a:ext cx="9144000" cy="238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207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764340"/>
            <a:ext cx="6477000" cy="1569660"/>
          </a:xfrm>
          <a:prstGeom prst="rect">
            <a:avLst/>
          </a:prstGeom>
          <a:noFill/>
        </p:spPr>
        <p:txBody>
          <a:bodyPr wrap="square" rtlCol="0">
            <a:spAutoFit/>
          </a:bodyPr>
          <a:lstStyle/>
          <a:p>
            <a:pPr algn="ctr"/>
            <a:r>
              <a:rPr lang="en-US" altLang="en-US" dirty="0">
                <a:latin typeface="Trebuchet MS" pitchFamily="34" charset="0"/>
              </a:rPr>
              <a:t>Visitation Estimates &amp; Traveler Characteristics of Overseas Travelers to American Indian Communities</a:t>
            </a:r>
          </a:p>
          <a:p>
            <a:endParaRPr lang="en-US" dirty="0"/>
          </a:p>
        </p:txBody>
      </p:sp>
      <p:pic>
        <p:nvPicPr>
          <p:cNvPr id="2050" name="Picture 2" descr="I:\Tourism Industries\ZZZ   SPEECHES &amp; PRESENTATIONS\2017\Go International\AIANTA_Logo_Revi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42596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6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6934200" cy="830997"/>
          </a:xfrm>
          <a:prstGeom prst="rect">
            <a:avLst/>
          </a:prstGeom>
          <a:noFill/>
        </p:spPr>
        <p:txBody>
          <a:bodyPr wrap="square" rtlCol="0">
            <a:spAutoFit/>
          </a:bodyPr>
          <a:lstStyle/>
          <a:p>
            <a:r>
              <a:rPr lang="en-US" altLang="en-US" dirty="0">
                <a:solidFill>
                  <a:schemeClr val="bg1"/>
                </a:solidFill>
                <a:latin typeface="Trebuchet MS" pitchFamily="34" charset="0"/>
                <a:cs typeface="Arial" pitchFamily="34" charset="0"/>
              </a:rPr>
              <a:t>Trends in Total Overseas * Visitors to  American Indian Communities</a:t>
            </a:r>
            <a:r>
              <a:rPr lang="en-US" altLang="en-US" sz="1800" dirty="0">
                <a:solidFill>
                  <a:schemeClr val="bg1"/>
                </a:solidFill>
                <a:latin typeface="Trebuchet MS" pitchFamily="34" charset="0"/>
                <a:cs typeface="Arial" pitchFamily="34" charset="0"/>
              </a:rPr>
              <a:t> (1996-2016)</a:t>
            </a:r>
            <a:endParaRPr lang="en-US" dirty="0">
              <a:solidFill>
                <a:schemeClr val="bg1"/>
              </a:solidFill>
            </a:endParaRPr>
          </a:p>
        </p:txBody>
      </p:sp>
      <p:graphicFrame>
        <p:nvGraphicFramePr>
          <p:cNvPr id="3" name="Object 3"/>
          <p:cNvGraphicFramePr>
            <a:graphicFrameLocks noGrp="1" noChangeAspect="1"/>
          </p:cNvGraphicFramePr>
          <p:nvPr>
            <p:extLst>
              <p:ext uri="{D42A27DB-BD31-4B8C-83A1-F6EECF244321}">
                <p14:modId xmlns:p14="http://schemas.microsoft.com/office/powerpoint/2010/main" val="27892567"/>
              </p:ext>
            </p:extLst>
          </p:nvPr>
        </p:nvGraphicFramePr>
        <p:xfrm>
          <a:off x="521335" y="914400"/>
          <a:ext cx="810133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38200" y="5867400"/>
            <a:ext cx="5029200" cy="307777"/>
          </a:xfrm>
          <a:prstGeom prst="rect">
            <a:avLst/>
          </a:prstGeom>
          <a:noFill/>
        </p:spPr>
        <p:txBody>
          <a:bodyPr wrap="square" rtlCol="0">
            <a:spAutoFit/>
          </a:bodyPr>
          <a:lstStyle/>
          <a:p>
            <a:r>
              <a:rPr lang="en-US" altLang="en-US" sz="1400" dirty="0">
                <a:latin typeface="Times"/>
              </a:rPr>
              <a:t>* Overseas includes all countries except Canada &amp; Mexico</a:t>
            </a:r>
          </a:p>
        </p:txBody>
      </p:sp>
    </p:spTree>
    <p:extLst>
      <p:ext uri="{BB962C8B-B14F-4D97-AF65-F5344CB8AC3E}">
        <p14:creationId xmlns:p14="http://schemas.microsoft.com/office/powerpoint/2010/main" val="50890562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6847427"/>
              </p:ext>
            </p:extLst>
          </p:nvPr>
        </p:nvGraphicFramePr>
        <p:xfrm>
          <a:off x="1676400" y="1219200"/>
          <a:ext cx="6248400" cy="4511040"/>
        </p:xfrm>
        <a:graphic>
          <a:graphicData uri="http://schemas.openxmlformats.org/drawingml/2006/table">
            <a:tbl>
              <a:tblPr firstRow="1" bandRow="1">
                <a:tableStyleId>{3B4B98B0-60AC-42C2-AFA5-B58CD77FA1E5}</a:tableStyleId>
              </a:tblPr>
              <a:tblGrid>
                <a:gridCol w="291592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1249680">
                  <a:extLst>
                    <a:ext uri="{9D8B030D-6E8A-4147-A177-3AD203B41FA5}">
                      <a16:colId xmlns:a16="http://schemas.microsoft.com/office/drawing/2014/main" val="20002"/>
                    </a:ext>
                  </a:extLst>
                </a:gridCol>
              </a:tblGrid>
              <a:tr h="370840">
                <a:tc>
                  <a:txBody>
                    <a:bodyPr/>
                    <a:lstStyle/>
                    <a:p>
                      <a:r>
                        <a:rPr lang="en-US" sz="2000" dirty="0"/>
                        <a:t>Region/ Country  of Residence</a:t>
                      </a:r>
                    </a:p>
                  </a:txBody>
                  <a:tcPr anchor="b"/>
                </a:tc>
                <a:tc>
                  <a:txBody>
                    <a:bodyPr/>
                    <a:lstStyle/>
                    <a:p>
                      <a:pPr algn="ctr"/>
                      <a:r>
                        <a:rPr lang="en-US" sz="2000" dirty="0"/>
                        <a:t>Visit Amer.</a:t>
                      </a:r>
                    </a:p>
                    <a:p>
                      <a:pPr algn="ctr"/>
                      <a:r>
                        <a:rPr lang="en-US" sz="2000" dirty="0"/>
                        <a:t>Indian Comm.</a:t>
                      </a:r>
                    </a:p>
                    <a:p>
                      <a:pPr algn="ctr"/>
                      <a:r>
                        <a:rPr lang="en-US" sz="2000" dirty="0"/>
                        <a:t>2016</a:t>
                      </a:r>
                    </a:p>
                    <a:p>
                      <a:pPr algn="ctr"/>
                      <a:r>
                        <a:rPr lang="en-US" sz="2000" dirty="0"/>
                        <a:t>(000)</a:t>
                      </a:r>
                    </a:p>
                  </a:txBody>
                  <a:tcPr anchor="b"/>
                </a:tc>
                <a:tc>
                  <a:txBody>
                    <a:bodyPr/>
                    <a:lstStyle/>
                    <a:p>
                      <a:pPr algn="ctr"/>
                      <a:r>
                        <a:rPr lang="en-US" sz="2000" dirty="0"/>
                        <a:t>2015/16   % change</a:t>
                      </a:r>
                    </a:p>
                  </a:txBody>
                  <a:tcPr anchor="b"/>
                </a:tc>
                <a:extLst>
                  <a:ext uri="{0D108BD9-81ED-4DB2-BD59-A6C34878D82A}">
                    <a16:rowId xmlns:a16="http://schemas.microsoft.com/office/drawing/2014/main" val="10000"/>
                  </a:ext>
                </a:extLst>
              </a:tr>
              <a:tr h="370840">
                <a:tc>
                  <a:txBody>
                    <a:bodyPr/>
                    <a:lstStyle/>
                    <a:p>
                      <a:r>
                        <a:rPr lang="en-US" sz="2400" dirty="0"/>
                        <a:t>Overseas</a:t>
                      </a:r>
                    </a:p>
                  </a:txBody>
                  <a:tcPr/>
                </a:tc>
                <a:tc>
                  <a:txBody>
                    <a:bodyPr/>
                    <a:lstStyle/>
                    <a:p>
                      <a:pPr algn="r"/>
                      <a:r>
                        <a:rPr lang="en-US" sz="2400" dirty="0"/>
                        <a:t>1,995</a:t>
                      </a:r>
                    </a:p>
                  </a:txBody>
                  <a:tcPr/>
                </a:tc>
                <a:tc>
                  <a:txBody>
                    <a:bodyPr/>
                    <a:lstStyle/>
                    <a:p>
                      <a:pPr algn="r"/>
                      <a:r>
                        <a:rPr lang="en-US" sz="2400" dirty="0">
                          <a:solidFill>
                            <a:srgbClr val="FF0000"/>
                          </a:solidFill>
                        </a:rPr>
                        <a:t>0%</a:t>
                      </a:r>
                    </a:p>
                  </a:txBody>
                  <a:tcPr/>
                </a:tc>
                <a:extLst>
                  <a:ext uri="{0D108BD9-81ED-4DB2-BD59-A6C34878D82A}">
                    <a16:rowId xmlns:a16="http://schemas.microsoft.com/office/drawing/2014/main" val="10001"/>
                  </a:ext>
                </a:extLst>
              </a:tr>
              <a:tr h="370840">
                <a:tc>
                  <a:txBody>
                    <a:bodyPr/>
                    <a:lstStyle/>
                    <a:p>
                      <a:r>
                        <a:rPr lang="en-US" sz="2400" baseline="0" dirty="0"/>
                        <a:t>  </a:t>
                      </a:r>
                      <a:endParaRPr lang="en-US" sz="2400" dirty="0"/>
                    </a:p>
                  </a:txBody>
                  <a:tcPr/>
                </a:tc>
                <a:tc>
                  <a:txBody>
                    <a:bodyPr/>
                    <a:lstStyle/>
                    <a:p>
                      <a:pPr algn="r"/>
                      <a:endParaRPr lang="en-US" sz="2400" dirty="0"/>
                    </a:p>
                  </a:txBody>
                  <a:tcPr/>
                </a:tc>
                <a:tc>
                  <a:txBody>
                    <a:bodyPr/>
                    <a:lstStyle/>
                    <a:p>
                      <a:pPr algn="r"/>
                      <a:endParaRPr lang="en-US" sz="2400" dirty="0"/>
                    </a:p>
                  </a:txBody>
                  <a:tcPr/>
                </a:tc>
                <a:extLst>
                  <a:ext uri="{0D108BD9-81ED-4DB2-BD59-A6C34878D82A}">
                    <a16:rowId xmlns:a16="http://schemas.microsoft.com/office/drawing/2014/main" val="10002"/>
                  </a:ext>
                </a:extLst>
              </a:tr>
              <a:tr h="370840">
                <a:tc>
                  <a:txBody>
                    <a:bodyPr/>
                    <a:lstStyle/>
                    <a:p>
                      <a:r>
                        <a:rPr lang="en-US" sz="2400" dirty="0"/>
                        <a:t>  Europe</a:t>
                      </a:r>
                    </a:p>
                  </a:txBody>
                  <a:tcPr/>
                </a:tc>
                <a:tc>
                  <a:txBody>
                    <a:bodyPr/>
                    <a:lstStyle/>
                    <a:p>
                      <a:pPr algn="r"/>
                      <a:r>
                        <a:rPr lang="en-US" sz="2400" dirty="0"/>
                        <a:t>883</a:t>
                      </a:r>
                    </a:p>
                  </a:txBody>
                  <a:tcPr/>
                </a:tc>
                <a:tc>
                  <a:txBody>
                    <a:bodyPr/>
                    <a:lstStyle/>
                    <a:p>
                      <a:pPr algn="r"/>
                      <a:r>
                        <a:rPr lang="en-US" sz="2400" dirty="0"/>
                        <a:t>0%</a:t>
                      </a:r>
                    </a:p>
                  </a:txBody>
                  <a:tcPr/>
                </a:tc>
                <a:extLst>
                  <a:ext uri="{0D108BD9-81ED-4DB2-BD59-A6C34878D82A}">
                    <a16:rowId xmlns:a16="http://schemas.microsoft.com/office/drawing/2014/main" val="10003"/>
                  </a:ext>
                </a:extLst>
              </a:tr>
              <a:tr h="370840">
                <a:tc>
                  <a:txBody>
                    <a:bodyPr/>
                    <a:lstStyle/>
                    <a:p>
                      <a:r>
                        <a:rPr lang="en-US" sz="2400" dirty="0"/>
                        <a:t>  Asia</a:t>
                      </a:r>
                    </a:p>
                  </a:txBody>
                  <a:tcPr/>
                </a:tc>
                <a:tc>
                  <a:txBody>
                    <a:bodyPr/>
                    <a:lstStyle/>
                    <a:p>
                      <a:pPr algn="r"/>
                      <a:r>
                        <a:rPr lang="en-US" sz="2400" dirty="0"/>
                        <a:t>601</a:t>
                      </a:r>
                    </a:p>
                  </a:txBody>
                  <a:tcPr/>
                </a:tc>
                <a:tc>
                  <a:txBody>
                    <a:bodyPr/>
                    <a:lstStyle/>
                    <a:p>
                      <a:pPr algn="r"/>
                      <a:r>
                        <a:rPr lang="en-US" sz="2400" dirty="0"/>
                        <a:t>13%</a:t>
                      </a:r>
                    </a:p>
                  </a:txBody>
                  <a:tcPr/>
                </a:tc>
                <a:extLst>
                  <a:ext uri="{0D108BD9-81ED-4DB2-BD59-A6C34878D82A}">
                    <a16:rowId xmlns:a16="http://schemas.microsoft.com/office/drawing/2014/main" val="10004"/>
                  </a:ext>
                </a:extLst>
              </a:tr>
              <a:tr h="370840">
                <a:tc>
                  <a:txBody>
                    <a:bodyPr/>
                    <a:lstStyle/>
                    <a:p>
                      <a:r>
                        <a:rPr lang="en-US" sz="2400" dirty="0"/>
                        <a:t>  South America</a:t>
                      </a:r>
                    </a:p>
                  </a:txBody>
                  <a:tcPr/>
                </a:tc>
                <a:tc>
                  <a:txBody>
                    <a:bodyPr/>
                    <a:lstStyle/>
                    <a:p>
                      <a:pPr algn="r"/>
                      <a:r>
                        <a:rPr lang="en-US" sz="2400" dirty="0"/>
                        <a:t>149</a:t>
                      </a:r>
                    </a:p>
                  </a:txBody>
                  <a:tcPr/>
                </a:tc>
                <a:tc>
                  <a:txBody>
                    <a:bodyPr/>
                    <a:lstStyle/>
                    <a:p>
                      <a:pPr algn="r"/>
                      <a:r>
                        <a:rPr lang="en-US" sz="2400" dirty="0"/>
                        <a:t>19%</a:t>
                      </a:r>
                    </a:p>
                  </a:txBody>
                  <a:tcPr/>
                </a:tc>
                <a:extLst>
                  <a:ext uri="{0D108BD9-81ED-4DB2-BD59-A6C34878D82A}">
                    <a16:rowId xmlns:a16="http://schemas.microsoft.com/office/drawing/2014/main" val="10005"/>
                  </a:ext>
                </a:extLst>
              </a:tr>
              <a:tr h="370840">
                <a:tc>
                  <a:txBody>
                    <a:bodyPr/>
                    <a:lstStyle/>
                    <a:p>
                      <a:r>
                        <a:rPr lang="en-US" sz="2400" dirty="0"/>
                        <a:t>  Oceania/Pacific</a:t>
                      </a:r>
                    </a:p>
                  </a:txBody>
                  <a:tcPr/>
                </a:tc>
                <a:tc>
                  <a:txBody>
                    <a:bodyPr/>
                    <a:lstStyle/>
                    <a:p>
                      <a:pPr algn="r"/>
                      <a:r>
                        <a:rPr lang="en-US" sz="2400" dirty="0"/>
                        <a:t>104</a:t>
                      </a:r>
                    </a:p>
                  </a:txBody>
                  <a:tcPr/>
                </a:tc>
                <a:tc>
                  <a:txBody>
                    <a:bodyPr/>
                    <a:lstStyle/>
                    <a:p>
                      <a:pPr algn="r"/>
                      <a:r>
                        <a:rPr lang="en-US" sz="2400" dirty="0">
                          <a:solidFill>
                            <a:srgbClr val="FF0000"/>
                          </a:solidFill>
                        </a:rPr>
                        <a:t>-47%</a:t>
                      </a:r>
                    </a:p>
                  </a:txBody>
                  <a:tcPr/>
                </a:tc>
                <a:extLst>
                  <a:ext uri="{0D108BD9-81ED-4DB2-BD59-A6C34878D82A}">
                    <a16:rowId xmlns:a16="http://schemas.microsoft.com/office/drawing/2014/main" val="10006"/>
                  </a:ext>
                </a:extLst>
              </a:tr>
              <a:tr h="370840">
                <a:tc>
                  <a:txBody>
                    <a:bodyPr/>
                    <a:lstStyle/>
                    <a:p>
                      <a:endParaRPr lang="en-US" sz="2400" dirty="0"/>
                    </a:p>
                  </a:txBody>
                  <a:tcPr/>
                </a:tc>
                <a:tc>
                  <a:txBody>
                    <a:bodyPr/>
                    <a:lstStyle/>
                    <a:p>
                      <a:pPr algn="r"/>
                      <a:endParaRPr lang="en-US" sz="2400" dirty="0"/>
                    </a:p>
                  </a:txBody>
                  <a:tcPr/>
                </a:tc>
                <a:tc>
                  <a:txBody>
                    <a:bodyPr/>
                    <a:lstStyle/>
                    <a:p>
                      <a:pPr algn="r"/>
                      <a:endParaRPr lang="en-US" sz="2400" dirty="0"/>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2209800" y="0"/>
            <a:ext cx="7010400" cy="830997"/>
          </a:xfrm>
          <a:prstGeom prst="rect">
            <a:avLst/>
          </a:prstGeom>
          <a:noFill/>
        </p:spPr>
        <p:txBody>
          <a:bodyPr wrap="square" rtlCol="0">
            <a:spAutoFit/>
          </a:bodyPr>
          <a:lstStyle/>
          <a:p>
            <a:r>
              <a:rPr lang="en-US" altLang="en-US" dirty="0">
                <a:solidFill>
                  <a:schemeClr val="bg1"/>
                </a:solidFill>
                <a:latin typeface="Trebuchet MS" pitchFamily="34" charset="0"/>
                <a:cs typeface="Arial" pitchFamily="34" charset="0"/>
              </a:rPr>
              <a:t>Visiting American Indian Communities:</a:t>
            </a:r>
            <a:br>
              <a:rPr lang="en-US" altLang="en-US" dirty="0">
                <a:solidFill>
                  <a:schemeClr val="bg1"/>
                </a:solidFill>
                <a:latin typeface="Trebuchet MS" pitchFamily="34" charset="0"/>
                <a:cs typeface="Arial" pitchFamily="34" charset="0"/>
              </a:rPr>
            </a:br>
            <a:r>
              <a:rPr lang="en-US" altLang="en-US" dirty="0">
                <a:solidFill>
                  <a:schemeClr val="bg1"/>
                </a:solidFill>
                <a:latin typeface="Trebuchet MS" pitchFamily="34" charset="0"/>
                <a:cs typeface="Arial" pitchFamily="34" charset="0"/>
              </a:rPr>
              <a:t>Regions of Origin in 2016</a:t>
            </a:r>
            <a:endParaRPr lang="en-US" dirty="0">
              <a:solidFill>
                <a:schemeClr val="bg1"/>
              </a:solidFill>
            </a:endParaRPr>
          </a:p>
        </p:txBody>
      </p:sp>
    </p:spTree>
    <p:extLst>
      <p:ext uri="{BB962C8B-B14F-4D97-AF65-F5344CB8AC3E}">
        <p14:creationId xmlns:p14="http://schemas.microsoft.com/office/powerpoint/2010/main" val="123877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2862743"/>
              </p:ext>
            </p:extLst>
          </p:nvPr>
        </p:nvGraphicFramePr>
        <p:xfrm>
          <a:off x="1524000" y="1066800"/>
          <a:ext cx="6172200" cy="4724400"/>
        </p:xfrm>
        <a:graphic>
          <a:graphicData uri="http://schemas.openxmlformats.org/drawingml/2006/table">
            <a:tbl>
              <a:tblPr firstRow="1" bandRow="1">
                <a:tableStyleId>{3B4B98B0-60AC-42C2-AFA5-B58CD77FA1E5}</a:tableStyleId>
              </a:tblPr>
              <a:tblGrid>
                <a:gridCol w="288036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tblGrid>
              <a:tr h="370840">
                <a:tc>
                  <a:txBody>
                    <a:bodyPr/>
                    <a:lstStyle/>
                    <a:p>
                      <a:r>
                        <a:rPr lang="en-US" sz="2000" dirty="0"/>
                        <a:t>Region/ Country  of Residence</a:t>
                      </a:r>
                    </a:p>
                  </a:txBody>
                  <a:tcPr anchor="b"/>
                </a:tc>
                <a:tc>
                  <a:txBody>
                    <a:bodyPr/>
                    <a:lstStyle/>
                    <a:p>
                      <a:pPr algn="ctr"/>
                      <a:r>
                        <a:rPr lang="en-US" sz="2000" dirty="0"/>
                        <a:t>Visit Amer.</a:t>
                      </a:r>
                    </a:p>
                    <a:p>
                      <a:pPr algn="ctr"/>
                      <a:r>
                        <a:rPr lang="en-US" sz="2000" dirty="0"/>
                        <a:t>Indian Comm.</a:t>
                      </a:r>
                    </a:p>
                    <a:p>
                      <a:pPr algn="ctr"/>
                      <a:r>
                        <a:rPr lang="en-US" sz="2000" dirty="0"/>
                        <a:t>2016</a:t>
                      </a:r>
                    </a:p>
                    <a:p>
                      <a:pPr algn="ctr"/>
                      <a:r>
                        <a:rPr lang="en-US" sz="2000" dirty="0"/>
                        <a:t>(000)</a:t>
                      </a:r>
                    </a:p>
                  </a:txBody>
                  <a:tcPr anchor="b"/>
                </a:tc>
                <a:tc>
                  <a:txBody>
                    <a:bodyPr/>
                    <a:lstStyle/>
                    <a:p>
                      <a:pPr algn="ctr"/>
                      <a:r>
                        <a:rPr lang="en-US" sz="2000" dirty="0"/>
                        <a:t>2015/16   % change</a:t>
                      </a:r>
                    </a:p>
                  </a:txBody>
                  <a:tcPr anchor="b"/>
                </a:tc>
                <a:extLst>
                  <a:ext uri="{0D108BD9-81ED-4DB2-BD59-A6C34878D82A}">
                    <a16:rowId xmlns:a16="http://schemas.microsoft.com/office/drawing/2014/main" val="10000"/>
                  </a:ext>
                </a:extLst>
              </a:tr>
              <a:tr h="370840">
                <a:tc>
                  <a:txBody>
                    <a:bodyPr/>
                    <a:lstStyle/>
                    <a:p>
                      <a:r>
                        <a:rPr lang="en-US" sz="2200" dirty="0"/>
                        <a:t>Overseas</a:t>
                      </a:r>
                    </a:p>
                  </a:txBody>
                  <a:tcPr/>
                </a:tc>
                <a:tc>
                  <a:txBody>
                    <a:bodyPr/>
                    <a:lstStyle/>
                    <a:p>
                      <a:pPr algn="r"/>
                      <a:r>
                        <a:rPr lang="en-US" sz="2200" dirty="0"/>
                        <a:t>1,955</a:t>
                      </a:r>
                    </a:p>
                  </a:txBody>
                  <a:tcPr/>
                </a:tc>
                <a:tc>
                  <a:txBody>
                    <a:bodyPr/>
                    <a:lstStyle/>
                    <a:p>
                      <a:pPr algn="r"/>
                      <a:r>
                        <a:rPr lang="en-US" sz="2200" dirty="0"/>
                        <a:t>0%</a:t>
                      </a:r>
                    </a:p>
                  </a:txBody>
                  <a:tcPr/>
                </a:tc>
                <a:extLst>
                  <a:ext uri="{0D108BD9-81ED-4DB2-BD59-A6C34878D82A}">
                    <a16:rowId xmlns:a16="http://schemas.microsoft.com/office/drawing/2014/main" val="10001"/>
                  </a:ext>
                </a:extLst>
              </a:tr>
              <a:tr h="370840">
                <a:tc>
                  <a:txBody>
                    <a:bodyPr/>
                    <a:lstStyle/>
                    <a:p>
                      <a:r>
                        <a:rPr lang="en-US" sz="2200" baseline="0" dirty="0"/>
                        <a:t>  China</a:t>
                      </a:r>
                      <a:endParaRPr lang="en-US" sz="2200" dirty="0"/>
                    </a:p>
                  </a:txBody>
                  <a:tcPr/>
                </a:tc>
                <a:tc>
                  <a:txBody>
                    <a:bodyPr/>
                    <a:lstStyle/>
                    <a:p>
                      <a:pPr algn="r"/>
                      <a:r>
                        <a:rPr lang="en-US" sz="2200" dirty="0"/>
                        <a:t>214</a:t>
                      </a:r>
                    </a:p>
                  </a:txBody>
                  <a:tcPr/>
                </a:tc>
                <a:tc>
                  <a:txBody>
                    <a:bodyPr/>
                    <a:lstStyle/>
                    <a:p>
                      <a:pPr algn="r"/>
                      <a:r>
                        <a:rPr lang="en-US" sz="2200" dirty="0">
                          <a:solidFill>
                            <a:srgbClr val="FF0000"/>
                          </a:solidFill>
                        </a:rPr>
                        <a:t>-10%</a:t>
                      </a:r>
                    </a:p>
                  </a:txBody>
                  <a:tcPr/>
                </a:tc>
                <a:extLst>
                  <a:ext uri="{0D108BD9-81ED-4DB2-BD59-A6C34878D82A}">
                    <a16:rowId xmlns:a16="http://schemas.microsoft.com/office/drawing/2014/main" val="10002"/>
                  </a:ext>
                </a:extLst>
              </a:tr>
              <a:tr h="370840">
                <a:tc>
                  <a:txBody>
                    <a:bodyPr/>
                    <a:lstStyle/>
                    <a:p>
                      <a:r>
                        <a:rPr lang="en-US" sz="2200" dirty="0"/>
                        <a:t>  South Korea</a:t>
                      </a:r>
                    </a:p>
                  </a:txBody>
                  <a:tcPr/>
                </a:tc>
                <a:tc>
                  <a:txBody>
                    <a:bodyPr/>
                    <a:lstStyle/>
                    <a:p>
                      <a:pPr algn="r"/>
                      <a:r>
                        <a:rPr lang="en-US" sz="2200" dirty="0"/>
                        <a:t>188</a:t>
                      </a:r>
                    </a:p>
                  </a:txBody>
                  <a:tcPr/>
                </a:tc>
                <a:tc>
                  <a:txBody>
                    <a:bodyPr/>
                    <a:lstStyle/>
                    <a:p>
                      <a:pPr algn="r"/>
                      <a:r>
                        <a:rPr lang="en-US" sz="2200" dirty="0"/>
                        <a:t>44%</a:t>
                      </a:r>
                    </a:p>
                  </a:txBody>
                  <a:tcPr/>
                </a:tc>
                <a:extLst>
                  <a:ext uri="{0D108BD9-81ED-4DB2-BD59-A6C34878D82A}">
                    <a16:rowId xmlns:a16="http://schemas.microsoft.com/office/drawing/2014/main" val="10003"/>
                  </a:ext>
                </a:extLst>
              </a:tr>
              <a:tr h="370840">
                <a:tc>
                  <a:txBody>
                    <a:bodyPr/>
                    <a:lstStyle/>
                    <a:p>
                      <a:r>
                        <a:rPr lang="en-US" sz="2200" dirty="0"/>
                        <a:t>  United Kingdom</a:t>
                      </a:r>
                    </a:p>
                  </a:txBody>
                  <a:tcPr/>
                </a:tc>
                <a:tc>
                  <a:txBody>
                    <a:bodyPr/>
                    <a:lstStyle/>
                    <a:p>
                      <a:pPr algn="r"/>
                      <a:r>
                        <a:rPr lang="en-US" sz="2200" dirty="0"/>
                        <a:t>178</a:t>
                      </a:r>
                    </a:p>
                  </a:txBody>
                  <a:tcPr/>
                </a:tc>
                <a:tc>
                  <a:txBody>
                    <a:bodyPr/>
                    <a:lstStyle/>
                    <a:p>
                      <a:pPr algn="r"/>
                      <a:r>
                        <a:rPr lang="en-US" sz="2200" dirty="0">
                          <a:solidFill>
                            <a:srgbClr val="FF0000"/>
                          </a:solidFill>
                        </a:rPr>
                        <a:t>-2%</a:t>
                      </a:r>
                    </a:p>
                  </a:txBody>
                  <a:tcPr/>
                </a:tc>
                <a:extLst>
                  <a:ext uri="{0D108BD9-81ED-4DB2-BD59-A6C34878D82A}">
                    <a16:rowId xmlns:a16="http://schemas.microsoft.com/office/drawing/2014/main" val="10004"/>
                  </a:ext>
                </a:extLst>
              </a:tr>
              <a:tr h="370840">
                <a:tc>
                  <a:txBody>
                    <a:bodyPr/>
                    <a:lstStyle/>
                    <a:p>
                      <a:r>
                        <a:rPr lang="en-US" sz="2200" dirty="0"/>
                        <a:t>  Germany</a:t>
                      </a:r>
                    </a:p>
                  </a:txBody>
                  <a:tcPr/>
                </a:tc>
                <a:tc>
                  <a:txBody>
                    <a:bodyPr/>
                    <a:lstStyle/>
                    <a:p>
                      <a:pPr algn="r"/>
                      <a:r>
                        <a:rPr lang="en-US" sz="2200" dirty="0"/>
                        <a:t>136</a:t>
                      </a:r>
                    </a:p>
                  </a:txBody>
                  <a:tcPr/>
                </a:tc>
                <a:tc>
                  <a:txBody>
                    <a:bodyPr/>
                    <a:lstStyle/>
                    <a:p>
                      <a:pPr algn="r"/>
                      <a:r>
                        <a:rPr lang="en-US" sz="2200" dirty="0"/>
                        <a:t>5%</a:t>
                      </a:r>
                    </a:p>
                  </a:txBody>
                  <a:tcPr/>
                </a:tc>
                <a:extLst>
                  <a:ext uri="{0D108BD9-81ED-4DB2-BD59-A6C34878D82A}">
                    <a16:rowId xmlns:a16="http://schemas.microsoft.com/office/drawing/2014/main" val="10005"/>
                  </a:ext>
                </a:extLst>
              </a:tr>
              <a:tr h="370840">
                <a:tc>
                  <a:txBody>
                    <a:bodyPr/>
                    <a:lstStyle/>
                    <a:p>
                      <a:r>
                        <a:rPr lang="en-US" sz="2200" dirty="0"/>
                        <a:t>  France</a:t>
                      </a:r>
                    </a:p>
                  </a:txBody>
                  <a:tcPr/>
                </a:tc>
                <a:tc>
                  <a:txBody>
                    <a:bodyPr/>
                    <a:lstStyle/>
                    <a:p>
                      <a:pPr algn="r"/>
                      <a:r>
                        <a:rPr lang="en-US" sz="2200" dirty="0"/>
                        <a:t>134</a:t>
                      </a:r>
                    </a:p>
                  </a:txBody>
                  <a:tcPr/>
                </a:tc>
                <a:tc>
                  <a:txBody>
                    <a:bodyPr/>
                    <a:lstStyle/>
                    <a:p>
                      <a:pPr algn="r"/>
                      <a:r>
                        <a:rPr lang="en-US" sz="2200" dirty="0">
                          <a:solidFill>
                            <a:srgbClr val="FF0000"/>
                          </a:solidFill>
                        </a:rPr>
                        <a:t>-18%</a:t>
                      </a:r>
                    </a:p>
                  </a:txBody>
                  <a:tcPr/>
                </a:tc>
                <a:extLst>
                  <a:ext uri="{0D108BD9-81ED-4DB2-BD59-A6C34878D82A}">
                    <a16:rowId xmlns:a16="http://schemas.microsoft.com/office/drawing/2014/main" val="10006"/>
                  </a:ext>
                </a:extLst>
              </a:tr>
              <a:tr h="370840">
                <a:tc>
                  <a:txBody>
                    <a:bodyPr/>
                    <a:lstStyle/>
                    <a:p>
                      <a:endParaRPr lang="en-US" sz="2200" dirty="0"/>
                    </a:p>
                  </a:txBody>
                  <a:tcPr/>
                </a:tc>
                <a:tc>
                  <a:txBody>
                    <a:bodyPr/>
                    <a:lstStyle/>
                    <a:p>
                      <a:pPr algn="r"/>
                      <a:endParaRPr lang="en-US" sz="2200" dirty="0"/>
                    </a:p>
                  </a:txBody>
                  <a:tcPr/>
                </a:tc>
                <a:tc>
                  <a:txBody>
                    <a:bodyPr/>
                    <a:lstStyle/>
                    <a:p>
                      <a:pPr algn="r"/>
                      <a:endParaRPr lang="en-US" sz="22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sz="2200" dirty="0"/>
                        <a:t>  Italy</a:t>
                      </a:r>
                    </a:p>
                  </a:txBody>
                  <a:tcPr/>
                </a:tc>
                <a:tc>
                  <a:txBody>
                    <a:bodyPr/>
                    <a:lstStyle/>
                    <a:p>
                      <a:pPr algn="r"/>
                      <a:r>
                        <a:rPr lang="en-US" sz="2200" dirty="0"/>
                        <a:t>76</a:t>
                      </a:r>
                    </a:p>
                  </a:txBody>
                  <a:tcPr/>
                </a:tc>
                <a:tc>
                  <a:txBody>
                    <a:bodyPr/>
                    <a:lstStyle/>
                    <a:p>
                      <a:pPr algn="r"/>
                      <a:r>
                        <a:rPr lang="en-US" sz="2200" dirty="0">
                          <a:solidFill>
                            <a:srgbClr val="FF0000"/>
                          </a:solidFill>
                        </a:rPr>
                        <a:t>-7%</a:t>
                      </a: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2209800" y="0"/>
            <a:ext cx="6705600" cy="830997"/>
          </a:xfrm>
          <a:prstGeom prst="rect">
            <a:avLst/>
          </a:prstGeom>
          <a:noFill/>
        </p:spPr>
        <p:txBody>
          <a:bodyPr wrap="square" rtlCol="0">
            <a:spAutoFit/>
          </a:bodyPr>
          <a:lstStyle/>
          <a:p>
            <a:r>
              <a:rPr lang="en-US" altLang="en-US" dirty="0">
                <a:solidFill>
                  <a:schemeClr val="bg1"/>
                </a:solidFill>
                <a:latin typeface="Trebuchet MS" pitchFamily="34" charset="0"/>
                <a:cs typeface="Arial" pitchFamily="34" charset="0"/>
              </a:rPr>
              <a:t>Visiting American Indian Communities:</a:t>
            </a:r>
            <a:br>
              <a:rPr lang="en-US" altLang="en-US" dirty="0">
                <a:solidFill>
                  <a:schemeClr val="bg1"/>
                </a:solidFill>
                <a:latin typeface="Trebuchet MS" pitchFamily="34" charset="0"/>
                <a:cs typeface="Arial" pitchFamily="34" charset="0"/>
              </a:rPr>
            </a:br>
            <a:r>
              <a:rPr lang="en-US" altLang="en-US" dirty="0">
                <a:solidFill>
                  <a:schemeClr val="bg1"/>
                </a:solidFill>
                <a:latin typeface="Trebuchet MS" pitchFamily="34" charset="0"/>
                <a:cs typeface="Arial" pitchFamily="34" charset="0"/>
              </a:rPr>
              <a:t>Country of Origin in 2016</a:t>
            </a:r>
            <a:endParaRPr lang="en-US" dirty="0">
              <a:solidFill>
                <a:schemeClr val="bg1"/>
              </a:solidFill>
            </a:endParaRPr>
          </a:p>
        </p:txBody>
      </p:sp>
    </p:spTree>
    <p:extLst>
      <p:ext uri="{BB962C8B-B14F-4D97-AF65-F5344CB8AC3E}">
        <p14:creationId xmlns:p14="http://schemas.microsoft.com/office/powerpoint/2010/main" val="2447477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0695503"/>
              </p:ext>
            </p:extLst>
          </p:nvPr>
        </p:nvGraphicFramePr>
        <p:xfrm>
          <a:off x="1524000" y="990600"/>
          <a:ext cx="6096000" cy="4968240"/>
        </p:xfrm>
        <a:graphic>
          <a:graphicData uri="http://schemas.openxmlformats.org/drawingml/2006/table">
            <a:tbl>
              <a:tblPr firstRow="1" bandRow="1">
                <a:tableStyleId>{3B4B98B0-60AC-42C2-AFA5-B58CD77FA1E5}</a:tableStyleId>
              </a:tblPr>
              <a:tblGrid>
                <a:gridCol w="28448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r>
                        <a:rPr lang="en-US" sz="2000" dirty="0"/>
                        <a:t>Region/ Country  of Residence</a:t>
                      </a:r>
                    </a:p>
                  </a:txBody>
                  <a:tcPr anchor="b"/>
                </a:tc>
                <a:tc>
                  <a:txBody>
                    <a:bodyPr/>
                    <a:lstStyle/>
                    <a:p>
                      <a:pPr algn="ctr"/>
                      <a:r>
                        <a:rPr lang="en-US" sz="2000" dirty="0"/>
                        <a:t>Visit Amer.</a:t>
                      </a:r>
                    </a:p>
                    <a:p>
                      <a:pPr algn="ctr"/>
                      <a:r>
                        <a:rPr lang="en-US" sz="2000" dirty="0"/>
                        <a:t>Indian Comm.</a:t>
                      </a:r>
                    </a:p>
                    <a:p>
                      <a:pPr algn="ctr"/>
                      <a:r>
                        <a:rPr lang="en-US" sz="2000" dirty="0"/>
                        <a:t>2016</a:t>
                      </a:r>
                    </a:p>
                    <a:p>
                      <a:pPr algn="ctr"/>
                      <a:r>
                        <a:rPr lang="en-US" sz="2000" dirty="0"/>
                        <a:t>(000)</a:t>
                      </a:r>
                    </a:p>
                  </a:txBody>
                  <a:tcPr anchor="b"/>
                </a:tc>
                <a:tc>
                  <a:txBody>
                    <a:bodyPr/>
                    <a:lstStyle/>
                    <a:p>
                      <a:pPr algn="ctr"/>
                      <a:r>
                        <a:rPr lang="en-US" sz="2000" dirty="0"/>
                        <a:t>2007/16   % change</a:t>
                      </a:r>
                    </a:p>
                  </a:txBody>
                  <a:tcPr anchor="b"/>
                </a:tc>
                <a:extLst>
                  <a:ext uri="{0D108BD9-81ED-4DB2-BD59-A6C34878D82A}">
                    <a16:rowId xmlns:a16="http://schemas.microsoft.com/office/drawing/2014/main" val="10000"/>
                  </a:ext>
                </a:extLst>
              </a:tr>
              <a:tr h="370840">
                <a:tc>
                  <a:txBody>
                    <a:bodyPr/>
                    <a:lstStyle/>
                    <a:p>
                      <a:r>
                        <a:rPr lang="en-US" sz="2400" dirty="0"/>
                        <a:t>Overseas</a:t>
                      </a:r>
                    </a:p>
                  </a:txBody>
                  <a:tcPr/>
                </a:tc>
                <a:tc>
                  <a:txBody>
                    <a:bodyPr/>
                    <a:lstStyle/>
                    <a:p>
                      <a:pPr algn="ctr"/>
                      <a:r>
                        <a:rPr lang="en-US" sz="2400" dirty="0"/>
                        <a:t>1,955</a:t>
                      </a:r>
                    </a:p>
                  </a:txBody>
                  <a:tcPr/>
                </a:tc>
                <a:tc>
                  <a:txBody>
                    <a:bodyPr/>
                    <a:lstStyle/>
                    <a:p>
                      <a:pPr algn="r"/>
                      <a:r>
                        <a:rPr lang="en-US" sz="2400" dirty="0">
                          <a:solidFill>
                            <a:schemeClr val="tx1"/>
                          </a:solidFill>
                        </a:rPr>
                        <a:t>182%</a:t>
                      </a:r>
                    </a:p>
                  </a:txBody>
                  <a:tcPr/>
                </a:tc>
                <a:extLst>
                  <a:ext uri="{0D108BD9-81ED-4DB2-BD59-A6C34878D82A}">
                    <a16:rowId xmlns:a16="http://schemas.microsoft.com/office/drawing/2014/main" val="10001"/>
                  </a:ext>
                </a:extLst>
              </a:tr>
              <a:tr h="370840">
                <a:tc>
                  <a:txBody>
                    <a:bodyPr/>
                    <a:lstStyle/>
                    <a:p>
                      <a:r>
                        <a:rPr lang="en-US" sz="2400" baseline="0" dirty="0"/>
                        <a:t>  China</a:t>
                      </a:r>
                      <a:endParaRPr lang="en-US" sz="2400" dirty="0"/>
                    </a:p>
                  </a:txBody>
                  <a:tcPr/>
                </a:tc>
                <a:tc>
                  <a:txBody>
                    <a:bodyPr/>
                    <a:lstStyle/>
                    <a:p>
                      <a:pPr algn="ctr"/>
                      <a:r>
                        <a:rPr lang="en-US" sz="2400" dirty="0"/>
                        <a:t>214</a:t>
                      </a:r>
                    </a:p>
                  </a:txBody>
                  <a:tcPr/>
                </a:tc>
                <a:tc>
                  <a:txBody>
                    <a:bodyPr/>
                    <a:lstStyle/>
                    <a:p>
                      <a:pPr algn="r"/>
                      <a:r>
                        <a:rPr lang="en-US" sz="2400" dirty="0">
                          <a:solidFill>
                            <a:schemeClr val="tx1"/>
                          </a:solidFill>
                        </a:rPr>
                        <a:t>1026%</a:t>
                      </a:r>
                    </a:p>
                  </a:txBody>
                  <a:tcPr/>
                </a:tc>
                <a:extLst>
                  <a:ext uri="{0D108BD9-81ED-4DB2-BD59-A6C34878D82A}">
                    <a16:rowId xmlns:a16="http://schemas.microsoft.com/office/drawing/2014/main" val="10002"/>
                  </a:ext>
                </a:extLst>
              </a:tr>
              <a:tr h="370840">
                <a:tc>
                  <a:txBody>
                    <a:bodyPr/>
                    <a:lstStyle/>
                    <a:p>
                      <a:r>
                        <a:rPr lang="en-US" sz="2400" dirty="0"/>
                        <a:t>  South Korea</a:t>
                      </a:r>
                    </a:p>
                  </a:txBody>
                  <a:tcPr/>
                </a:tc>
                <a:tc>
                  <a:txBody>
                    <a:bodyPr/>
                    <a:lstStyle/>
                    <a:p>
                      <a:pPr algn="ctr"/>
                      <a:r>
                        <a:rPr lang="en-US" sz="2400" dirty="0"/>
                        <a:t>188</a:t>
                      </a:r>
                    </a:p>
                  </a:txBody>
                  <a:tcPr/>
                </a:tc>
                <a:tc>
                  <a:txBody>
                    <a:bodyPr/>
                    <a:lstStyle/>
                    <a:p>
                      <a:pPr algn="r"/>
                      <a:r>
                        <a:rPr lang="en-US" sz="2400" dirty="0">
                          <a:solidFill>
                            <a:schemeClr val="tx1"/>
                          </a:solidFill>
                        </a:rPr>
                        <a:t>889%</a:t>
                      </a:r>
                    </a:p>
                  </a:txBody>
                  <a:tcPr/>
                </a:tc>
                <a:extLst>
                  <a:ext uri="{0D108BD9-81ED-4DB2-BD59-A6C34878D82A}">
                    <a16:rowId xmlns:a16="http://schemas.microsoft.com/office/drawing/2014/main" val="10003"/>
                  </a:ext>
                </a:extLst>
              </a:tr>
              <a:tr h="370840">
                <a:tc>
                  <a:txBody>
                    <a:bodyPr/>
                    <a:lstStyle/>
                    <a:p>
                      <a:r>
                        <a:rPr lang="en-US" sz="2400" dirty="0"/>
                        <a:t>  United Kingdom</a:t>
                      </a:r>
                    </a:p>
                  </a:txBody>
                  <a:tcPr/>
                </a:tc>
                <a:tc>
                  <a:txBody>
                    <a:bodyPr/>
                    <a:lstStyle/>
                    <a:p>
                      <a:pPr algn="ctr"/>
                      <a:r>
                        <a:rPr lang="en-US" sz="2400" dirty="0"/>
                        <a:t>178</a:t>
                      </a:r>
                    </a:p>
                  </a:txBody>
                  <a:tcPr/>
                </a:tc>
                <a:tc>
                  <a:txBody>
                    <a:bodyPr/>
                    <a:lstStyle/>
                    <a:p>
                      <a:pPr algn="r"/>
                      <a:r>
                        <a:rPr lang="en-US" sz="2400" dirty="0">
                          <a:solidFill>
                            <a:schemeClr val="tx1"/>
                          </a:solidFill>
                        </a:rPr>
                        <a:t>28%</a:t>
                      </a:r>
                    </a:p>
                  </a:txBody>
                  <a:tcPr/>
                </a:tc>
                <a:extLst>
                  <a:ext uri="{0D108BD9-81ED-4DB2-BD59-A6C34878D82A}">
                    <a16:rowId xmlns:a16="http://schemas.microsoft.com/office/drawing/2014/main" val="10004"/>
                  </a:ext>
                </a:extLst>
              </a:tr>
              <a:tr h="370840">
                <a:tc>
                  <a:txBody>
                    <a:bodyPr/>
                    <a:lstStyle/>
                    <a:p>
                      <a:r>
                        <a:rPr lang="en-US" sz="2400" dirty="0"/>
                        <a:t>  Germany</a:t>
                      </a:r>
                    </a:p>
                  </a:txBody>
                  <a:tcPr/>
                </a:tc>
                <a:tc>
                  <a:txBody>
                    <a:bodyPr/>
                    <a:lstStyle/>
                    <a:p>
                      <a:pPr algn="ctr"/>
                      <a:r>
                        <a:rPr lang="en-US" sz="2400" dirty="0"/>
                        <a:t>136</a:t>
                      </a:r>
                    </a:p>
                  </a:txBody>
                  <a:tcPr/>
                </a:tc>
                <a:tc>
                  <a:txBody>
                    <a:bodyPr/>
                    <a:lstStyle/>
                    <a:p>
                      <a:pPr algn="r"/>
                      <a:r>
                        <a:rPr lang="en-US" sz="2400" dirty="0">
                          <a:solidFill>
                            <a:schemeClr val="tx1"/>
                          </a:solidFill>
                        </a:rPr>
                        <a:t>143%</a:t>
                      </a:r>
                    </a:p>
                  </a:txBody>
                  <a:tcPr/>
                </a:tc>
                <a:extLst>
                  <a:ext uri="{0D108BD9-81ED-4DB2-BD59-A6C34878D82A}">
                    <a16:rowId xmlns:a16="http://schemas.microsoft.com/office/drawing/2014/main" val="10005"/>
                  </a:ext>
                </a:extLst>
              </a:tr>
              <a:tr h="370840">
                <a:tc>
                  <a:txBody>
                    <a:bodyPr/>
                    <a:lstStyle/>
                    <a:p>
                      <a:r>
                        <a:rPr lang="en-US" sz="2400" dirty="0"/>
                        <a:t>  France</a:t>
                      </a:r>
                    </a:p>
                  </a:txBody>
                  <a:tcPr/>
                </a:tc>
                <a:tc>
                  <a:txBody>
                    <a:bodyPr/>
                    <a:lstStyle/>
                    <a:p>
                      <a:pPr algn="ctr"/>
                      <a:r>
                        <a:rPr lang="en-US" sz="2400" dirty="0"/>
                        <a:t>134</a:t>
                      </a:r>
                    </a:p>
                  </a:txBody>
                  <a:tcPr/>
                </a:tc>
                <a:tc>
                  <a:txBody>
                    <a:bodyPr/>
                    <a:lstStyle/>
                    <a:p>
                      <a:pPr algn="r"/>
                      <a:r>
                        <a:rPr lang="en-US" sz="2400" dirty="0">
                          <a:solidFill>
                            <a:schemeClr val="tx1"/>
                          </a:solidFill>
                        </a:rPr>
                        <a:t>153%</a:t>
                      </a:r>
                    </a:p>
                  </a:txBody>
                  <a:tcPr/>
                </a:tc>
                <a:extLst>
                  <a:ext uri="{0D108BD9-81ED-4DB2-BD59-A6C34878D82A}">
                    <a16:rowId xmlns:a16="http://schemas.microsoft.com/office/drawing/2014/main" val="10006"/>
                  </a:ext>
                </a:extLst>
              </a:tr>
              <a:tr h="370840">
                <a:tc>
                  <a:txBody>
                    <a:bodyPr/>
                    <a:lstStyle/>
                    <a:p>
                      <a:endParaRPr lang="en-US" sz="2400" dirty="0"/>
                    </a:p>
                  </a:txBody>
                  <a:tcPr/>
                </a:tc>
                <a:tc>
                  <a:txBody>
                    <a:bodyPr/>
                    <a:lstStyle/>
                    <a:p>
                      <a:pPr algn="ctr"/>
                      <a:endParaRPr lang="en-US" sz="2400" dirty="0"/>
                    </a:p>
                  </a:txBody>
                  <a:tcPr/>
                </a:tc>
                <a:tc>
                  <a:txBody>
                    <a:bodyPr/>
                    <a:lstStyle/>
                    <a:p>
                      <a:pPr algn="r"/>
                      <a:endParaRPr lang="en-US" sz="2400" dirty="0">
                        <a:solidFill>
                          <a:schemeClr val="tx1"/>
                        </a:solidFill>
                      </a:endParaRPr>
                    </a:p>
                  </a:txBody>
                  <a:tcPr/>
                </a:tc>
                <a:extLst>
                  <a:ext uri="{0D108BD9-81ED-4DB2-BD59-A6C34878D82A}">
                    <a16:rowId xmlns:a16="http://schemas.microsoft.com/office/drawing/2014/main" val="10007"/>
                  </a:ext>
                </a:extLst>
              </a:tr>
              <a:tr h="370840">
                <a:tc>
                  <a:txBody>
                    <a:bodyPr/>
                    <a:lstStyle/>
                    <a:p>
                      <a:r>
                        <a:rPr lang="en-US" sz="2400" dirty="0"/>
                        <a:t>  Italy</a:t>
                      </a:r>
                    </a:p>
                  </a:txBody>
                  <a:tcPr/>
                </a:tc>
                <a:tc>
                  <a:txBody>
                    <a:bodyPr/>
                    <a:lstStyle/>
                    <a:p>
                      <a:pPr algn="ctr"/>
                      <a:r>
                        <a:rPr lang="en-US" sz="2400" dirty="0"/>
                        <a:t>76</a:t>
                      </a:r>
                    </a:p>
                  </a:txBody>
                  <a:tcPr/>
                </a:tc>
                <a:tc>
                  <a:txBody>
                    <a:bodyPr/>
                    <a:lstStyle/>
                    <a:p>
                      <a:pPr algn="r"/>
                      <a:r>
                        <a:rPr lang="en-US" sz="2400" dirty="0">
                          <a:solidFill>
                            <a:schemeClr val="tx1"/>
                          </a:solidFill>
                        </a:rPr>
                        <a:t>105%</a:t>
                      </a: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2209800" y="0"/>
            <a:ext cx="6705600" cy="830997"/>
          </a:xfrm>
          <a:prstGeom prst="rect">
            <a:avLst/>
          </a:prstGeom>
          <a:noFill/>
        </p:spPr>
        <p:txBody>
          <a:bodyPr wrap="square" rtlCol="0">
            <a:spAutoFit/>
          </a:bodyPr>
          <a:lstStyle/>
          <a:p>
            <a:r>
              <a:rPr lang="en-US" altLang="en-US" dirty="0">
                <a:solidFill>
                  <a:schemeClr val="bg1"/>
                </a:solidFill>
                <a:latin typeface="Trebuchet MS" pitchFamily="34" charset="0"/>
                <a:cs typeface="Arial" pitchFamily="34" charset="0"/>
              </a:rPr>
              <a:t>Visiting American Indian Communities:</a:t>
            </a:r>
            <a:br>
              <a:rPr lang="en-US" altLang="en-US" dirty="0">
                <a:solidFill>
                  <a:schemeClr val="bg1"/>
                </a:solidFill>
                <a:latin typeface="Trebuchet MS" pitchFamily="34" charset="0"/>
                <a:cs typeface="Arial" pitchFamily="34" charset="0"/>
              </a:rPr>
            </a:br>
            <a:r>
              <a:rPr lang="en-US" altLang="en-US" dirty="0">
                <a:solidFill>
                  <a:schemeClr val="bg1"/>
                </a:solidFill>
                <a:latin typeface="Trebuchet MS" pitchFamily="34" charset="0"/>
                <a:cs typeface="Arial" pitchFamily="34" charset="0"/>
              </a:rPr>
              <a:t>Country of Origin 2007 vs. 2016</a:t>
            </a:r>
            <a:endParaRPr lang="en-US" dirty="0">
              <a:solidFill>
                <a:schemeClr val="bg1"/>
              </a:solidFill>
            </a:endParaRPr>
          </a:p>
        </p:txBody>
      </p:sp>
    </p:spTree>
    <p:extLst>
      <p:ext uri="{BB962C8B-B14F-4D97-AF65-F5344CB8AC3E}">
        <p14:creationId xmlns:p14="http://schemas.microsoft.com/office/powerpoint/2010/main" val="184897710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628558173"/>
              </p:ext>
            </p:extLst>
          </p:nvPr>
        </p:nvGraphicFramePr>
        <p:xfrm>
          <a:off x="381000" y="1199323"/>
          <a:ext cx="8458200" cy="4668077"/>
        </p:xfrm>
        <a:graphic>
          <a:graphicData uri="http://schemas.openxmlformats.org/drawingml/2006/table">
            <a:tbl>
              <a:tblPr firstRow="1" bandRow="1">
                <a:tableStyleId>{3B4B98B0-60AC-42C2-AFA5-B58CD77FA1E5}</a:tableStyleId>
              </a:tblPr>
              <a:tblGrid>
                <a:gridCol w="4627506">
                  <a:extLst>
                    <a:ext uri="{9D8B030D-6E8A-4147-A177-3AD203B41FA5}">
                      <a16:colId xmlns:a16="http://schemas.microsoft.com/office/drawing/2014/main" val="20000"/>
                    </a:ext>
                  </a:extLst>
                </a:gridCol>
                <a:gridCol w="1316094">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723144">
                <a:tc>
                  <a:txBody>
                    <a:bodyPr/>
                    <a:lstStyle/>
                    <a:p>
                      <a:r>
                        <a:rPr lang="en-US" altLang="en-US" sz="1800" dirty="0"/>
                        <a:t>Information Sources/ Decision</a:t>
                      </a:r>
                      <a:r>
                        <a:rPr lang="en-US" altLang="en-US" sz="1800" baseline="0" dirty="0"/>
                        <a:t> Times</a:t>
                      </a:r>
                      <a:endParaRPr lang="en-US" dirty="0"/>
                    </a:p>
                  </a:txBody>
                  <a:tcPr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Visit Amer. Indian Comm.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Overseas Travelers to the U.S.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latin typeface="Trebuchet MS" pitchFamily="34" charset="0"/>
                          <a:cs typeface="Arial" pitchFamily="34" charset="0"/>
                        </a:rPr>
                        <a:t>Point Change</a:t>
                      </a:r>
                    </a:p>
                  </a:txBody>
                  <a:tcPr marL="9525" marR="9525" marT="9524" marB="0" anchor="ctr"/>
                </a:tc>
                <a:extLst>
                  <a:ext uri="{0D108BD9-81ED-4DB2-BD59-A6C34878D82A}">
                    <a16:rowId xmlns:a16="http://schemas.microsoft.com/office/drawing/2014/main" val="10000"/>
                  </a:ext>
                </a:extLst>
              </a:tr>
              <a:tr h="402987">
                <a:tc>
                  <a:txBody>
                    <a:bodyPr/>
                    <a:lstStyle/>
                    <a:p>
                      <a:r>
                        <a:rPr lang="en-US" altLang="en-US" sz="2400" dirty="0"/>
                        <a:t>Airline</a:t>
                      </a:r>
                      <a:endParaRPr lang="en-US" sz="2200" dirty="0"/>
                    </a:p>
                  </a:txBody>
                  <a:tcPr/>
                </a:tc>
                <a:tc>
                  <a:txBody>
                    <a:bodyPr/>
                    <a:lstStyle/>
                    <a:p>
                      <a:pPr algn="ctr"/>
                      <a:r>
                        <a:rPr lang="en-US" sz="2400" dirty="0"/>
                        <a:t>41%</a:t>
                      </a:r>
                    </a:p>
                  </a:txBody>
                  <a:tcPr/>
                </a:tc>
                <a:tc>
                  <a:txBody>
                    <a:bodyPr/>
                    <a:lstStyle/>
                    <a:p>
                      <a:pPr algn="ctr"/>
                      <a:r>
                        <a:rPr lang="en-US" sz="2400" dirty="0"/>
                        <a:t>44%</a:t>
                      </a:r>
                    </a:p>
                  </a:txBody>
                  <a:tcPr/>
                </a:tc>
                <a:tc>
                  <a:txBody>
                    <a:bodyPr/>
                    <a:lstStyle/>
                    <a:p>
                      <a:pPr algn="ctr"/>
                      <a:r>
                        <a:rPr lang="en-US" sz="2400" dirty="0">
                          <a:solidFill>
                            <a:srgbClr val="FF0000"/>
                          </a:solidFill>
                        </a:rPr>
                        <a:t>-3%</a:t>
                      </a:r>
                    </a:p>
                  </a:txBody>
                  <a:tcPr/>
                </a:tc>
                <a:extLst>
                  <a:ext uri="{0D108BD9-81ED-4DB2-BD59-A6C34878D82A}">
                    <a16:rowId xmlns:a16="http://schemas.microsoft.com/office/drawing/2014/main" val="10001"/>
                  </a:ext>
                </a:extLst>
              </a:tr>
              <a:tr h="402987">
                <a:tc>
                  <a:txBody>
                    <a:bodyPr/>
                    <a:lstStyle/>
                    <a:p>
                      <a:r>
                        <a:rPr lang="en-US" altLang="en-US" sz="2400" dirty="0"/>
                        <a:t>Personal Recommendations</a:t>
                      </a:r>
                      <a:endParaRPr lang="en-US" sz="2200" dirty="0"/>
                    </a:p>
                  </a:txBody>
                  <a:tcPr/>
                </a:tc>
                <a:tc>
                  <a:txBody>
                    <a:bodyPr/>
                    <a:lstStyle/>
                    <a:p>
                      <a:pPr algn="ctr"/>
                      <a:r>
                        <a:rPr lang="en-US" sz="2400" dirty="0"/>
                        <a:t>38%</a:t>
                      </a:r>
                    </a:p>
                  </a:txBody>
                  <a:tcPr/>
                </a:tc>
                <a:tc>
                  <a:txBody>
                    <a:bodyPr/>
                    <a:lstStyle/>
                    <a:p>
                      <a:pPr algn="ctr"/>
                      <a:r>
                        <a:rPr lang="en-US" sz="2400" dirty="0"/>
                        <a:t>28%</a:t>
                      </a:r>
                    </a:p>
                  </a:txBody>
                  <a:tcPr/>
                </a:tc>
                <a:tc>
                  <a:txBody>
                    <a:bodyPr/>
                    <a:lstStyle/>
                    <a:p>
                      <a:pPr algn="ctr"/>
                      <a:r>
                        <a:rPr lang="en-US" sz="2400" dirty="0"/>
                        <a:t>10%</a:t>
                      </a:r>
                    </a:p>
                  </a:txBody>
                  <a:tcPr/>
                </a:tc>
                <a:extLst>
                  <a:ext uri="{0D108BD9-81ED-4DB2-BD59-A6C34878D82A}">
                    <a16:rowId xmlns:a16="http://schemas.microsoft.com/office/drawing/2014/main" val="10002"/>
                  </a:ext>
                </a:extLst>
              </a:tr>
              <a:tr h="402987">
                <a:tc>
                  <a:txBody>
                    <a:bodyPr/>
                    <a:lstStyle/>
                    <a:p>
                      <a:r>
                        <a:rPr lang="en-US" altLang="en-US" sz="2400" dirty="0"/>
                        <a:t>Online Travel Agency</a:t>
                      </a:r>
                      <a:endParaRPr lang="en-US" sz="2200" dirty="0"/>
                    </a:p>
                  </a:txBody>
                  <a:tcPr/>
                </a:tc>
                <a:tc>
                  <a:txBody>
                    <a:bodyPr/>
                    <a:lstStyle/>
                    <a:p>
                      <a:pPr algn="ctr"/>
                      <a:r>
                        <a:rPr lang="en-US" sz="2400" dirty="0"/>
                        <a:t>36%</a:t>
                      </a:r>
                    </a:p>
                  </a:txBody>
                  <a:tcPr/>
                </a:tc>
                <a:tc>
                  <a:txBody>
                    <a:bodyPr/>
                    <a:lstStyle/>
                    <a:p>
                      <a:pPr algn="ctr"/>
                      <a:r>
                        <a:rPr lang="en-US" sz="2400" dirty="0"/>
                        <a:t>32%</a:t>
                      </a:r>
                    </a:p>
                  </a:txBody>
                  <a:tcPr/>
                </a:tc>
                <a:tc>
                  <a:txBody>
                    <a:bodyPr/>
                    <a:lstStyle/>
                    <a:p>
                      <a:pPr algn="ctr"/>
                      <a:r>
                        <a:rPr lang="en-US" sz="2400" dirty="0"/>
                        <a:t>4%</a:t>
                      </a:r>
                    </a:p>
                  </a:txBody>
                  <a:tcPr/>
                </a:tc>
                <a:extLst>
                  <a:ext uri="{0D108BD9-81ED-4DB2-BD59-A6C34878D82A}">
                    <a16:rowId xmlns:a16="http://schemas.microsoft.com/office/drawing/2014/main" val="10003"/>
                  </a:ext>
                </a:extLst>
              </a:tr>
              <a:tr h="419856">
                <a:tc>
                  <a:txBody>
                    <a:bodyPr/>
                    <a:lstStyle/>
                    <a:p>
                      <a:r>
                        <a:rPr lang="en-US" altLang="en-US" sz="2400" dirty="0"/>
                        <a:t>Travel Agency Office</a:t>
                      </a:r>
                      <a:endParaRPr lang="en-US" sz="2200" dirty="0"/>
                    </a:p>
                  </a:txBody>
                  <a:tcPr/>
                </a:tc>
                <a:tc>
                  <a:txBody>
                    <a:bodyPr/>
                    <a:lstStyle/>
                    <a:p>
                      <a:pPr algn="ctr"/>
                      <a:r>
                        <a:rPr lang="en-US" sz="2400" dirty="0"/>
                        <a:t>25%</a:t>
                      </a:r>
                    </a:p>
                  </a:txBody>
                  <a:tcPr/>
                </a:tc>
                <a:tc>
                  <a:txBody>
                    <a:bodyPr/>
                    <a:lstStyle/>
                    <a:p>
                      <a:pPr algn="ctr"/>
                      <a:r>
                        <a:rPr lang="en-US" sz="2400" dirty="0"/>
                        <a:t>20%</a:t>
                      </a:r>
                    </a:p>
                  </a:txBody>
                  <a:tcPr/>
                </a:tc>
                <a:tc>
                  <a:txBody>
                    <a:bodyPr/>
                    <a:lstStyle/>
                    <a:p>
                      <a:pPr algn="ctr"/>
                      <a:r>
                        <a:rPr lang="en-US" sz="2400" dirty="0"/>
                        <a:t>5%</a:t>
                      </a:r>
                    </a:p>
                  </a:txBody>
                  <a:tcPr/>
                </a:tc>
                <a:extLst>
                  <a:ext uri="{0D108BD9-81ED-4DB2-BD59-A6C34878D82A}">
                    <a16:rowId xmlns:a16="http://schemas.microsoft.com/office/drawing/2014/main" val="10004"/>
                  </a:ext>
                </a:extLst>
              </a:tr>
              <a:tr h="419856">
                <a:tc>
                  <a:txBody>
                    <a:bodyPr/>
                    <a:lstStyle/>
                    <a:p>
                      <a:r>
                        <a:rPr lang="en-US" altLang="en-US" sz="2400" dirty="0"/>
                        <a:t>Travel Guides</a:t>
                      </a:r>
                      <a:endParaRPr lang="en-US" sz="2400" dirty="0"/>
                    </a:p>
                  </a:txBody>
                  <a:tcPr/>
                </a:tc>
                <a:tc>
                  <a:txBody>
                    <a:bodyPr/>
                    <a:lstStyle/>
                    <a:p>
                      <a:pPr algn="ctr"/>
                      <a:r>
                        <a:rPr lang="en-US" sz="2400" dirty="0"/>
                        <a:t>19%</a:t>
                      </a:r>
                    </a:p>
                  </a:txBody>
                  <a:tcPr/>
                </a:tc>
                <a:tc>
                  <a:txBody>
                    <a:bodyPr/>
                    <a:lstStyle/>
                    <a:p>
                      <a:pPr algn="ctr"/>
                      <a:r>
                        <a:rPr lang="en-US" sz="2400" dirty="0"/>
                        <a:t>12%</a:t>
                      </a:r>
                    </a:p>
                  </a:txBody>
                  <a:tcPr/>
                </a:tc>
                <a:tc>
                  <a:txBody>
                    <a:bodyPr/>
                    <a:lstStyle/>
                    <a:p>
                      <a:pPr algn="ctr"/>
                      <a:r>
                        <a:rPr lang="en-US" sz="2400" dirty="0"/>
                        <a:t>7%</a:t>
                      </a:r>
                    </a:p>
                  </a:txBody>
                  <a:tcPr/>
                </a:tc>
                <a:extLst>
                  <a:ext uri="{0D108BD9-81ED-4DB2-BD59-A6C34878D82A}">
                    <a16:rowId xmlns:a16="http://schemas.microsoft.com/office/drawing/2014/main" val="10005"/>
                  </a:ext>
                </a:extLst>
              </a:tr>
              <a:tr h="516531">
                <a:tc>
                  <a:txBody>
                    <a:bodyPr/>
                    <a:lstStyle/>
                    <a:p>
                      <a:r>
                        <a:rPr lang="en-US" altLang="en-US" sz="2400" dirty="0"/>
                        <a:t>Decision Timing (days):</a:t>
                      </a:r>
                      <a:endParaRPr lang="en-US" sz="22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6"/>
                  </a:ext>
                </a:extLst>
              </a:tr>
              <a:tr h="516531">
                <a:tc>
                  <a:txBody>
                    <a:bodyPr/>
                    <a:lstStyle/>
                    <a:p>
                      <a:r>
                        <a:rPr lang="en-US" sz="2200" dirty="0"/>
                        <a:t>    </a:t>
                      </a:r>
                      <a:r>
                        <a:rPr lang="en-US" altLang="en-US" sz="2400" dirty="0"/>
                        <a:t>Trip Decision:</a:t>
                      </a:r>
                      <a:endParaRPr lang="en-US" sz="2200" dirty="0"/>
                    </a:p>
                  </a:txBody>
                  <a:tcPr/>
                </a:tc>
                <a:tc>
                  <a:txBody>
                    <a:bodyPr/>
                    <a:lstStyle/>
                    <a:p>
                      <a:pPr algn="ctr"/>
                      <a:r>
                        <a:rPr lang="en-US" sz="2400" dirty="0"/>
                        <a:t>125</a:t>
                      </a:r>
                    </a:p>
                  </a:txBody>
                  <a:tcPr/>
                </a:tc>
                <a:tc>
                  <a:txBody>
                    <a:bodyPr/>
                    <a:lstStyle/>
                    <a:p>
                      <a:pPr algn="ctr"/>
                      <a:r>
                        <a:rPr lang="en-US" sz="2400" dirty="0"/>
                        <a:t>98</a:t>
                      </a:r>
                    </a:p>
                  </a:txBody>
                  <a:tcPr/>
                </a:tc>
                <a:tc>
                  <a:txBody>
                    <a:bodyPr/>
                    <a:lstStyle/>
                    <a:p>
                      <a:pPr algn="ctr"/>
                      <a:r>
                        <a:rPr lang="en-US" sz="2400" dirty="0"/>
                        <a:t>27</a:t>
                      </a:r>
                    </a:p>
                  </a:txBody>
                  <a:tcPr/>
                </a:tc>
                <a:extLst>
                  <a:ext uri="{0D108BD9-81ED-4DB2-BD59-A6C34878D82A}">
                    <a16:rowId xmlns:a16="http://schemas.microsoft.com/office/drawing/2014/main" val="10007"/>
                  </a:ext>
                </a:extLst>
              </a:tr>
              <a:tr h="516531">
                <a:tc>
                  <a:txBody>
                    <a:bodyPr/>
                    <a:lstStyle/>
                    <a:p>
                      <a:r>
                        <a:rPr lang="en-US" sz="2200" dirty="0"/>
                        <a:t>     </a:t>
                      </a:r>
                      <a:r>
                        <a:rPr lang="en-US" altLang="en-US" sz="2400" dirty="0"/>
                        <a:t>Airline Booking:</a:t>
                      </a:r>
                      <a:endParaRPr lang="en-US" sz="2200" dirty="0"/>
                    </a:p>
                  </a:txBody>
                  <a:tcPr/>
                </a:tc>
                <a:tc>
                  <a:txBody>
                    <a:bodyPr/>
                    <a:lstStyle/>
                    <a:p>
                      <a:pPr algn="ctr"/>
                      <a:r>
                        <a:rPr lang="en-US" sz="2400" dirty="0"/>
                        <a:t>90</a:t>
                      </a:r>
                    </a:p>
                  </a:txBody>
                  <a:tcPr/>
                </a:tc>
                <a:tc>
                  <a:txBody>
                    <a:bodyPr/>
                    <a:lstStyle/>
                    <a:p>
                      <a:pPr algn="ctr"/>
                      <a:r>
                        <a:rPr lang="en-US" sz="2400" dirty="0"/>
                        <a:t>73</a:t>
                      </a:r>
                    </a:p>
                  </a:txBody>
                  <a:tcPr/>
                </a:tc>
                <a:tc>
                  <a:txBody>
                    <a:bodyPr/>
                    <a:lstStyle/>
                    <a:p>
                      <a:pPr algn="ctr"/>
                      <a:r>
                        <a:rPr lang="en-US" sz="2400" dirty="0"/>
                        <a:t>17</a:t>
                      </a:r>
                    </a:p>
                  </a:txBody>
                  <a:tcPr/>
                </a:tc>
                <a:extLst>
                  <a:ext uri="{0D108BD9-81ED-4DB2-BD59-A6C34878D82A}">
                    <a16:rowId xmlns:a16="http://schemas.microsoft.com/office/drawing/2014/main" val="10008"/>
                  </a:ext>
                </a:extLst>
              </a:tr>
            </a:tbl>
          </a:graphicData>
        </a:graphic>
      </p:graphicFrame>
      <p:sp>
        <p:nvSpPr>
          <p:cNvPr id="4" name="Title 3"/>
          <p:cNvSpPr>
            <a:spLocks noGrp="1"/>
          </p:cNvSpPr>
          <p:nvPr>
            <p:ph type="title"/>
          </p:nvPr>
        </p:nvSpPr>
        <p:spPr>
          <a:xfrm>
            <a:off x="1905000" y="76200"/>
            <a:ext cx="7239000" cy="1143000"/>
          </a:xfrm>
        </p:spPr>
        <p:txBody>
          <a:bodyPr/>
          <a:lstStyle/>
          <a:p>
            <a:r>
              <a:rPr lang="en-US" altLang="en-US" sz="2000" dirty="0">
                <a:latin typeface="Trebuchet MS" pitchFamily="34" charset="0"/>
              </a:rPr>
              <a:t>Information Sources &amp; Trip Decision  Times </a:t>
            </a:r>
            <a:r>
              <a:rPr lang="en-US" altLang="en-US" sz="2000" dirty="0">
                <a:latin typeface="Trebuchet MS" pitchFamily="34" charset="0"/>
                <a:cs typeface="Arial" pitchFamily="34" charset="0"/>
              </a:rPr>
              <a:t>by </a:t>
            </a:r>
            <a:br>
              <a:rPr lang="en-US" altLang="en-US" sz="2000" dirty="0">
                <a:latin typeface="Trebuchet MS" pitchFamily="34" charset="0"/>
                <a:cs typeface="Arial" pitchFamily="34" charset="0"/>
              </a:rPr>
            </a:br>
            <a:r>
              <a:rPr lang="en-US" altLang="en-US" sz="2000" dirty="0">
                <a:latin typeface="Trebuchet MS" pitchFamily="34" charset="0"/>
                <a:cs typeface="Arial" pitchFamily="34" charset="0"/>
              </a:rPr>
              <a:t>Overseas Visitors to the USA compared to Visitors to </a:t>
            </a:r>
            <a:r>
              <a:rPr lang="en-US" altLang="en-US" sz="2000" dirty="0">
                <a:solidFill>
                  <a:schemeClr val="tx1"/>
                </a:solidFill>
                <a:latin typeface="Trebuchet MS" pitchFamily="34" charset="0"/>
                <a:cs typeface="Arial" pitchFamily="34" charset="0"/>
              </a:rPr>
              <a:t>American Indian Communities 2016</a:t>
            </a:r>
            <a:endParaRPr lang="en-US" sz="2000" dirty="0">
              <a:solidFill>
                <a:schemeClr val="tx1"/>
              </a:solidFill>
            </a:endParaRPr>
          </a:p>
        </p:txBody>
      </p:sp>
    </p:spTree>
    <p:extLst>
      <p:ext uri="{BB962C8B-B14F-4D97-AF65-F5344CB8AC3E}">
        <p14:creationId xmlns:p14="http://schemas.microsoft.com/office/powerpoint/2010/main" val="14949376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4612"/>
            <a:ext cx="7391400" cy="915988"/>
          </a:xfrm>
        </p:spPr>
        <p:txBody>
          <a:bodyPr/>
          <a:lstStyle/>
          <a:p>
            <a:r>
              <a:rPr lang="en-US" altLang="en-US" sz="2000" dirty="0">
                <a:latin typeface="Trebuchet MS" pitchFamily="34" charset="0"/>
                <a:cs typeface="Arial" pitchFamily="34" charset="0"/>
              </a:rPr>
              <a:t>Selected Key Traveler Characteristics</a:t>
            </a:r>
            <a:br>
              <a:rPr lang="en-US" altLang="en-US" sz="2000" dirty="0">
                <a:latin typeface="Trebuchet MS" pitchFamily="34" charset="0"/>
                <a:cs typeface="Arial" pitchFamily="34" charset="0"/>
              </a:rPr>
            </a:br>
            <a:r>
              <a:rPr lang="en-US" altLang="en-US" sz="2000" dirty="0">
                <a:latin typeface="Trebuchet MS" pitchFamily="34" charset="0"/>
                <a:cs typeface="Arial" pitchFamily="34" charset="0"/>
              </a:rPr>
              <a:t>Overseas Visitors to the USA compared to Visitors to </a:t>
            </a:r>
            <a:br>
              <a:rPr lang="en-US" altLang="en-US" sz="2000" dirty="0">
                <a:latin typeface="Trebuchet MS" pitchFamily="34" charset="0"/>
                <a:cs typeface="Arial" pitchFamily="34" charset="0"/>
              </a:rPr>
            </a:br>
            <a:r>
              <a:rPr lang="en-US" altLang="en-US" sz="2000" dirty="0">
                <a:solidFill>
                  <a:schemeClr val="tx2"/>
                </a:solidFill>
                <a:latin typeface="Trebuchet MS" pitchFamily="34" charset="0"/>
                <a:cs typeface="Arial" pitchFamily="34" charset="0"/>
              </a:rPr>
              <a:t>American I</a:t>
            </a:r>
            <a:r>
              <a:rPr lang="en-US" altLang="en-US" sz="2000" dirty="0">
                <a:solidFill>
                  <a:srgbClr val="0067AB"/>
                </a:solidFill>
                <a:latin typeface="Trebuchet MS" pitchFamily="34" charset="0"/>
                <a:cs typeface="Arial" pitchFamily="34" charset="0"/>
              </a:rPr>
              <a:t>ndian Communities 2016</a:t>
            </a:r>
            <a:endParaRPr lang="en-US" sz="2000" dirty="0"/>
          </a:p>
        </p:txBody>
      </p:sp>
      <p:graphicFrame>
        <p:nvGraphicFramePr>
          <p:cNvPr id="3" name="Content Placeholder 3"/>
          <p:cNvGraphicFramePr>
            <a:graphicFrameLocks/>
          </p:cNvGraphicFramePr>
          <p:nvPr>
            <p:extLst>
              <p:ext uri="{D42A27DB-BD31-4B8C-83A1-F6EECF244321}">
                <p14:modId xmlns:p14="http://schemas.microsoft.com/office/powerpoint/2010/main" val="3923358567"/>
              </p:ext>
            </p:extLst>
          </p:nvPr>
        </p:nvGraphicFramePr>
        <p:xfrm>
          <a:off x="152400" y="1177336"/>
          <a:ext cx="8305800" cy="4766264"/>
        </p:xfrm>
        <a:graphic>
          <a:graphicData uri="http://schemas.openxmlformats.org/drawingml/2006/table">
            <a:tbl>
              <a:tblPr firstRow="1" bandRow="1">
                <a:tableStyleId>{3B4B98B0-60AC-42C2-AFA5-B58CD77FA1E5}</a:tableStyleId>
              </a:tblPr>
              <a:tblGrid>
                <a:gridCol w="4340720">
                  <a:extLst>
                    <a:ext uri="{9D8B030D-6E8A-4147-A177-3AD203B41FA5}">
                      <a16:colId xmlns:a16="http://schemas.microsoft.com/office/drawing/2014/main" val="20000"/>
                    </a:ext>
                  </a:extLst>
                </a:gridCol>
                <a:gridCol w="1252131">
                  <a:extLst>
                    <a:ext uri="{9D8B030D-6E8A-4147-A177-3AD203B41FA5}">
                      <a16:colId xmlns:a16="http://schemas.microsoft.com/office/drawing/2014/main" val="20001"/>
                    </a:ext>
                  </a:extLst>
                </a:gridCol>
                <a:gridCol w="1646149">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723144">
                <a:tc>
                  <a:txBody>
                    <a:bodyPr/>
                    <a:lstStyle/>
                    <a:p>
                      <a:r>
                        <a:rPr lang="en-US" altLang="en-US" sz="1800" dirty="0"/>
                        <a:t>Trip / Party Characteristic	</a:t>
                      </a:r>
                      <a:endParaRPr lang="en-US" dirty="0"/>
                    </a:p>
                  </a:txBody>
                  <a:tcPr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Visit Amer. Indian Comm.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Overseas Travelers to the U.S.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latin typeface="Trebuchet MS" pitchFamily="34" charset="0"/>
                          <a:cs typeface="Arial" pitchFamily="34" charset="0"/>
                        </a:rPr>
                        <a:t>Point Change</a:t>
                      </a:r>
                    </a:p>
                  </a:txBody>
                  <a:tcPr marL="9525" marR="9525" marT="9524" marB="0" anchor="ctr"/>
                </a:tc>
                <a:extLst>
                  <a:ext uri="{0D108BD9-81ED-4DB2-BD59-A6C34878D82A}">
                    <a16:rowId xmlns:a16="http://schemas.microsoft.com/office/drawing/2014/main" val="10000"/>
                  </a:ext>
                </a:extLst>
              </a:tr>
              <a:tr h="402987">
                <a:tc>
                  <a:txBody>
                    <a:bodyPr/>
                    <a:lstStyle/>
                    <a:p>
                      <a:r>
                        <a:rPr lang="en-US" sz="2400" dirty="0"/>
                        <a:t>Purpose of Trip:</a:t>
                      </a:r>
                      <a:r>
                        <a:rPr lang="en-US" sz="2400" baseline="0" dirty="0"/>
                        <a:t>  Vacation</a:t>
                      </a:r>
                      <a:endParaRPr lang="en-US" sz="2400" dirty="0"/>
                    </a:p>
                  </a:txBody>
                  <a:tcPr/>
                </a:tc>
                <a:tc>
                  <a:txBody>
                    <a:bodyPr/>
                    <a:lstStyle/>
                    <a:p>
                      <a:pPr algn="ctr"/>
                      <a:r>
                        <a:rPr lang="en-US" sz="2400" dirty="0"/>
                        <a:t>83%</a:t>
                      </a:r>
                    </a:p>
                  </a:txBody>
                  <a:tcPr/>
                </a:tc>
                <a:tc>
                  <a:txBody>
                    <a:bodyPr/>
                    <a:lstStyle/>
                    <a:p>
                      <a:pPr algn="ctr"/>
                      <a:r>
                        <a:rPr lang="en-US" sz="2400" dirty="0"/>
                        <a:t>68%</a:t>
                      </a:r>
                    </a:p>
                  </a:txBody>
                  <a:tcPr/>
                </a:tc>
                <a:tc>
                  <a:txBody>
                    <a:bodyPr/>
                    <a:lstStyle/>
                    <a:p>
                      <a:pPr algn="ctr"/>
                      <a:r>
                        <a:rPr lang="en-US" sz="2400" dirty="0"/>
                        <a:t>15%</a:t>
                      </a:r>
                    </a:p>
                  </a:txBody>
                  <a:tcPr/>
                </a:tc>
                <a:extLst>
                  <a:ext uri="{0D108BD9-81ED-4DB2-BD59-A6C34878D82A}">
                    <a16:rowId xmlns:a16="http://schemas.microsoft.com/office/drawing/2014/main" val="10001"/>
                  </a:ext>
                </a:extLst>
              </a:tr>
              <a:tr h="402987">
                <a:tc>
                  <a:txBody>
                    <a:bodyPr/>
                    <a:lstStyle/>
                    <a:p>
                      <a:r>
                        <a:rPr lang="en-US" sz="2400" dirty="0"/>
                        <a:t>Purpose of Trip:  VFR</a:t>
                      </a:r>
                    </a:p>
                  </a:txBody>
                  <a:tcPr/>
                </a:tc>
                <a:tc>
                  <a:txBody>
                    <a:bodyPr/>
                    <a:lstStyle/>
                    <a:p>
                      <a:pPr algn="ctr"/>
                      <a:r>
                        <a:rPr lang="en-US" sz="2400" dirty="0"/>
                        <a:t>33%</a:t>
                      </a:r>
                    </a:p>
                  </a:txBody>
                  <a:tcPr/>
                </a:tc>
                <a:tc>
                  <a:txBody>
                    <a:bodyPr/>
                    <a:lstStyle/>
                    <a:p>
                      <a:pPr algn="ctr"/>
                      <a:r>
                        <a:rPr lang="en-US" sz="2400" dirty="0"/>
                        <a:t>30%</a:t>
                      </a:r>
                    </a:p>
                  </a:txBody>
                  <a:tcPr/>
                </a:tc>
                <a:tc>
                  <a:txBody>
                    <a:bodyPr/>
                    <a:lstStyle/>
                    <a:p>
                      <a:pPr algn="ctr"/>
                      <a:r>
                        <a:rPr lang="en-US" sz="2400" dirty="0"/>
                        <a:t>3%</a:t>
                      </a:r>
                    </a:p>
                  </a:txBody>
                  <a:tcPr/>
                </a:tc>
                <a:extLst>
                  <a:ext uri="{0D108BD9-81ED-4DB2-BD59-A6C34878D82A}">
                    <a16:rowId xmlns:a16="http://schemas.microsoft.com/office/drawing/2014/main" val="10002"/>
                  </a:ext>
                </a:extLst>
              </a:tr>
              <a:tr h="516531">
                <a:tc>
                  <a:txBody>
                    <a:bodyPr/>
                    <a:lstStyle/>
                    <a:p>
                      <a:r>
                        <a:rPr lang="en-US" altLang="en-US" sz="2400" dirty="0"/>
                        <a:t># of Nights in U.S.: Mean</a:t>
                      </a:r>
                      <a:endParaRPr lang="en-US" sz="2200" dirty="0"/>
                    </a:p>
                  </a:txBody>
                  <a:tcPr/>
                </a:tc>
                <a:tc>
                  <a:txBody>
                    <a:bodyPr/>
                    <a:lstStyle/>
                    <a:p>
                      <a:pPr algn="ctr"/>
                      <a:r>
                        <a:rPr lang="en-US" sz="2400" dirty="0"/>
                        <a:t>26</a:t>
                      </a:r>
                    </a:p>
                  </a:txBody>
                  <a:tcPr/>
                </a:tc>
                <a:tc>
                  <a:txBody>
                    <a:bodyPr/>
                    <a:lstStyle/>
                    <a:p>
                      <a:pPr algn="ctr"/>
                      <a:r>
                        <a:rPr lang="en-US" sz="2400" dirty="0"/>
                        <a:t>18</a:t>
                      </a:r>
                    </a:p>
                  </a:txBody>
                  <a:tcPr/>
                </a:tc>
                <a:tc>
                  <a:txBody>
                    <a:bodyPr/>
                    <a:lstStyle/>
                    <a:p>
                      <a:pPr algn="ctr"/>
                      <a:r>
                        <a:rPr lang="en-US" sz="2400" dirty="0"/>
                        <a:t>8</a:t>
                      </a:r>
                    </a:p>
                  </a:txBody>
                  <a:tcPr/>
                </a:tc>
                <a:extLst>
                  <a:ext uri="{0D108BD9-81ED-4DB2-BD59-A6C34878D82A}">
                    <a16:rowId xmlns:a16="http://schemas.microsoft.com/office/drawing/2014/main" val="10003"/>
                  </a:ext>
                </a:extLst>
              </a:tr>
              <a:tr h="419856">
                <a:tc>
                  <a:txBody>
                    <a:bodyPr/>
                    <a:lstStyle/>
                    <a:p>
                      <a:r>
                        <a:rPr lang="en-US" altLang="en-US" sz="2400" dirty="0"/>
                        <a:t># of Nights in U.S.: Median</a:t>
                      </a:r>
                      <a:endParaRPr lang="en-US" sz="2200" dirty="0"/>
                    </a:p>
                  </a:txBody>
                  <a:tcPr/>
                </a:tc>
                <a:tc>
                  <a:txBody>
                    <a:bodyPr/>
                    <a:lstStyle/>
                    <a:p>
                      <a:pPr algn="ctr"/>
                      <a:r>
                        <a:rPr lang="en-US" sz="2400" dirty="0"/>
                        <a:t>15</a:t>
                      </a:r>
                    </a:p>
                  </a:txBody>
                  <a:tcPr/>
                </a:tc>
                <a:tc>
                  <a:txBody>
                    <a:bodyPr/>
                    <a:lstStyle/>
                    <a:p>
                      <a:pPr algn="ctr"/>
                      <a:r>
                        <a:rPr lang="en-US" sz="2400" dirty="0"/>
                        <a:t>10</a:t>
                      </a:r>
                    </a:p>
                  </a:txBody>
                  <a:tcPr/>
                </a:tc>
                <a:tc>
                  <a:txBody>
                    <a:bodyPr/>
                    <a:lstStyle/>
                    <a:p>
                      <a:pPr algn="ctr"/>
                      <a:r>
                        <a:rPr lang="en-US" sz="2400" dirty="0"/>
                        <a:t>5</a:t>
                      </a:r>
                    </a:p>
                  </a:txBody>
                  <a:tcPr/>
                </a:tc>
                <a:extLst>
                  <a:ext uri="{0D108BD9-81ED-4DB2-BD59-A6C34878D82A}">
                    <a16:rowId xmlns:a16="http://schemas.microsoft.com/office/drawing/2014/main" val="10004"/>
                  </a:ext>
                </a:extLst>
              </a:tr>
              <a:tr h="496056">
                <a:tc>
                  <a:txBody>
                    <a:bodyPr/>
                    <a:lstStyle/>
                    <a:p>
                      <a:r>
                        <a:rPr lang="en-US" altLang="en-US" sz="2400" dirty="0"/>
                        <a:t>% 1st-Time U.S. </a:t>
                      </a:r>
                      <a:endParaRPr lang="en-US" sz="2200" dirty="0"/>
                    </a:p>
                  </a:txBody>
                  <a:tcPr/>
                </a:tc>
                <a:tc>
                  <a:txBody>
                    <a:bodyPr/>
                    <a:lstStyle/>
                    <a:p>
                      <a:pPr algn="ctr"/>
                      <a:r>
                        <a:rPr lang="en-US" sz="2400" dirty="0"/>
                        <a:t>37%</a:t>
                      </a:r>
                    </a:p>
                  </a:txBody>
                  <a:tcPr/>
                </a:tc>
                <a:tc>
                  <a:txBody>
                    <a:bodyPr/>
                    <a:lstStyle/>
                    <a:p>
                      <a:pPr algn="ctr"/>
                      <a:r>
                        <a:rPr lang="en-US" sz="2400" dirty="0"/>
                        <a:t>24%</a:t>
                      </a:r>
                    </a:p>
                  </a:txBody>
                  <a:tcPr/>
                </a:tc>
                <a:tc>
                  <a:txBody>
                    <a:bodyPr/>
                    <a:lstStyle/>
                    <a:p>
                      <a:pPr algn="ctr"/>
                      <a:r>
                        <a:rPr lang="en-US" sz="2400" dirty="0"/>
                        <a:t>13%</a:t>
                      </a:r>
                    </a:p>
                  </a:txBody>
                  <a:tcPr/>
                </a:tc>
                <a:extLst>
                  <a:ext uri="{0D108BD9-81ED-4DB2-BD59-A6C34878D82A}">
                    <a16:rowId xmlns:a16="http://schemas.microsoft.com/office/drawing/2014/main" val="10005"/>
                  </a:ext>
                </a:extLst>
              </a:tr>
              <a:tr h="516531">
                <a:tc>
                  <a:txBody>
                    <a:bodyPr/>
                    <a:lstStyle/>
                    <a:p>
                      <a:r>
                        <a:rPr lang="en-US" altLang="en-US" sz="2400" dirty="0"/>
                        <a:t>Visited Only 1 State </a:t>
                      </a:r>
                      <a:endParaRPr lang="en-US" sz="2200" dirty="0"/>
                    </a:p>
                  </a:txBody>
                  <a:tcPr/>
                </a:tc>
                <a:tc>
                  <a:txBody>
                    <a:bodyPr/>
                    <a:lstStyle/>
                    <a:p>
                      <a:pPr algn="ctr"/>
                      <a:r>
                        <a:rPr lang="en-US" sz="2400" dirty="0"/>
                        <a:t>40%</a:t>
                      </a:r>
                    </a:p>
                  </a:txBody>
                  <a:tcPr/>
                </a:tc>
                <a:tc>
                  <a:txBody>
                    <a:bodyPr/>
                    <a:lstStyle/>
                    <a:p>
                      <a:pPr algn="ctr"/>
                      <a:r>
                        <a:rPr lang="en-US" sz="2400" dirty="0"/>
                        <a:t>73%</a:t>
                      </a:r>
                    </a:p>
                  </a:txBody>
                  <a:tcPr/>
                </a:tc>
                <a:tc>
                  <a:txBody>
                    <a:bodyPr/>
                    <a:lstStyle/>
                    <a:p>
                      <a:pPr algn="ctr"/>
                      <a:r>
                        <a:rPr lang="en-US" sz="2400" dirty="0">
                          <a:solidFill>
                            <a:srgbClr val="FF0000"/>
                          </a:solidFill>
                        </a:rPr>
                        <a:t>-33%</a:t>
                      </a:r>
                    </a:p>
                  </a:txBody>
                  <a:tcPr/>
                </a:tc>
                <a:extLst>
                  <a:ext uri="{0D108BD9-81ED-4DB2-BD59-A6C34878D82A}">
                    <a16:rowId xmlns:a16="http://schemas.microsoft.com/office/drawing/2014/main" val="10006"/>
                  </a:ext>
                </a:extLst>
              </a:tr>
              <a:tr h="516531">
                <a:tc>
                  <a:txBody>
                    <a:bodyPr/>
                    <a:lstStyle/>
                    <a:p>
                      <a:r>
                        <a:rPr lang="en-US" altLang="en-US" sz="2300" dirty="0"/>
                        <a:t>Ave # of Destinations Visited</a:t>
                      </a:r>
                      <a:endParaRPr lang="en-US" sz="2300" dirty="0"/>
                    </a:p>
                  </a:txBody>
                  <a:tcPr/>
                </a:tc>
                <a:tc>
                  <a:txBody>
                    <a:bodyPr/>
                    <a:lstStyle/>
                    <a:p>
                      <a:pPr algn="ctr"/>
                      <a:r>
                        <a:rPr lang="en-US" sz="2400" dirty="0"/>
                        <a:t>3.5</a:t>
                      </a:r>
                    </a:p>
                  </a:txBody>
                  <a:tcPr/>
                </a:tc>
                <a:tc>
                  <a:txBody>
                    <a:bodyPr/>
                    <a:lstStyle/>
                    <a:p>
                      <a:pPr algn="ctr"/>
                      <a:r>
                        <a:rPr lang="en-US" sz="2400" dirty="0"/>
                        <a:t>2.1</a:t>
                      </a:r>
                    </a:p>
                  </a:txBody>
                  <a:tcPr/>
                </a:tc>
                <a:tc>
                  <a:txBody>
                    <a:bodyPr/>
                    <a:lstStyle/>
                    <a:p>
                      <a:pPr algn="ctr"/>
                      <a:r>
                        <a:rPr lang="en-US" sz="2400" dirty="0"/>
                        <a:t>1.4</a:t>
                      </a:r>
                    </a:p>
                  </a:txBody>
                  <a:tcPr/>
                </a:tc>
                <a:extLst>
                  <a:ext uri="{0D108BD9-81ED-4DB2-BD59-A6C34878D82A}">
                    <a16:rowId xmlns:a16="http://schemas.microsoft.com/office/drawing/2014/main" val="10007"/>
                  </a:ext>
                </a:extLst>
              </a:tr>
              <a:tr h="516531">
                <a:tc>
                  <a:txBody>
                    <a:bodyPr/>
                    <a:lstStyle/>
                    <a:p>
                      <a:r>
                        <a:rPr lang="en-US" altLang="en-US" sz="2400" dirty="0"/>
                        <a:t>1+ Night in Hotel/Motel</a:t>
                      </a:r>
                      <a:endParaRPr lang="en-US" sz="2200" dirty="0"/>
                    </a:p>
                  </a:txBody>
                  <a:tcPr/>
                </a:tc>
                <a:tc>
                  <a:txBody>
                    <a:bodyPr/>
                    <a:lstStyle/>
                    <a:p>
                      <a:pPr algn="ctr"/>
                      <a:r>
                        <a:rPr lang="en-US" sz="2400" dirty="0"/>
                        <a:t>78%</a:t>
                      </a:r>
                    </a:p>
                  </a:txBody>
                  <a:tcPr/>
                </a:tc>
                <a:tc>
                  <a:txBody>
                    <a:bodyPr/>
                    <a:lstStyle/>
                    <a:p>
                      <a:pPr algn="ctr"/>
                      <a:r>
                        <a:rPr lang="en-US" sz="2400" dirty="0"/>
                        <a:t>78%</a:t>
                      </a:r>
                    </a:p>
                  </a:txBody>
                  <a:tcPr/>
                </a:tc>
                <a:tc>
                  <a:txBody>
                    <a:bodyPr/>
                    <a:lstStyle/>
                    <a:p>
                      <a:pPr algn="ctr"/>
                      <a:r>
                        <a:rPr lang="en-US" sz="2400" dirty="0"/>
                        <a:t>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87270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5291016"/>
              </p:ext>
            </p:extLst>
          </p:nvPr>
        </p:nvGraphicFramePr>
        <p:xfrm>
          <a:off x="2628900" y="914400"/>
          <a:ext cx="4152900" cy="4520664"/>
        </p:xfrm>
        <a:graphic>
          <a:graphicData uri="http://schemas.openxmlformats.org/drawingml/2006/table">
            <a:tbl>
              <a:tblPr firstRow="1" bandRow="1">
                <a:tableStyleId>{3B4B98B0-60AC-42C2-AFA5-B58CD77FA1E5}</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tblGrid>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Visit Amer. Indian Comm.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Overseas Travelers to the U.S. </a:t>
                      </a:r>
                      <a:endParaRPr lang="en-US" sz="1800" b="0" i="0" u="none" strike="noStrike" dirty="0">
                        <a:solidFill>
                          <a:schemeClr val="bg1"/>
                        </a:solidFill>
                        <a:latin typeface="Trebuchet MS" pitchFamily="34" charset="0"/>
                        <a:cs typeface="Arial" pitchFamily="34" charset="0"/>
                      </a:endParaRPr>
                    </a:p>
                  </a:txBody>
                  <a:tcPr marL="9525" marR="9525" marT="9524" marB="0" anchor="ctr"/>
                </a:tc>
                <a:extLst>
                  <a:ext uri="{0D108BD9-81ED-4DB2-BD59-A6C34878D82A}">
                    <a16:rowId xmlns:a16="http://schemas.microsoft.com/office/drawing/2014/main" val="10000"/>
                  </a:ext>
                </a:extLst>
              </a:tr>
              <a:tr h="370840">
                <a:tc>
                  <a:txBody>
                    <a:bodyPr/>
                    <a:lstStyle/>
                    <a:p>
                      <a:r>
                        <a:rPr lang="en-US" sz="2000" b="1" dirty="0">
                          <a:solidFill>
                            <a:srgbClr val="00B050"/>
                          </a:solidFill>
                        </a:rPr>
                        <a:t>LAX – 21%</a:t>
                      </a:r>
                    </a:p>
                  </a:txBody>
                  <a:tcPr marT="45725" marB="45725"/>
                </a:tc>
                <a:tc>
                  <a:txBody>
                    <a:bodyPr/>
                    <a:lstStyle/>
                    <a:p>
                      <a:r>
                        <a:rPr lang="en-US" sz="2000" dirty="0"/>
                        <a:t>JFK – 17%</a:t>
                      </a:r>
                      <a:endParaRPr lang="en-US" sz="2000" b="0" dirty="0">
                        <a:solidFill>
                          <a:schemeClr val="tx1"/>
                        </a:solidFill>
                      </a:endParaRPr>
                    </a:p>
                  </a:txBody>
                  <a:tcPr marT="45725" marB="45725"/>
                </a:tc>
                <a:extLst>
                  <a:ext uri="{0D108BD9-81ED-4DB2-BD59-A6C34878D82A}">
                    <a16:rowId xmlns:a16="http://schemas.microsoft.com/office/drawing/2014/main" val="10001"/>
                  </a:ext>
                </a:extLst>
              </a:tr>
              <a:tr h="370840">
                <a:tc>
                  <a:txBody>
                    <a:bodyPr/>
                    <a:lstStyle/>
                    <a:p>
                      <a:r>
                        <a:rPr lang="en-US" sz="2000" dirty="0"/>
                        <a:t>JFK – 16%</a:t>
                      </a:r>
                      <a:endParaRPr lang="en-US" sz="2000" b="0" dirty="0">
                        <a:solidFill>
                          <a:schemeClr val="tx1"/>
                        </a:solidFill>
                      </a:endParaRPr>
                    </a:p>
                  </a:txBody>
                  <a:tcPr marT="45725" marB="45725"/>
                </a:tc>
                <a:tc>
                  <a:txBody>
                    <a:bodyPr/>
                    <a:lstStyle/>
                    <a:p>
                      <a:r>
                        <a:rPr lang="en-US" sz="2000" dirty="0"/>
                        <a:t>MIA – 13%</a:t>
                      </a:r>
                      <a:endParaRPr lang="en-US" sz="2000" b="0" dirty="0">
                        <a:solidFill>
                          <a:schemeClr val="tx1"/>
                        </a:solidFill>
                      </a:endParaRPr>
                    </a:p>
                  </a:txBody>
                  <a:tcPr marT="45725" marB="45725"/>
                </a:tc>
                <a:extLst>
                  <a:ext uri="{0D108BD9-81ED-4DB2-BD59-A6C34878D82A}">
                    <a16:rowId xmlns:a16="http://schemas.microsoft.com/office/drawing/2014/main" val="10002"/>
                  </a:ext>
                </a:extLst>
              </a:tr>
              <a:tr h="370840">
                <a:tc>
                  <a:txBody>
                    <a:bodyPr/>
                    <a:lstStyle/>
                    <a:p>
                      <a:r>
                        <a:rPr lang="en-US" sz="2000" dirty="0"/>
                        <a:t>MIA – 10%</a:t>
                      </a:r>
                      <a:endParaRPr lang="en-US" sz="2000" b="0" dirty="0">
                        <a:solidFill>
                          <a:schemeClr val="tx1"/>
                        </a:solidFill>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LAX – 11%</a:t>
                      </a:r>
                      <a:endParaRPr lang="en-US" sz="1800" b="0" dirty="0">
                        <a:solidFill>
                          <a:schemeClr val="tx1"/>
                        </a:solidFill>
                      </a:endParaRPr>
                    </a:p>
                  </a:txBody>
                  <a:tcPr marT="45725" marB="45725"/>
                </a:tc>
                <a:extLst>
                  <a:ext uri="{0D108BD9-81ED-4DB2-BD59-A6C34878D82A}">
                    <a16:rowId xmlns:a16="http://schemas.microsoft.com/office/drawing/2014/main" val="10003"/>
                  </a:ext>
                </a:extLst>
              </a:tr>
              <a:tr h="370840">
                <a:tc>
                  <a:txBody>
                    <a:bodyPr/>
                    <a:lstStyle/>
                    <a:p>
                      <a:r>
                        <a:rPr lang="en-US" sz="2000" b="1" dirty="0">
                          <a:solidFill>
                            <a:srgbClr val="00B050"/>
                          </a:solidFill>
                        </a:rPr>
                        <a:t>SFO – 9%</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HNL – 6%</a:t>
                      </a:r>
                      <a:endParaRPr lang="en-US" sz="1800" b="0" dirty="0">
                        <a:solidFill>
                          <a:schemeClr val="tx1"/>
                        </a:solidFill>
                      </a:endParaRPr>
                    </a:p>
                  </a:txBody>
                  <a:tcPr marT="45725" marB="45725"/>
                </a:tc>
                <a:extLst>
                  <a:ext uri="{0D108BD9-81ED-4DB2-BD59-A6C34878D82A}">
                    <a16:rowId xmlns:a16="http://schemas.microsoft.com/office/drawing/2014/main" val="10004"/>
                  </a:ext>
                </a:extLst>
              </a:tr>
              <a:tr h="370840">
                <a:tc>
                  <a:txBody>
                    <a:bodyPr/>
                    <a:lstStyle/>
                    <a:p>
                      <a:r>
                        <a:rPr lang="en-US" sz="2000" dirty="0"/>
                        <a:t>EWR – 5%</a:t>
                      </a:r>
                      <a:endParaRPr lang="en-US" sz="2000" b="0" dirty="0">
                        <a:solidFill>
                          <a:schemeClr val="tx1"/>
                        </a:solidFill>
                      </a:endParaRPr>
                    </a:p>
                  </a:txBody>
                  <a:tcPr marT="45725" marB="45725"/>
                </a:tc>
                <a:tc>
                  <a:txBody>
                    <a:bodyPr/>
                    <a:lstStyle/>
                    <a:p>
                      <a:r>
                        <a:rPr lang="en-US" sz="2000" dirty="0"/>
                        <a:t>SFO – 6%</a:t>
                      </a:r>
                      <a:endParaRPr lang="en-US" sz="2000" b="0" dirty="0">
                        <a:solidFill>
                          <a:schemeClr val="tx1"/>
                        </a:solidFill>
                      </a:endParaRPr>
                    </a:p>
                  </a:txBody>
                  <a:tcPr marT="45725" marB="45725"/>
                </a:tc>
                <a:extLst>
                  <a:ext uri="{0D108BD9-81ED-4DB2-BD59-A6C34878D82A}">
                    <a16:rowId xmlns:a16="http://schemas.microsoft.com/office/drawing/2014/main" val="10005"/>
                  </a:ext>
                </a:extLst>
              </a:tr>
              <a:tr h="370840">
                <a:tc>
                  <a:txBody>
                    <a:bodyPr/>
                    <a:lstStyle/>
                    <a:p>
                      <a:r>
                        <a:rPr lang="en-US" sz="2000" dirty="0"/>
                        <a:t>GUM – 5%</a:t>
                      </a:r>
                      <a:endParaRPr lang="en-US" sz="2000" b="0" dirty="0">
                        <a:solidFill>
                          <a:srgbClr val="FF0000"/>
                        </a:solidFill>
                      </a:endParaRPr>
                    </a:p>
                  </a:txBody>
                  <a:tcPr marT="45725" marB="45725"/>
                </a:tc>
                <a:tc>
                  <a:txBody>
                    <a:bodyPr/>
                    <a:lstStyle/>
                    <a:p>
                      <a:r>
                        <a:rPr lang="en-US" sz="2000" dirty="0"/>
                        <a:t>EWR – 5%</a:t>
                      </a:r>
                      <a:endParaRPr lang="en-US" sz="2000" b="0" dirty="0">
                        <a:solidFill>
                          <a:schemeClr val="tx1"/>
                        </a:solidFill>
                      </a:endParaRPr>
                    </a:p>
                  </a:txBody>
                  <a:tcPr marT="45725" marB="45725"/>
                </a:tc>
                <a:extLst>
                  <a:ext uri="{0D108BD9-81ED-4DB2-BD59-A6C34878D82A}">
                    <a16:rowId xmlns:a16="http://schemas.microsoft.com/office/drawing/2014/main" val="10006"/>
                  </a:ext>
                </a:extLst>
              </a:tr>
              <a:tr h="370840">
                <a:tc>
                  <a:txBody>
                    <a:bodyPr/>
                    <a:lstStyle/>
                    <a:p>
                      <a:r>
                        <a:rPr lang="en-US" sz="2000" dirty="0"/>
                        <a:t>ORD – 5%</a:t>
                      </a:r>
                      <a:endParaRPr lang="en-US" sz="2000" b="0" dirty="0">
                        <a:solidFill>
                          <a:schemeClr val="tx1"/>
                        </a:solidFill>
                      </a:endParaRPr>
                    </a:p>
                  </a:txBody>
                  <a:tcPr marT="45725" marB="45725"/>
                </a:tc>
                <a:tc>
                  <a:txBody>
                    <a:bodyPr/>
                    <a:lstStyle/>
                    <a:p>
                      <a:r>
                        <a:rPr lang="en-US" sz="2000" dirty="0"/>
                        <a:t>ORD – 4%</a:t>
                      </a:r>
                      <a:endParaRPr lang="en-US" sz="2000" b="0" dirty="0">
                        <a:solidFill>
                          <a:schemeClr val="tx1"/>
                        </a:solidFill>
                      </a:endParaRPr>
                    </a:p>
                  </a:txBody>
                  <a:tcPr marT="45725" marB="45725"/>
                </a:tc>
                <a:extLst>
                  <a:ext uri="{0D108BD9-81ED-4DB2-BD59-A6C34878D82A}">
                    <a16:rowId xmlns:a16="http://schemas.microsoft.com/office/drawing/2014/main" val="10007"/>
                  </a:ext>
                </a:extLst>
              </a:tr>
              <a:tr h="370840">
                <a:tc>
                  <a:txBody>
                    <a:bodyPr/>
                    <a:lstStyle/>
                    <a:p>
                      <a:r>
                        <a:rPr lang="en-US" sz="2000" b="1" dirty="0">
                          <a:solidFill>
                            <a:srgbClr val="00B050"/>
                          </a:solidFill>
                        </a:rPr>
                        <a:t>LAS –</a:t>
                      </a:r>
                      <a:r>
                        <a:rPr lang="en-US" sz="2000" b="1" baseline="0" dirty="0">
                          <a:solidFill>
                            <a:srgbClr val="00B050"/>
                          </a:solidFill>
                        </a:rPr>
                        <a:t> 4%</a:t>
                      </a:r>
                      <a:endParaRPr lang="en-US" sz="2000" b="1" dirty="0">
                        <a:solidFill>
                          <a:srgbClr val="00B050"/>
                        </a:solidFill>
                      </a:endParaRPr>
                    </a:p>
                  </a:txBody>
                  <a:tcPr marT="45725" marB="45725"/>
                </a:tc>
                <a:tc>
                  <a:txBody>
                    <a:bodyPr/>
                    <a:lstStyle/>
                    <a:p>
                      <a:r>
                        <a:rPr lang="en-US" sz="2000" dirty="0"/>
                        <a:t>MCO – 4%</a:t>
                      </a:r>
                      <a:endParaRPr lang="en-US" sz="2000" b="0" dirty="0">
                        <a:solidFill>
                          <a:schemeClr val="tx1"/>
                        </a:solidFill>
                      </a:endParaRPr>
                    </a:p>
                  </a:txBody>
                  <a:tcPr marT="45725" marB="45725"/>
                </a:tc>
                <a:extLst>
                  <a:ext uri="{0D108BD9-81ED-4DB2-BD59-A6C34878D82A}">
                    <a16:rowId xmlns:a16="http://schemas.microsoft.com/office/drawing/2014/main" val="10008"/>
                  </a:ext>
                </a:extLst>
              </a:tr>
              <a:tr h="370840">
                <a:tc>
                  <a:txBody>
                    <a:bodyPr/>
                    <a:lstStyle/>
                    <a:p>
                      <a:r>
                        <a:rPr lang="en-US" sz="2000" dirty="0"/>
                        <a:t>HNL – 3%</a:t>
                      </a:r>
                      <a:endParaRPr lang="en-US" sz="2000" b="0" dirty="0">
                        <a:solidFill>
                          <a:schemeClr val="tx1"/>
                        </a:solidFill>
                      </a:endParaRPr>
                    </a:p>
                  </a:txBody>
                  <a:tcPr marT="45725" marB="45725"/>
                </a:tc>
                <a:tc>
                  <a:txBody>
                    <a:bodyPr/>
                    <a:lstStyle/>
                    <a:p>
                      <a:r>
                        <a:rPr lang="en-US" sz="2000" dirty="0"/>
                        <a:t>GUM – 4%</a:t>
                      </a:r>
                      <a:endParaRPr lang="en-US" sz="2000" b="0" dirty="0">
                        <a:solidFill>
                          <a:schemeClr val="tx1"/>
                        </a:solidFill>
                      </a:endParaRPr>
                    </a:p>
                  </a:txBody>
                  <a:tcPr marT="45725" marB="45725"/>
                </a:tc>
                <a:extLst>
                  <a:ext uri="{0D108BD9-81ED-4DB2-BD59-A6C34878D82A}">
                    <a16:rowId xmlns:a16="http://schemas.microsoft.com/office/drawing/2014/main" val="10009"/>
                  </a:ext>
                </a:extLst>
              </a:tr>
              <a:tr h="370840">
                <a:tc>
                  <a:txBody>
                    <a:bodyPr/>
                    <a:lstStyle/>
                    <a:p>
                      <a:r>
                        <a:rPr lang="en-US" sz="2000" b="1" dirty="0">
                          <a:solidFill>
                            <a:srgbClr val="00B050"/>
                          </a:solidFill>
                        </a:rPr>
                        <a:t>SEA – 3%</a:t>
                      </a:r>
                    </a:p>
                  </a:txBody>
                  <a:tcPr marT="45725" marB="45725"/>
                </a:tc>
                <a:tc>
                  <a:txBody>
                    <a:bodyPr/>
                    <a:lstStyle/>
                    <a:p>
                      <a:r>
                        <a:rPr lang="en-US" sz="2000" b="0" dirty="0">
                          <a:solidFill>
                            <a:schemeClr val="tx1"/>
                          </a:solidFill>
                        </a:rPr>
                        <a:t>4 ports</a:t>
                      </a:r>
                      <a:r>
                        <a:rPr lang="en-US" sz="2000" b="0" baseline="0" dirty="0">
                          <a:solidFill>
                            <a:schemeClr val="tx1"/>
                          </a:solidFill>
                        </a:rPr>
                        <a:t> - 3%</a:t>
                      </a:r>
                      <a:endParaRPr lang="en-US" sz="2000" b="0" dirty="0">
                        <a:solidFill>
                          <a:schemeClr val="tx1"/>
                        </a:solidFill>
                      </a:endParaRPr>
                    </a:p>
                  </a:txBody>
                  <a:tcPr marT="45725" marB="45725"/>
                </a:tc>
                <a:extLst>
                  <a:ext uri="{0D108BD9-81ED-4DB2-BD59-A6C34878D82A}">
                    <a16:rowId xmlns:a16="http://schemas.microsoft.com/office/drawing/2014/main" val="10010"/>
                  </a:ext>
                </a:extLst>
              </a:tr>
            </a:tbl>
          </a:graphicData>
        </a:graphic>
      </p:graphicFrame>
      <p:sp>
        <p:nvSpPr>
          <p:cNvPr id="5" name="TextBox 4"/>
          <p:cNvSpPr txBox="1"/>
          <p:nvPr/>
        </p:nvSpPr>
        <p:spPr>
          <a:xfrm>
            <a:off x="1066800" y="5715000"/>
            <a:ext cx="5943600" cy="338554"/>
          </a:xfrm>
          <a:prstGeom prst="rect">
            <a:avLst/>
          </a:prstGeom>
          <a:noFill/>
        </p:spPr>
        <p:txBody>
          <a:bodyPr wrap="square" rtlCol="0">
            <a:spAutoFit/>
          </a:bodyPr>
          <a:lstStyle/>
          <a:p>
            <a:r>
              <a:rPr lang="en-US" sz="1600" dirty="0"/>
              <a:t>The ports listed had at least a 3% share of arrivals</a:t>
            </a:r>
          </a:p>
        </p:txBody>
      </p:sp>
      <p:sp>
        <p:nvSpPr>
          <p:cNvPr id="6" name="TextBox 5"/>
          <p:cNvSpPr txBox="1"/>
          <p:nvPr/>
        </p:nvSpPr>
        <p:spPr>
          <a:xfrm>
            <a:off x="1981200" y="0"/>
            <a:ext cx="6934200" cy="830997"/>
          </a:xfrm>
          <a:prstGeom prst="rect">
            <a:avLst/>
          </a:prstGeom>
          <a:noFill/>
        </p:spPr>
        <p:txBody>
          <a:bodyPr wrap="square" rtlCol="0">
            <a:spAutoFit/>
          </a:bodyPr>
          <a:lstStyle/>
          <a:p>
            <a:r>
              <a:rPr lang="en-US" altLang="en-US" dirty="0">
                <a:solidFill>
                  <a:schemeClr val="bg1"/>
                </a:solidFill>
                <a:latin typeface="Trebuchet MS" pitchFamily="34" charset="0"/>
                <a:cs typeface="Arial" pitchFamily="34" charset="0"/>
              </a:rPr>
              <a:t>Top Ports Of Entry by Overseas Travelers to the U.S. &amp; Native American Sites – 2016</a:t>
            </a:r>
            <a:endParaRPr lang="en-US" dirty="0">
              <a:solidFill>
                <a:schemeClr val="bg1"/>
              </a:solidFill>
            </a:endParaRPr>
          </a:p>
        </p:txBody>
      </p:sp>
    </p:spTree>
    <p:extLst>
      <p:ext uri="{BB962C8B-B14F-4D97-AF65-F5344CB8AC3E}">
        <p14:creationId xmlns:p14="http://schemas.microsoft.com/office/powerpoint/2010/main" val="4019422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350"/>
            <a:ext cx="7315200" cy="915988"/>
          </a:xfrm>
        </p:spPr>
        <p:txBody>
          <a:bodyPr/>
          <a:lstStyle/>
          <a:p>
            <a:r>
              <a:rPr lang="en-US" altLang="en-US" sz="2000" dirty="0">
                <a:latin typeface="Arial" pitchFamily="34" charset="0"/>
                <a:cs typeface="Arial" pitchFamily="34" charset="0"/>
              </a:rPr>
              <a:t>Transportation Used by Overseas Visitors to the USA compared to Visitors to American Indian Communities 2016</a:t>
            </a:r>
            <a:endParaRPr lang="en-US" sz="2000" dirty="0"/>
          </a:p>
        </p:txBody>
      </p:sp>
      <p:graphicFrame>
        <p:nvGraphicFramePr>
          <p:cNvPr id="3" name="Content Placeholder 3"/>
          <p:cNvGraphicFramePr>
            <a:graphicFrameLocks/>
          </p:cNvGraphicFramePr>
          <p:nvPr>
            <p:extLst>
              <p:ext uri="{D42A27DB-BD31-4B8C-83A1-F6EECF244321}">
                <p14:modId xmlns:p14="http://schemas.microsoft.com/office/powerpoint/2010/main" val="997620802"/>
              </p:ext>
            </p:extLst>
          </p:nvPr>
        </p:nvGraphicFramePr>
        <p:xfrm>
          <a:off x="609600" y="1400220"/>
          <a:ext cx="7391400" cy="4083140"/>
        </p:xfrm>
        <a:graphic>
          <a:graphicData uri="http://schemas.openxmlformats.org/drawingml/2006/table">
            <a:tbl>
              <a:tblPr firstRow="1" bandRow="1">
                <a:tableStyleId>{3B4B98B0-60AC-42C2-AFA5-B58CD77FA1E5}</a:tableStyleId>
              </a:tblPr>
              <a:tblGrid>
                <a:gridCol w="3962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723144">
                <a:tc>
                  <a:txBody>
                    <a:bodyPr/>
                    <a:lstStyle/>
                    <a:p>
                      <a:r>
                        <a:rPr lang="en-US" altLang="en-US" sz="1800" dirty="0"/>
                        <a:t>Transportation Modes in U.S.</a:t>
                      </a:r>
                      <a:endParaRPr lang="en-US" dirty="0"/>
                    </a:p>
                  </a:txBody>
                  <a:tcPr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Visit Amer. Indian Comm.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Overseas Travelers to the U.S.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latin typeface="Trebuchet MS" pitchFamily="34" charset="0"/>
                          <a:cs typeface="Arial" pitchFamily="34" charset="0"/>
                        </a:rPr>
                        <a:t>Point Change</a:t>
                      </a:r>
                    </a:p>
                  </a:txBody>
                  <a:tcPr marL="9525" marR="9525" marT="9524" marB="0" anchor="ctr"/>
                </a:tc>
                <a:extLst>
                  <a:ext uri="{0D108BD9-81ED-4DB2-BD59-A6C34878D82A}">
                    <a16:rowId xmlns:a16="http://schemas.microsoft.com/office/drawing/2014/main" val="10000"/>
                  </a:ext>
                </a:extLst>
              </a:tr>
              <a:tr h="496056">
                <a:tc>
                  <a:txBody>
                    <a:bodyPr/>
                    <a:lstStyle/>
                    <a:p>
                      <a:r>
                        <a:rPr lang="en-US" altLang="en-US" sz="2400" dirty="0"/>
                        <a:t>Rented Auto </a:t>
                      </a:r>
                      <a:endParaRPr lang="en-US" sz="2200" dirty="0"/>
                    </a:p>
                  </a:txBody>
                  <a:tcPr/>
                </a:tc>
                <a:tc>
                  <a:txBody>
                    <a:bodyPr/>
                    <a:lstStyle/>
                    <a:p>
                      <a:pPr algn="ctr"/>
                      <a:r>
                        <a:rPr lang="en-US" sz="2400" dirty="0"/>
                        <a:t>44%</a:t>
                      </a:r>
                    </a:p>
                  </a:txBody>
                  <a:tcPr/>
                </a:tc>
                <a:tc>
                  <a:txBody>
                    <a:bodyPr/>
                    <a:lstStyle/>
                    <a:p>
                      <a:pPr algn="ctr"/>
                      <a:r>
                        <a:rPr lang="en-US" sz="2400" dirty="0"/>
                        <a:t>33%</a:t>
                      </a:r>
                    </a:p>
                  </a:txBody>
                  <a:tcPr/>
                </a:tc>
                <a:tc>
                  <a:txBody>
                    <a:bodyPr/>
                    <a:lstStyle/>
                    <a:p>
                      <a:pPr algn="ctr"/>
                      <a:r>
                        <a:rPr lang="en-US" sz="2400" dirty="0"/>
                        <a:t>11%</a:t>
                      </a:r>
                    </a:p>
                  </a:txBody>
                  <a:tcPr/>
                </a:tc>
                <a:extLst>
                  <a:ext uri="{0D108BD9-81ED-4DB2-BD59-A6C34878D82A}">
                    <a16:rowId xmlns:a16="http://schemas.microsoft.com/office/drawing/2014/main" val="10001"/>
                  </a:ext>
                </a:extLst>
              </a:tr>
              <a:tr h="496056">
                <a:tc>
                  <a:txBody>
                    <a:bodyPr/>
                    <a:lstStyle/>
                    <a:p>
                      <a:r>
                        <a:rPr lang="en-US" altLang="en-US" sz="2400" dirty="0"/>
                        <a:t>Airlines between U.S. Cities </a:t>
                      </a:r>
                      <a:endParaRPr lang="en-US" sz="2200" dirty="0"/>
                    </a:p>
                  </a:txBody>
                  <a:tcPr/>
                </a:tc>
                <a:tc>
                  <a:txBody>
                    <a:bodyPr/>
                    <a:lstStyle/>
                    <a:p>
                      <a:pPr algn="ctr"/>
                      <a:r>
                        <a:rPr lang="en-US" sz="2400" dirty="0"/>
                        <a:t>40%</a:t>
                      </a:r>
                    </a:p>
                  </a:txBody>
                  <a:tcPr/>
                </a:tc>
                <a:tc>
                  <a:txBody>
                    <a:bodyPr/>
                    <a:lstStyle/>
                    <a:p>
                      <a:pPr algn="ctr"/>
                      <a:r>
                        <a:rPr lang="en-US" sz="2400" dirty="0"/>
                        <a:t>29%</a:t>
                      </a:r>
                    </a:p>
                  </a:txBody>
                  <a:tcPr/>
                </a:tc>
                <a:tc>
                  <a:txBody>
                    <a:bodyPr/>
                    <a:lstStyle/>
                    <a:p>
                      <a:pPr algn="ctr"/>
                      <a:r>
                        <a:rPr lang="en-US" sz="2400" dirty="0"/>
                        <a:t>11%</a:t>
                      </a:r>
                    </a:p>
                  </a:txBody>
                  <a:tcPr/>
                </a:tc>
                <a:extLst>
                  <a:ext uri="{0D108BD9-81ED-4DB2-BD59-A6C34878D82A}">
                    <a16:rowId xmlns:a16="http://schemas.microsoft.com/office/drawing/2014/main" val="10002"/>
                  </a:ext>
                </a:extLst>
              </a:tr>
              <a:tr h="496056">
                <a:tc>
                  <a:txBody>
                    <a:bodyPr/>
                    <a:lstStyle/>
                    <a:p>
                      <a:r>
                        <a:rPr lang="en-US" altLang="en-US" sz="2400" dirty="0"/>
                        <a:t>Auto Private or Company</a:t>
                      </a:r>
                      <a:endParaRPr lang="en-US" sz="2200" dirty="0"/>
                    </a:p>
                  </a:txBody>
                  <a:tcPr/>
                </a:tc>
                <a:tc>
                  <a:txBody>
                    <a:bodyPr/>
                    <a:lstStyle/>
                    <a:p>
                      <a:pPr algn="ctr"/>
                      <a:r>
                        <a:rPr lang="en-US" sz="2400" dirty="0"/>
                        <a:t>37%</a:t>
                      </a:r>
                    </a:p>
                  </a:txBody>
                  <a:tcPr/>
                </a:tc>
                <a:tc>
                  <a:txBody>
                    <a:bodyPr/>
                    <a:lstStyle/>
                    <a:p>
                      <a:pPr algn="ctr"/>
                      <a:r>
                        <a:rPr lang="en-US" sz="2400" dirty="0"/>
                        <a:t>33%</a:t>
                      </a:r>
                    </a:p>
                  </a:txBody>
                  <a:tcPr/>
                </a:tc>
                <a:tc>
                  <a:txBody>
                    <a:bodyPr/>
                    <a:lstStyle/>
                    <a:p>
                      <a:pPr algn="ctr"/>
                      <a:r>
                        <a:rPr lang="en-US" sz="2400" dirty="0"/>
                        <a:t>4%</a:t>
                      </a:r>
                    </a:p>
                  </a:txBody>
                  <a:tcPr/>
                </a:tc>
                <a:extLst>
                  <a:ext uri="{0D108BD9-81ED-4DB2-BD59-A6C34878D82A}">
                    <a16:rowId xmlns:a16="http://schemas.microsoft.com/office/drawing/2014/main" val="10003"/>
                  </a:ext>
                </a:extLst>
              </a:tr>
              <a:tr h="496056">
                <a:tc>
                  <a:txBody>
                    <a:bodyPr/>
                    <a:lstStyle/>
                    <a:p>
                      <a:r>
                        <a:rPr lang="en-US" altLang="en-US" sz="2400" dirty="0"/>
                        <a:t>City Subway/Tram/Bus</a:t>
                      </a:r>
                      <a:endParaRPr lang="en-US" sz="2200" dirty="0"/>
                    </a:p>
                  </a:txBody>
                  <a:tcPr/>
                </a:tc>
                <a:tc>
                  <a:txBody>
                    <a:bodyPr/>
                    <a:lstStyle/>
                    <a:p>
                      <a:pPr algn="ctr"/>
                      <a:r>
                        <a:rPr lang="en-US" sz="2400" dirty="0"/>
                        <a:t>34%</a:t>
                      </a:r>
                    </a:p>
                  </a:txBody>
                  <a:tcPr/>
                </a:tc>
                <a:tc>
                  <a:txBody>
                    <a:bodyPr/>
                    <a:lstStyle/>
                    <a:p>
                      <a:pPr algn="ctr"/>
                      <a:r>
                        <a:rPr lang="en-US" sz="2400" dirty="0"/>
                        <a:t>31%</a:t>
                      </a:r>
                    </a:p>
                  </a:txBody>
                  <a:tcPr/>
                </a:tc>
                <a:tc>
                  <a:txBody>
                    <a:bodyPr/>
                    <a:lstStyle/>
                    <a:p>
                      <a:pPr algn="ctr"/>
                      <a:r>
                        <a:rPr lang="en-US" sz="2400" dirty="0">
                          <a:solidFill>
                            <a:schemeClr val="tx1"/>
                          </a:solidFill>
                        </a:rPr>
                        <a:t>3%</a:t>
                      </a:r>
                    </a:p>
                  </a:txBody>
                  <a:tcPr/>
                </a:tc>
                <a:extLst>
                  <a:ext uri="{0D108BD9-81ED-4DB2-BD59-A6C34878D82A}">
                    <a16:rowId xmlns:a16="http://schemas.microsoft.com/office/drawing/2014/main" val="10004"/>
                  </a:ext>
                </a:extLst>
              </a:tr>
              <a:tr h="496056">
                <a:tc>
                  <a:txBody>
                    <a:bodyPr/>
                    <a:lstStyle/>
                    <a:p>
                      <a:r>
                        <a:rPr lang="en-US" altLang="en-US" sz="2400" dirty="0"/>
                        <a:t>Taxicab/Limousine </a:t>
                      </a:r>
                      <a:endParaRPr lang="en-US" sz="2200" dirty="0"/>
                    </a:p>
                  </a:txBody>
                  <a:tcPr/>
                </a:tc>
                <a:tc>
                  <a:txBody>
                    <a:bodyPr/>
                    <a:lstStyle/>
                    <a:p>
                      <a:pPr algn="ctr"/>
                      <a:r>
                        <a:rPr lang="en-US" sz="2400" dirty="0"/>
                        <a:t>32%</a:t>
                      </a:r>
                    </a:p>
                  </a:txBody>
                  <a:tcPr/>
                </a:tc>
                <a:tc>
                  <a:txBody>
                    <a:bodyPr/>
                    <a:lstStyle/>
                    <a:p>
                      <a:pPr algn="ctr"/>
                      <a:r>
                        <a:rPr lang="en-US" sz="2400" dirty="0"/>
                        <a:t>31%</a:t>
                      </a:r>
                    </a:p>
                  </a:txBody>
                  <a:tcPr/>
                </a:tc>
                <a:tc>
                  <a:txBody>
                    <a:bodyPr/>
                    <a:lstStyle/>
                    <a:p>
                      <a:pPr algn="ctr"/>
                      <a:r>
                        <a:rPr lang="en-US" sz="2400" dirty="0"/>
                        <a:t>1%</a:t>
                      </a:r>
                    </a:p>
                  </a:txBody>
                  <a:tcPr/>
                </a:tc>
                <a:extLst>
                  <a:ext uri="{0D108BD9-81ED-4DB2-BD59-A6C34878D82A}">
                    <a16:rowId xmlns:a16="http://schemas.microsoft.com/office/drawing/2014/main" val="10005"/>
                  </a:ext>
                </a:extLst>
              </a:tr>
              <a:tr h="496056">
                <a:tc>
                  <a:txBody>
                    <a:bodyPr/>
                    <a:lstStyle/>
                    <a:p>
                      <a:r>
                        <a:rPr lang="en-US" sz="2400" dirty="0"/>
                        <a:t>Bus Between Cities</a:t>
                      </a:r>
                      <a:endParaRPr lang="en-US" sz="2400" dirty="0">
                        <a:latin typeface="Trebuchet MS" panose="020B0603020202020204" pitchFamily="34" charset="0"/>
                      </a:endParaRPr>
                    </a:p>
                  </a:txBody>
                  <a:tcPr/>
                </a:tc>
                <a:tc>
                  <a:txBody>
                    <a:bodyPr/>
                    <a:lstStyle/>
                    <a:p>
                      <a:pPr algn="ctr"/>
                      <a:r>
                        <a:rPr lang="en-US" sz="2400" dirty="0"/>
                        <a:t>24%</a:t>
                      </a:r>
                    </a:p>
                  </a:txBody>
                  <a:tcPr/>
                </a:tc>
                <a:tc>
                  <a:txBody>
                    <a:bodyPr/>
                    <a:lstStyle/>
                    <a:p>
                      <a:pPr algn="ctr"/>
                      <a:r>
                        <a:rPr lang="en-US" sz="2400" dirty="0">
                          <a:latin typeface="Trebuchet MS" panose="020B0603020202020204" pitchFamily="34" charset="0"/>
                        </a:rPr>
                        <a:t>17%</a:t>
                      </a:r>
                    </a:p>
                  </a:txBody>
                  <a:tcPr/>
                </a:tc>
                <a:tc>
                  <a:txBody>
                    <a:bodyPr/>
                    <a:lstStyle/>
                    <a:p>
                      <a:pPr algn="ctr"/>
                      <a:r>
                        <a:rPr lang="en-US" sz="2400" dirty="0">
                          <a:latin typeface="Trebuchet MS" panose="020B0603020202020204" pitchFamily="34" charset="0"/>
                        </a:rPr>
                        <a:t>7%</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907391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915988"/>
          </a:xfrm>
        </p:spPr>
        <p:txBody>
          <a:bodyPr/>
          <a:lstStyle/>
          <a:p>
            <a:r>
              <a:rPr lang="en-US" altLang="en-US" dirty="0">
                <a:latin typeface="Trebuchet MS" pitchFamily="34" charset="0"/>
                <a:cs typeface="Arial" pitchFamily="34" charset="0"/>
              </a:rPr>
              <a:t>Top States Visited by Overseas Travelers to the U.S. &amp; Native American Sites – 2016</a:t>
            </a:r>
            <a:endParaRPr lang="en-US"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541560326"/>
              </p:ext>
            </p:extLst>
          </p:nvPr>
        </p:nvGraphicFramePr>
        <p:xfrm>
          <a:off x="685800" y="1295400"/>
          <a:ext cx="7696200" cy="4597879"/>
        </p:xfrm>
        <a:graphic>
          <a:graphicData uri="http://schemas.openxmlformats.org/drawingml/2006/table">
            <a:tbl>
              <a:tblPr firstRow="1" bandRow="1">
                <a:tableStyleId>{3B4B98B0-60AC-42C2-AFA5-B58CD77FA1E5}</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1798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Visit Amer. Indian Comm.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Overseas Travelers to the U.S. </a:t>
                      </a:r>
                      <a:endParaRPr lang="en-US" sz="1800" b="0" i="0" u="none" strike="noStrike" dirty="0">
                        <a:solidFill>
                          <a:schemeClr val="bg1"/>
                        </a:solidFill>
                        <a:latin typeface="Trebuchet MS" pitchFamily="34" charset="0"/>
                        <a:cs typeface="Arial" pitchFamily="34" charset="0"/>
                      </a:endParaRPr>
                    </a:p>
                  </a:txBody>
                  <a:tcPr marL="9525" marR="9525" marT="9524" marB="0" anchor="ctr"/>
                </a:tc>
                <a:extLst>
                  <a:ext uri="{0D108BD9-81ED-4DB2-BD59-A6C34878D82A}">
                    <a16:rowId xmlns:a16="http://schemas.microsoft.com/office/drawing/2014/main" val="10000"/>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California (44%)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York (27%)</a:t>
                      </a:r>
                    </a:p>
                  </a:txBody>
                  <a:tcPr/>
                </a:tc>
                <a:extLst>
                  <a:ext uri="{0D108BD9-81ED-4DB2-BD59-A6C34878D82A}">
                    <a16:rowId xmlns:a16="http://schemas.microsoft.com/office/drawing/2014/main" val="10001"/>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Nevada (35%)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Florida (25%)</a:t>
                      </a:r>
                    </a:p>
                  </a:txBody>
                  <a:tcPr/>
                </a:tc>
                <a:extLst>
                  <a:ext uri="{0D108BD9-81ED-4DB2-BD59-A6C34878D82A}">
                    <a16:rowId xmlns:a16="http://schemas.microsoft.com/office/drawing/2014/main" val="10002"/>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York (29%)</a:t>
                      </a:r>
                    </a:p>
                  </a:txBody>
                  <a:tcPr/>
                </a:tc>
                <a:tc>
                  <a:txBody>
                    <a:bodyPr/>
                    <a:lstStyle/>
                    <a:p>
                      <a:r>
                        <a:rPr lang="en-US" dirty="0"/>
                        <a:t>California (22%)</a:t>
                      </a:r>
                    </a:p>
                  </a:txBody>
                  <a:tcPr/>
                </a:tc>
                <a:extLst>
                  <a:ext uri="{0D108BD9-81ED-4DB2-BD59-A6C34878D82A}">
                    <a16:rowId xmlns:a16="http://schemas.microsoft.com/office/drawing/2014/main" val="10003"/>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Florida (18%)</a:t>
                      </a:r>
                    </a:p>
                  </a:txBody>
                  <a:tcPr/>
                </a:tc>
                <a:tc>
                  <a:txBody>
                    <a:bodyPr/>
                    <a:lstStyle/>
                    <a:p>
                      <a:r>
                        <a:rPr lang="en-US" dirty="0"/>
                        <a:t>Nevada (9%)</a:t>
                      </a:r>
                    </a:p>
                  </a:txBody>
                  <a:tcPr/>
                </a:tc>
                <a:extLst>
                  <a:ext uri="{0D108BD9-81ED-4DB2-BD59-A6C34878D82A}">
                    <a16:rowId xmlns:a16="http://schemas.microsoft.com/office/drawing/2014/main" val="10004"/>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Arizona (18%)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Hawaii (8%)</a:t>
                      </a:r>
                    </a:p>
                  </a:txBody>
                  <a:tcPr/>
                </a:tc>
                <a:extLst>
                  <a:ext uri="{0D108BD9-81ED-4DB2-BD59-A6C34878D82A}">
                    <a16:rowId xmlns:a16="http://schemas.microsoft.com/office/drawing/2014/main" val="10005"/>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Utah</a:t>
                      </a:r>
                      <a:r>
                        <a:rPr lang="en-US" b="1" baseline="0" dirty="0">
                          <a:solidFill>
                            <a:srgbClr val="00B050"/>
                          </a:solidFill>
                        </a:rPr>
                        <a:t> (10%)</a:t>
                      </a:r>
                      <a:endParaRPr lang="en-US" b="1" dirty="0">
                        <a:solidFill>
                          <a:srgbClr val="00B050"/>
                        </a:solidFill>
                      </a:endParaRPr>
                    </a:p>
                  </a:txBody>
                  <a:tcPr/>
                </a:tc>
                <a:tc>
                  <a:txBody>
                    <a:bodyPr/>
                    <a:lstStyle/>
                    <a:p>
                      <a:r>
                        <a:rPr lang="en-US" dirty="0"/>
                        <a:t>Texas (5%)</a:t>
                      </a:r>
                    </a:p>
                  </a:txBody>
                  <a:tcPr/>
                </a:tc>
                <a:extLst>
                  <a:ext uri="{0D108BD9-81ED-4DB2-BD59-A6C34878D82A}">
                    <a16:rowId xmlns:a16="http://schemas.microsoft.com/office/drawing/2014/main" val="10006"/>
                  </a:ext>
                </a:extLst>
              </a:tr>
              <a:tr h="417989">
                <a:tc>
                  <a:txBody>
                    <a:bodyPr/>
                    <a:lstStyle/>
                    <a:p>
                      <a:r>
                        <a:rPr lang="en-US" dirty="0"/>
                        <a:t>Hawaii (6%)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Massachusetts (4%)</a:t>
                      </a:r>
                    </a:p>
                  </a:txBody>
                  <a:tcPr/>
                </a:tc>
                <a:extLst>
                  <a:ext uri="{0D108BD9-81ED-4DB2-BD59-A6C34878D82A}">
                    <a16:rowId xmlns:a16="http://schemas.microsoft.com/office/drawing/2014/main" val="10007"/>
                  </a:ext>
                </a:extLst>
              </a:tr>
              <a:tr h="417989">
                <a:tc>
                  <a:txBody>
                    <a:bodyPr/>
                    <a:lstStyle/>
                    <a:p>
                      <a:r>
                        <a:rPr lang="en-US" dirty="0"/>
                        <a:t>Massachusetts</a:t>
                      </a:r>
                      <a:r>
                        <a:rPr lang="en-US" baseline="0" dirty="0"/>
                        <a:t> (6%)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Guam (4%)</a:t>
                      </a:r>
                    </a:p>
                  </a:txBody>
                  <a:tcPr/>
                </a:tc>
                <a:extLst>
                  <a:ext uri="{0D108BD9-81ED-4DB2-BD59-A6C34878D82A}">
                    <a16:rowId xmlns:a16="http://schemas.microsoft.com/office/drawing/2014/main" val="10008"/>
                  </a:ext>
                </a:extLst>
              </a:tr>
              <a:tr h="41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Illinois, Guam, &amp; </a:t>
                      </a:r>
                      <a:r>
                        <a:rPr lang="en-US" b="1" dirty="0">
                          <a:solidFill>
                            <a:srgbClr val="00B050"/>
                          </a:solidFill>
                        </a:rPr>
                        <a:t>Colorado</a:t>
                      </a:r>
                      <a:r>
                        <a:rPr lang="en-US" dirty="0"/>
                        <a:t> </a:t>
                      </a:r>
                      <a:r>
                        <a:rPr lang="en-US" baseline="0" dirty="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Illinois (4%)</a:t>
                      </a:r>
                    </a:p>
                  </a:txBody>
                  <a:tcPr/>
                </a:tc>
                <a:extLst>
                  <a:ext uri="{0D108BD9-81ED-4DB2-BD59-A6C34878D82A}">
                    <a16:rowId xmlns:a16="http://schemas.microsoft.com/office/drawing/2014/main" val="10009"/>
                  </a:ext>
                </a:extLst>
              </a:tr>
              <a:tr h="417989">
                <a:tc>
                  <a:txBody>
                    <a:bodyPr/>
                    <a:lstStyle/>
                    <a:p>
                      <a:r>
                        <a:rPr lang="en-US" b="1" dirty="0">
                          <a:solidFill>
                            <a:srgbClr val="00B050"/>
                          </a:solidFill>
                        </a:rPr>
                        <a:t>WA / </a:t>
                      </a:r>
                      <a:r>
                        <a:rPr lang="en-US" dirty="0"/>
                        <a:t>TX / </a:t>
                      </a:r>
                      <a:r>
                        <a:rPr lang="en-US" b="1" dirty="0">
                          <a:solidFill>
                            <a:srgbClr val="00B050"/>
                          </a:solidFill>
                        </a:rPr>
                        <a:t>LA / WY</a:t>
                      </a:r>
                      <a:r>
                        <a:rPr lang="en-US" b="1" baseline="0" dirty="0">
                          <a:solidFill>
                            <a:srgbClr val="00B050"/>
                          </a:solidFill>
                        </a:rPr>
                        <a:t> </a:t>
                      </a:r>
                      <a:r>
                        <a:rPr lang="en-US" baseline="0" dirty="0"/>
                        <a:t>(4%)</a:t>
                      </a:r>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838200" y="838200"/>
            <a:ext cx="3505200" cy="400110"/>
          </a:xfrm>
          <a:prstGeom prst="rect">
            <a:avLst/>
          </a:prstGeom>
          <a:noFill/>
        </p:spPr>
        <p:txBody>
          <a:bodyPr wrap="square" rtlCol="0">
            <a:spAutoFit/>
          </a:bodyPr>
          <a:lstStyle/>
          <a:p>
            <a:r>
              <a:rPr lang="en-US" sz="2000" dirty="0"/>
              <a:t>1.955 million overseas visitors</a:t>
            </a:r>
          </a:p>
        </p:txBody>
      </p:sp>
      <p:sp>
        <p:nvSpPr>
          <p:cNvPr id="5" name="TextBox 4"/>
          <p:cNvSpPr txBox="1"/>
          <p:nvPr/>
        </p:nvSpPr>
        <p:spPr>
          <a:xfrm>
            <a:off x="4876800" y="838200"/>
            <a:ext cx="3352800" cy="461665"/>
          </a:xfrm>
          <a:prstGeom prst="rect">
            <a:avLst/>
          </a:prstGeom>
          <a:noFill/>
        </p:spPr>
        <p:txBody>
          <a:bodyPr wrap="square" rtlCol="0">
            <a:spAutoFit/>
          </a:bodyPr>
          <a:lstStyle/>
          <a:p>
            <a:r>
              <a:rPr lang="en-US" dirty="0"/>
              <a:t>37.5 million visitors</a:t>
            </a:r>
          </a:p>
        </p:txBody>
      </p:sp>
      <p:sp>
        <p:nvSpPr>
          <p:cNvPr id="6" name="TextBox 5"/>
          <p:cNvSpPr txBox="1"/>
          <p:nvPr/>
        </p:nvSpPr>
        <p:spPr>
          <a:xfrm>
            <a:off x="632791" y="5916378"/>
            <a:ext cx="5638800" cy="307777"/>
          </a:xfrm>
          <a:prstGeom prst="rect">
            <a:avLst/>
          </a:prstGeom>
          <a:noFill/>
        </p:spPr>
        <p:txBody>
          <a:bodyPr wrap="square" rtlCol="0">
            <a:spAutoFit/>
          </a:bodyPr>
          <a:lstStyle/>
          <a:p>
            <a:pPr marL="0" lvl="1"/>
            <a:r>
              <a:rPr lang="en-US" altLang="en-US" sz="1400" dirty="0">
                <a:latin typeface="Myriad Pro"/>
                <a:cs typeface="Arial" pitchFamily="34" charset="0"/>
              </a:rPr>
              <a:t>*  Only states with at least 4% market share are shown</a:t>
            </a:r>
          </a:p>
        </p:txBody>
      </p:sp>
    </p:spTree>
    <p:extLst>
      <p:ext uri="{BB962C8B-B14F-4D97-AF65-F5344CB8AC3E}">
        <p14:creationId xmlns:p14="http://schemas.microsoft.com/office/powerpoint/2010/main" val="99612904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836612"/>
            <a:ext cx="9144000" cy="915988"/>
          </a:xfrm>
        </p:spPr>
        <p:txBody>
          <a:bodyPr/>
          <a:lstStyle/>
          <a:p>
            <a:r>
              <a:rPr lang="en-US" altLang="en-US" sz="3200" dirty="0">
                <a:solidFill>
                  <a:srgbClr val="336699"/>
                </a:solidFill>
                <a:cs typeface="Times New Roman" pitchFamily="18" charset="0"/>
              </a:rPr>
              <a:t>National Travel &amp; Tourism Office</a:t>
            </a:r>
            <a:endParaRPr lang="en-US" altLang="en-US" sz="3200" dirty="0">
              <a:solidFill>
                <a:srgbClr val="336699"/>
              </a:solidFill>
            </a:endParaRPr>
          </a:p>
        </p:txBody>
      </p:sp>
      <p:graphicFrame>
        <p:nvGraphicFramePr>
          <p:cNvPr id="10" name="Diagram 9"/>
          <p:cNvGraphicFramePr/>
          <p:nvPr>
            <p:extLst>
              <p:ext uri="{D42A27DB-BD31-4B8C-83A1-F6EECF244321}">
                <p14:modId xmlns:p14="http://schemas.microsoft.com/office/powerpoint/2010/main" val="3721833975"/>
              </p:ext>
            </p:extLst>
          </p:nvPr>
        </p:nvGraphicFramePr>
        <p:xfrm>
          <a:off x="781050" y="1524000"/>
          <a:ext cx="8020049"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0" y="2362200"/>
            <a:ext cx="3733802" cy="830997"/>
          </a:xfrm>
          <a:prstGeom prst="rect">
            <a:avLst/>
          </a:prstGeom>
          <a:noFill/>
        </p:spPr>
        <p:txBody>
          <a:bodyPr>
            <a:spAutoFit/>
          </a:bodyPr>
          <a:lstStyle/>
          <a:p>
            <a:pPr algn="ctr">
              <a:defRPr/>
            </a:pPr>
            <a:r>
              <a:rPr lang="en-US" sz="2400" b="1" dirty="0">
                <a:ln w="1905"/>
                <a:effectLst>
                  <a:innerShdw blurRad="69850" dist="43180" dir="5400000">
                    <a:srgbClr val="000000">
                      <a:alpha val="65000"/>
                    </a:srgbClr>
                  </a:innerShdw>
                </a:effectLst>
              </a:rPr>
              <a:t>NATIONAL TRAVEL AND TOURISM OFFICE </a:t>
            </a:r>
          </a:p>
        </p:txBody>
      </p:sp>
    </p:spTree>
    <p:extLst>
      <p:ext uri="{BB962C8B-B14F-4D97-AF65-F5344CB8AC3E}">
        <p14:creationId xmlns:p14="http://schemas.microsoft.com/office/powerpoint/2010/main" val="187528322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88"/>
            <a:ext cx="7239000" cy="915988"/>
          </a:xfrm>
        </p:spPr>
        <p:txBody>
          <a:bodyPr/>
          <a:lstStyle/>
          <a:p>
            <a:r>
              <a:rPr lang="en-US" altLang="en-US" sz="2000" dirty="0">
                <a:latin typeface="Trebuchet MS" pitchFamily="34" charset="0"/>
                <a:cs typeface="Arial" pitchFamily="34" charset="0"/>
              </a:rPr>
              <a:t>Activity Participation Overseas Visitors to the USA compared to Visitors to American Indian Communities 2016</a:t>
            </a: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983492689"/>
              </p:ext>
            </p:extLst>
          </p:nvPr>
        </p:nvGraphicFramePr>
        <p:xfrm>
          <a:off x="152401" y="824589"/>
          <a:ext cx="8153398" cy="5304551"/>
        </p:xfrm>
        <a:graphic>
          <a:graphicData uri="http://schemas.openxmlformats.org/drawingml/2006/table">
            <a:tbl>
              <a:tblPr firstRow="1" bandRow="1">
                <a:tableStyleId>{3B4B98B0-60AC-42C2-AFA5-B58CD77FA1E5}</a:tableStyleId>
              </a:tblPr>
              <a:tblGrid>
                <a:gridCol w="4447310">
                  <a:extLst>
                    <a:ext uri="{9D8B030D-6E8A-4147-A177-3AD203B41FA5}">
                      <a16:colId xmlns:a16="http://schemas.microsoft.com/office/drawing/2014/main" val="20000"/>
                    </a:ext>
                  </a:extLst>
                </a:gridCol>
                <a:gridCol w="1235361">
                  <a:extLst>
                    <a:ext uri="{9D8B030D-6E8A-4147-A177-3AD203B41FA5}">
                      <a16:colId xmlns:a16="http://schemas.microsoft.com/office/drawing/2014/main" val="20001"/>
                    </a:ext>
                  </a:extLst>
                </a:gridCol>
                <a:gridCol w="1327728">
                  <a:extLst>
                    <a:ext uri="{9D8B030D-6E8A-4147-A177-3AD203B41FA5}">
                      <a16:colId xmlns:a16="http://schemas.microsoft.com/office/drawing/2014/main" val="20002"/>
                    </a:ext>
                  </a:extLst>
                </a:gridCol>
                <a:gridCol w="1142999">
                  <a:extLst>
                    <a:ext uri="{9D8B030D-6E8A-4147-A177-3AD203B41FA5}">
                      <a16:colId xmlns:a16="http://schemas.microsoft.com/office/drawing/2014/main" val="20003"/>
                    </a:ext>
                  </a:extLst>
                </a:gridCol>
              </a:tblGrid>
              <a:tr h="723144">
                <a:tc>
                  <a:txBody>
                    <a:bodyPr/>
                    <a:lstStyle/>
                    <a:p>
                      <a:r>
                        <a:rPr lang="en-US" altLang="en-US" sz="1800" dirty="0"/>
                        <a:t>Activities</a:t>
                      </a:r>
                      <a:endParaRPr lang="en-US" dirty="0"/>
                    </a:p>
                  </a:txBody>
                  <a:tcPr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Visit Amer. Indian Comm.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t>Overseas Travelers to the U.S. </a:t>
                      </a:r>
                      <a:endParaRPr lang="en-US" sz="1800" b="0" i="0" u="none" strike="noStrike" dirty="0">
                        <a:solidFill>
                          <a:schemeClr val="bg1"/>
                        </a:solidFill>
                        <a:latin typeface="Trebuchet MS" pitchFamily="34" charset="0"/>
                        <a:cs typeface="Arial" pitchFamily="34" charset="0"/>
                      </a:endParaRPr>
                    </a:p>
                  </a:txBody>
                  <a:tcPr marL="9525" marR="9525" marT="95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latin typeface="Trebuchet MS" pitchFamily="34" charset="0"/>
                          <a:cs typeface="Arial" pitchFamily="34" charset="0"/>
                        </a:rPr>
                        <a:t>Point Change</a:t>
                      </a:r>
                    </a:p>
                  </a:txBody>
                  <a:tcPr marL="9525" marR="9525" marT="9524" marB="0" anchor="ctr"/>
                </a:tc>
                <a:extLst>
                  <a:ext uri="{0D108BD9-81ED-4DB2-BD59-A6C34878D82A}">
                    <a16:rowId xmlns:a16="http://schemas.microsoft.com/office/drawing/2014/main" val="10000"/>
                  </a:ext>
                </a:extLst>
              </a:tr>
              <a:tr h="479187">
                <a:tc>
                  <a:txBody>
                    <a:bodyPr/>
                    <a:lstStyle/>
                    <a:p>
                      <a:r>
                        <a:rPr lang="en-US" sz="2100" dirty="0"/>
                        <a:t>Visit American Indian Communities</a:t>
                      </a:r>
                    </a:p>
                  </a:txBody>
                  <a:tcPr/>
                </a:tc>
                <a:tc>
                  <a:txBody>
                    <a:bodyPr/>
                    <a:lstStyle/>
                    <a:p>
                      <a:pPr algn="ctr"/>
                      <a:r>
                        <a:rPr lang="en-US" sz="2300" dirty="0"/>
                        <a:t>100%</a:t>
                      </a:r>
                    </a:p>
                  </a:txBody>
                  <a:tcPr/>
                </a:tc>
                <a:tc>
                  <a:txBody>
                    <a:bodyPr/>
                    <a:lstStyle/>
                    <a:p>
                      <a:pPr algn="ctr"/>
                      <a:r>
                        <a:rPr lang="en-US" sz="2300" dirty="0"/>
                        <a:t>5%</a:t>
                      </a:r>
                    </a:p>
                  </a:txBody>
                  <a:tcPr/>
                </a:tc>
                <a:tc>
                  <a:txBody>
                    <a:bodyPr/>
                    <a:lstStyle/>
                    <a:p>
                      <a:pPr algn="ctr"/>
                      <a:r>
                        <a:rPr lang="en-US" sz="2300" dirty="0"/>
                        <a:t>95%</a:t>
                      </a:r>
                    </a:p>
                  </a:txBody>
                  <a:tcPr/>
                </a:tc>
                <a:extLst>
                  <a:ext uri="{0D108BD9-81ED-4DB2-BD59-A6C34878D82A}">
                    <a16:rowId xmlns:a16="http://schemas.microsoft.com/office/drawing/2014/main" val="10001"/>
                  </a:ext>
                </a:extLst>
              </a:tr>
              <a:tr h="380999">
                <a:tc>
                  <a:txBody>
                    <a:bodyPr/>
                    <a:lstStyle/>
                    <a:p>
                      <a:r>
                        <a:rPr lang="en-US" altLang="en-US" sz="2300" dirty="0"/>
                        <a:t>Sightseeing</a:t>
                      </a:r>
                      <a:endParaRPr lang="en-US" sz="2300" dirty="0"/>
                    </a:p>
                  </a:txBody>
                  <a:tcPr/>
                </a:tc>
                <a:tc>
                  <a:txBody>
                    <a:bodyPr/>
                    <a:lstStyle/>
                    <a:p>
                      <a:pPr algn="ctr"/>
                      <a:r>
                        <a:rPr lang="en-US" sz="2300" dirty="0"/>
                        <a:t>88%</a:t>
                      </a:r>
                    </a:p>
                  </a:txBody>
                  <a:tcPr/>
                </a:tc>
                <a:tc>
                  <a:txBody>
                    <a:bodyPr/>
                    <a:lstStyle/>
                    <a:p>
                      <a:pPr algn="ctr"/>
                      <a:r>
                        <a:rPr lang="en-US" sz="2300" dirty="0"/>
                        <a:t>78%</a:t>
                      </a:r>
                    </a:p>
                  </a:txBody>
                  <a:tcPr/>
                </a:tc>
                <a:tc>
                  <a:txBody>
                    <a:bodyPr/>
                    <a:lstStyle/>
                    <a:p>
                      <a:pPr algn="ctr"/>
                      <a:r>
                        <a:rPr lang="en-US" sz="2300" dirty="0"/>
                        <a:t>10%</a:t>
                      </a:r>
                    </a:p>
                  </a:txBody>
                  <a:tcPr/>
                </a:tc>
                <a:extLst>
                  <a:ext uri="{0D108BD9-81ED-4DB2-BD59-A6C34878D82A}">
                    <a16:rowId xmlns:a16="http://schemas.microsoft.com/office/drawing/2014/main" val="10002"/>
                  </a:ext>
                </a:extLst>
              </a:tr>
              <a:tr h="380999">
                <a:tc>
                  <a:txBody>
                    <a:bodyPr/>
                    <a:lstStyle/>
                    <a:p>
                      <a:r>
                        <a:rPr lang="en-US" altLang="en-US" sz="2300" dirty="0"/>
                        <a:t>Shopping</a:t>
                      </a:r>
                      <a:endParaRPr lang="en-US" sz="2300" dirty="0"/>
                    </a:p>
                  </a:txBody>
                  <a:tcPr/>
                </a:tc>
                <a:tc>
                  <a:txBody>
                    <a:bodyPr/>
                    <a:lstStyle/>
                    <a:p>
                      <a:pPr algn="ctr"/>
                      <a:r>
                        <a:rPr lang="en-US" sz="2300" dirty="0"/>
                        <a:t>88%</a:t>
                      </a:r>
                    </a:p>
                  </a:txBody>
                  <a:tcPr/>
                </a:tc>
                <a:tc>
                  <a:txBody>
                    <a:bodyPr/>
                    <a:lstStyle/>
                    <a:p>
                      <a:pPr algn="ctr"/>
                      <a:r>
                        <a:rPr lang="en-US" sz="2300" dirty="0"/>
                        <a:t>86%</a:t>
                      </a:r>
                    </a:p>
                  </a:txBody>
                  <a:tcPr/>
                </a:tc>
                <a:tc>
                  <a:txBody>
                    <a:bodyPr/>
                    <a:lstStyle/>
                    <a:p>
                      <a:pPr algn="ctr"/>
                      <a:r>
                        <a:rPr lang="en-US" sz="2300" dirty="0"/>
                        <a:t>2%</a:t>
                      </a:r>
                    </a:p>
                  </a:txBody>
                  <a:tcPr/>
                </a:tc>
                <a:extLst>
                  <a:ext uri="{0D108BD9-81ED-4DB2-BD59-A6C34878D82A}">
                    <a16:rowId xmlns:a16="http://schemas.microsoft.com/office/drawing/2014/main" val="10003"/>
                  </a:ext>
                </a:extLst>
              </a:tr>
              <a:tr h="380999">
                <a:tc>
                  <a:txBody>
                    <a:bodyPr/>
                    <a:lstStyle/>
                    <a:p>
                      <a:r>
                        <a:rPr lang="en-US" altLang="en-US" sz="2300" dirty="0"/>
                        <a:t>National Parks/Monuments</a:t>
                      </a:r>
                      <a:endParaRPr lang="en-US" sz="2300" dirty="0"/>
                    </a:p>
                  </a:txBody>
                  <a:tcPr/>
                </a:tc>
                <a:tc>
                  <a:txBody>
                    <a:bodyPr/>
                    <a:lstStyle/>
                    <a:p>
                      <a:pPr algn="ctr"/>
                      <a:r>
                        <a:rPr lang="en-US" sz="2300" dirty="0"/>
                        <a:t>74%</a:t>
                      </a:r>
                    </a:p>
                  </a:txBody>
                  <a:tcPr/>
                </a:tc>
                <a:tc>
                  <a:txBody>
                    <a:bodyPr/>
                    <a:lstStyle/>
                    <a:p>
                      <a:pPr algn="ctr"/>
                      <a:r>
                        <a:rPr lang="en-US" sz="2300" dirty="0"/>
                        <a:t>35%</a:t>
                      </a:r>
                    </a:p>
                  </a:txBody>
                  <a:tcPr/>
                </a:tc>
                <a:tc>
                  <a:txBody>
                    <a:bodyPr/>
                    <a:lstStyle/>
                    <a:p>
                      <a:pPr algn="ctr"/>
                      <a:r>
                        <a:rPr lang="en-US" sz="2300" dirty="0"/>
                        <a:t>39%</a:t>
                      </a:r>
                    </a:p>
                  </a:txBody>
                  <a:tcPr/>
                </a:tc>
                <a:extLst>
                  <a:ext uri="{0D108BD9-81ED-4DB2-BD59-A6C34878D82A}">
                    <a16:rowId xmlns:a16="http://schemas.microsoft.com/office/drawing/2014/main" val="10004"/>
                  </a:ext>
                </a:extLst>
              </a:tr>
              <a:tr h="457200">
                <a:tc>
                  <a:txBody>
                    <a:bodyPr/>
                    <a:lstStyle/>
                    <a:p>
                      <a:r>
                        <a:rPr lang="en-US" altLang="en-US" sz="2300" dirty="0"/>
                        <a:t>Small Towns/Countryside</a:t>
                      </a:r>
                      <a:endParaRPr lang="en-US" sz="2300" dirty="0"/>
                    </a:p>
                  </a:txBody>
                  <a:tcPr/>
                </a:tc>
                <a:tc>
                  <a:txBody>
                    <a:bodyPr/>
                    <a:lstStyle/>
                    <a:p>
                      <a:pPr algn="ctr"/>
                      <a:r>
                        <a:rPr lang="en-US" sz="2300" dirty="0"/>
                        <a:t>61%</a:t>
                      </a:r>
                    </a:p>
                  </a:txBody>
                  <a:tcPr/>
                </a:tc>
                <a:tc>
                  <a:txBody>
                    <a:bodyPr/>
                    <a:lstStyle/>
                    <a:p>
                      <a:pPr algn="ctr"/>
                      <a:r>
                        <a:rPr lang="en-US" sz="2300" dirty="0"/>
                        <a:t>27%</a:t>
                      </a:r>
                    </a:p>
                  </a:txBody>
                  <a:tcPr/>
                </a:tc>
                <a:tc>
                  <a:txBody>
                    <a:bodyPr/>
                    <a:lstStyle/>
                    <a:p>
                      <a:pPr algn="ctr"/>
                      <a:r>
                        <a:rPr lang="en-US" sz="2300" dirty="0"/>
                        <a:t>34%</a:t>
                      </a:r>
                    </a:p>
                  </a:txBody>
                  <a:tcPr/>
                </a:tc>
                <a:extLst>
                  <a:ext uri="{0D108BD9-81ED-4DB2-BD59-A6C34878D82A}">
                    <a16:rowId xmlns:a16="http://schemas.microsoft.com/office/drawing/2014/main" val="10005"/>
                  </a:ext>
                </a:extLst>
              </a:tr>
              <a:tr h="381000">
                <a:tc>
                  <a:txBody>
                    <a:bodyPr/>
                    <a:lstStyle/>
                    <a:p>
                      <a:r>
                        <a:rPr lang="en-US" altLang="en-US" sz="2300" dirty="0"/>
                        <a:t>Historical Locations</a:t>
                      </a:r>
                      <a:endParaRPr lang="en-US" sz="2300" dirty="0"/>
                    </a:p>
                  </a:txBody>
                  <a:tcPr/>
                </a:tc>
                <a:tc>
                  <a:txBody>
                    <a:bodyPr/>
                    <a:lstStyle/>
                    <a:p>
                      <a:pPr algn="ctr"/>
                      <a:r>
                        <a:rPr lang="en-US" sz="2300" dirty="0"/>
                        <a:t>61%</a:t>
                      </a:r>
                    </a:p>
                  </a:txBody>
                  <a:tcPr/>
                </a:tc>
                <a:tc>
                  <a:txBody>
                    <a:bodyPr/>
                    <a:lstStyle/>
                    <a:p>
                      <a:pPr algn="ctr"/>
                      <a:r>
                        <a:rPr lang="en-US" sz="2300" dirty="0"/>
                        <a:t>27%</a:t>
                      </a:r>
                    </a:p>
                  </a:txBody>
                  <a:tcPr/>
                </a:tc>
                <a:tc>
                  <a:txBody>
                    <a:bodyPr/>
                    <a:lstStyle/>
                    <a:p>
                      <a:pPr algn="ctr"/>
                      <a:r>
                        <a:rPr lang="en-US" sz="2300" dirty="0"/>
                        <a:t>34%</a:t>
                      </a:r>
                    </a:p>
                  </a:txBody>
                  <a:tcPr/>
                </a:tc>
                <a:extLst>
                  <a:ext uri="{0D108BD9-81ED-4DB2-BD59-A6C34878D82A}">
                    <a16:rowId xmlns:a16="http://schemas.microsoft.com/office/drawing/2014/main" val="10006"/>
                  </a:ext>
                </a:extLst>
              </a:tr>
              <a:tr h="381000">
                <a:tc>
                  <a:txBody>
                    <a:bodyPr/>
                    <a:lstStyle/>
                    <a:p>
                      <a:r>
                        <a:rPr lang="en-US" sz="2300" dirty="0"/>
                        <a:t>Cultural/Ethnic</a:t>
                      </a:r>
                      <a:r>
                        <a:rPr lang="en-US" sz="2300" baseline="0" dirty="0"/>
                        <a:t>/Heritage Sites</a:t>
                      </a:r>
                      <a:endParaRPr lang="en-US" sz="2300" dirty="0"/>
                    </a:p>
                  </a:txBody>
                  <a:tcPr/>
                </a:tc>
                <a:tc>
                  <a:txBody>
                    <a:bodyPr/>
                    <a:lstStyle/>
                    <a:p>
                      <a:pPr algn="ctr"/>
                      <a:r>
                        <a:rPr lang="en-US" sz="2300" dirty="0"/>
                        <a:t>50%</a:t>
                      </a:r>
                    </a:p>
                  </a:txBody>
                  <a:tcPr/>
                </a:tc>
                <a:tc>
                  <a:txBody>
                    <a:bodyPr/>
                    <a:lstStyle/>
                    <a:p>
                      <a:pPr algn="ctr"/>
                      <a:r>
                        <a:rPr lang="en-US" sz="2300" dirty="0"/>
                        <a:t>15%</a:t>
                      </a:r>
                    </a:p>
                  </a:txBody>
                  <a:tcPr/>
                </a:tc>
                <a:tc>
                  <a:txBody>
                    <a:bodyPr/>
                    <a:lstStyle/>
                    <a:p>
                      <a:pPr algn="ctr"/>
                      <a:r>
                        <a:rPr lang="en-US" sz="2300" dirty="0"/>
                        <a:t>35%</a:t>
                      </a:r>
                    </a:p>
                  </a:txBody>
                  <a:tcPr/>
                </a:tc>
                <a:extLst>
                  <a:ext uri="{0D108BD9-81ED-4DB2-BD59-A6C34878D82A}">
                    <a16:rowId xmlns:a16="http://schemas.microsoft.com/office/drawing/2014/main" val="10007"/>
                  </a:ext>
                </a:extLst>
              </a:tr>
              <a:tr h="381000">
                <a:tc>
                  <a:txBody>
                    <a:bodyPr/>
                    <a:lstStyle/>
                    <a:p>
                      <a:r>
                        <a:rPr lang="en-US" altLang="en-US" sz="2300" dirty="0"/>
                        <a:t>Amusement/Theme Park</a:t>
                      </a:r>
                      <a:endParaRPr lang="en-US" sz="2300" dirty="0"/>
                    </a:p>
                  </a:txBody>
                  <a:tcPr/>
                </a:tc>
                <a:tc>
                  <a:txBody>
                    <a:bodyPr/>
                    <a:lstStyle/>
                    <a:p>
                      <a:pPr algn="ctr"/>
                      <a:r>
                        <a:rPr lang="en-US" sz="2300" dirty="0"/>
                        <a:t>50%</a:t>
                      </a:r>
                    </a:p>
                  </a:txBody>
                  <a:tcPr/>
                </a:tc>
                <a:tc>
                  <a:txBody>
                    <a:bodyPr/>
                    <a:lstStyle/>
                    <a:p>
                      <a:pPr algn="ctr"/>
                      <a:r>
                        <a:rPr lang="en-US" sz="2300" dirty="0"/>
                        <a:t>29%</a:t>
                      </a:r>
                    </a:p>
                  </a:txBody>
                  <a:tcPr/>
                </a:tc>
                <a:tc>
                  <a:txBody>
                    <a:bodyPr/>
                    <a:lstStyle/>
                    <a:p>
                      <a:pPr algn="ctr"/>
                      <a:r>
                        <a:rPr lang="en-US" sz="2300" dirty="0"/>
                        <a:t>21%</a:t>
                      </a:r>
                    </a:p>
                  </a:txBody>
                  <a:tcPr/>
                </a:tc>
                <a:extLst>
                  <a:ext uri="{0D108BD9-81ED-4DB2-BD59-A6C34878D82A}">
                    <a16:rowId xmlns:a16="http://schemas.microsoft.com/office/drawing/2014/main" val="10008"/>
                  </a:ext>
                </a:extLst>
              </a:tr>
              <a:tr h="381000">
                <a:tc>
                  <a:txBody>
                    <a:bodyPr/>
                    <a:lstStyle/>
                    <a:p>
                      <a:r>
                        <a:rPr lang="en-US" altLang="en-US" sz="2300" dirty="0"/>
                        <a:t>Art Galleries/Museums</a:t>
                      </a:r>
                      <a:endParaRPr lang="en-US" sz="2300" dirty="0"/>
                    </a:p>
                  </a:txBody>
                  <a:tcPr/>
                </a:tc>
                <a:tc>
                  <a:txBody>
                    <a:bodyPr/>
                    <a:lstStyle/>
                    <a:p>
                      <a:pPr algn="ctr"/>
                      <a:r>
                        <a:rPr lang="en-US" sz="2300" dirty="0"/>
                        <a:t>49%</a:t>
                      </a:r>
                    </a:p>
                  </a:txBody>
                  <a:tcPr/>
                </a:tc>
                <a:tc>
                  <a:txBody>
                    <a:bodyPr/>
                    <a:lstStyle/>
                    <a:p>
                      <a:pPr algn="ctr"/>
                      <a:r>
                        <a:rPr lang="en-US" sz="2300" dirty="0"/>
                        <a:t>28%</a:t>
                      </a:r>
                    </a:p>
                  </a:txBody>
                  <a:tcPr/>
                </a:tc>
                <a:tc>
                  <a:txBody>
                    <a:bodyPr/>
                    <a:lstStyle/>
                    <a:p>
                      <a:pPr algn="ctr"/>
                      <a:r>
                        <a:rPr lang="en-US" sz="2300" dirty="0"/>
                        <a:t>21%</a:t>
                      </a:r>
                    </a:p>
                  </a:txBody>
                  <a:tcPr/>
                </a:tc>
                <a:extLst>
                  <a:ext uri="{0D108BD9-81ED-4DB2-BD59-A6C34878D82A}">
                    <a16:rowId xmlns:a16="http://schemas.microsoft.com/office/drawing/2014/main" val="10009"/>
                  </a:ext>
                </a:extLst>
              </a:tr>
              <a:tr h="381000">
                <a:tc>
                  <a:txBody>
                    <a:bodyPr/>
                    <a:lstStyle/>
                    <a:p>
                      <a:r>
                        <a:rPr lang="en-US" altLang="en-US" sz="2300" dirty="0"/>
                        <a:t>Experience Fine Dining</a:t>
                      </a:r>
                      <a:endParaRPr lang="en-US" sz="2300" dirty="0"/>
                    </a:p>
                  </a:txBody>
                  <a:tcPr/>
                </a:tc>
                <a:tc>
                  <a:txBody>
                    <a:bodyPr/>
                    <a:lstStyle/>
                    <a:p>
                      <a:pPr algn="ctr"/>
                      <a:r>
                        <a:rPr lang="en-US" sz="2300" dirty="0"/>
                        <a:t>48%</a:t>
                      </a:r>
                    </a:p>
                  </a:txBody>
                  <a:tcPr/>
                </a:tc>
                <a:tc>
                  <a:txBody>
                    <a:bodyPr/>
                    <a:lstStyle/>
                    <a:p>
                      <a:pPr algn="ctr"/>
                      <a:r>
                        <a:rPr lang="en-US" sz="2300" dirty="0"/>
                        <a:t>32%</a:t>
                      </a:r>
                    </a:p>
                  </a:txBody>
                  <a:tcPr/>
                </a:tc>
                <a:tc>
                  <a:txBody>
                    <a:bodyPr/>
                    <a:lstStyle/>
                    <a:p>
                      <a:pPr algn="ctr"/>
                      <a:r>
                        <a:rPr lang="en-US" sz="2300" dirty="0"/>
                        <a:t>16%</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8936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074"/>
          <p:cNvSpPr>
            <a:spLocks noGrp="1" noChangeArrowheads="1"/>
          </p:cNvSpPr>
          <p:nvPr>
            <p:ph type="title"/>
          </p:nvPr>
        </p:nvSpPr>
        <p:spPr>
          <a:xfrm>
            <a:off x="22225" y="838200"/>
            <a:ext cx="9121775" cy="990600"/>
          </a:xfrm>
        </p:spPr>
        <p:txBody>
          <a:bodyPr>
            <a:normAutofit fontScale="90000"/>
          </a:bodyPr>
          <a:lstStyle/>
          <a:p>
            <a:pPr marL="342900" indent="-342900">
              <a:lnSpc>
                <a:spcPct val="90000"/>
              </a:lnSpc>
            </a:pPr>
            <a:r>
              <a:rPr lang="en-US" altLang="en-US" sz="1800" dirty="0">
                <a:solidFill>
                  <a:srgbClr val="FF0000"/>
                </a:solidFill>
              </a:rPr>
              <a:t>The Quickest Way to U.S. International Tourism Information:</a:t>
            </a:r>
            <a:r>
              <a:rPr lang="en-US" altLang="en-US" sz="3400" dirty="0">
                <a:solidFill>
                  <a:srgbClr val="FF0000"/>
                </a:solidFill>
              </a:rPr>
              <a:t> </a:t>
            </a:r>
            <a:br>
              <a:rPr lang="en-US" altLang="en-US" sz="3400" dirty="0">
                <a:solidFill>
                  <a:srgbClr val="FF0000"/>
                </a:solidFill>
              </a:rPr>
            </a:br>
            <a:r>
              <a:rPr lang="en-US" altLang="en-US" sz="3300" i="1" u="sng" dirty="0">
                <a:solidFill>
                  <a:schemeClr val="accent1"/>
                </a:solidFill>
                <a:cs typeface="Arial" pitchFamily="34" charset="0"/>
              </a:rPr>
              <a:t>http://travel.trade.gov/</a:t>
            </a:r>
            <a:r>
              <a:rPr lang="en-US" altLang="en-US" sz="3300" dirty="0">
                <a:solidFill>
                  <a:schemeClr val="accent1"/>
                </a:solidFill>
                <a:cs typeface="Arial" pitchFamily="34" charset="0"/>
              </a:rPr>
              <a:t/>
            </a:r>
            <a:br>
              <a:rPr lang="en-US" altLang="en-US" sz="3300" dirty="0">
                <a:solidFill>
                  <a:schemeClr val="accent1"/>
                </a:solidFill>
                <a:cs typeface="Arial" pitchFamily="34" charset="0"/>
              </a:rPr>
            </a:br>
            <a:endParaRPr lang="en-US" altLang="en-US" sz="3300" dirty="0">
              <a:solidFill>
                <a:schemeClr val="accent1"/>
              </a:solidFill>
            </a:endParaRPr>
          </a:p>
        </p:txBody>
      </p:sp>
      <p:sp>
        <p:nvSpPr>
          <p:cNvPr id="87043" name="Rectangle 3075"/>
          <p:cNvSpPr>
            <a:spLocks noGrp="1" noChangeArrowheads="1"/>
          </p:cNvSpPr>
          <p:nvPr>
            <p:ph type="body" idx="1"/>
          </p:nvPr>
        </p:nvSpPr>
        <p:spPr>
          <a:xfrm>
            <a:off x="169863" y="1981200"/>
            <a:ext cx="8886825" cy="4037012"/>
          </a:xfrm>
        </p:spPr>
        <p:txBody>
          <a:bodyPr>
            <a:normAutofit lnSpcReduction="10000"/>
          </a:bodyPr>
          <a:lstStyle/>
          <a:p>
            <a:pPr marL="173038" indent="-173038" algn="ctr">
              <a:lnSpc>
                <a:spcPct val="80000"/>
              </a:lnSpc>
              <a:spcBef>
                <a:spcPct val="0"/>
              </a:spcBef>
              <a:buFontTx/>
              <a:buNone/>
              <a:defRPr/>
            </a:pPr>
            <a:r>
              <a:rPr lang="en-US" altLang="en-US" sz="2200" b="1" dirty="0">
                <a:solidFill>
                  <a:schemeClr val="accent2"/>
                </a:solidFill>
              </a:rPr>
              <a:t>Includes International Travel Research Online</a:t>
            </a:r>
          </a:p>
          <a:p>
            <a:pPr marL="173038" indent="-173038" algn="ctr">
              <a:lnSpc>
                <a:spcPct val="80000"/>
              </a:lnSpc>
              <a:spcBef>
                <a:spcPct val="0"/>
              </a:spcBef>
              <a:buFontTx/>
              <a:buNone/>
              <a:defRPr/>
            </a:pPr>
            <a:endParaRPr lang="en-US" altLang="en-US" sz="1200" b="1" i="1" dirty="0">
              <a:solidFill>
                <a:schemeClr val="accent2"/>
              </a:solidFill>
            </a:endParaRPr>
          </a:p>
          <a:p>
            <a:pPr marL="173038" indent="-173038" algn="ctr">
              <a:lnSpc>
                <a:spcPct val="80000"/>
              </a:lnSpc>
              <a:spcBef>
                <a:spcPct val="0"/>
              </a:spcBef>
              <a:buFontTx/>
              <a:buNone/>
              <a:defRPr/>
            </a:pPr>
            <a:r>
              <a:rPr lang="en-US" altLang="en-US" sz="1800" b="1" i="1" dirty="0"/>
              <a:t>Order, read, download &amp; print the latest statistics on </a:t>
            </a:r>
          </a:p>
          <a:p>
            <a:pPr marL="173038" indent="-173038" algn="ctr">
              <a:lnSpc>
                <a:spcPct val="80000"/>
              </a:lnSpc>
              <a:spcBef>
                <a:spcPct val="0"/>
              </a:spcBef>
              <a:buFontTx/>
              <a:buNone/>
              <a:defRPr/>
            </a:pPr>
            <a:r>
              <a:rPr lang="en-US" altLang="en-US" sz="1800" b="1" i="1" dirty="0"/>
              <a:t>international travel to and from the U.S.</a:t>
            </a:r>
            <a:endParaRPr lang="en-US" altLang="en-US" sz="1800" b="1" dirty="0"/>
          </a:p>
          <a:p>
            <a:pPr marL="173038" indent="-173038">
              <a:lnSpc>
                <a:spcPct val="80000"/>
              </a:lnSpc>
              <a:spcBef>
                <a:spcPct val="0"/>
              </a:spcBef>
              <a:buFontTx/>
              <a:buNone/>
              <a:defRPr/>
            </a:pPr>
            <a:endParaRPr lang="en-US" altLang="en-US" sz="600" b="1" dirty="0"/>
          </a:p>
          <a:p>
            <a:pPr marL="173038" indent="-173038">
              <a:lnSpc>
                <a:spcPct val="80000"/>
              </a:lnSpc>
              <a:spcBef>
                <a:spcPct val="35000"/>
              </a:spcBef>
              <a:defRPr/>
            </a:pPr>
            <a:r>
              <a:rPr lang="en-US" altLang="en-US" sz="1500" b="1" dirty="0"/>
              <a:t>All of the latest summary tables highlighting specific tourism trends</a:t>
            </a:r>
          </a:p>
          <a:p>
            <a:pPr marL="173038" indent="-173038">
              <a:lnSpc>
                <a:spcPct val="80000"/>
              </a:lnSpc>
              <a:spcBef>
                <a:spcPct val="35000"/>
              </a:spcBef>
              <a:defRPr/>
            </a:pPr>
            <a:r>
              <a:rPr lang="en-US" altLang="en-US" sz="1500" b="1" dirty="0"/>
              <a:t>More than nearly 40 country, regional &amp; sector profiles available</a:t>
            </a:r>
          </a:p>
          <a:p>
            <a:pPr marL="173038" indent="-173038">
              <a:lnSpc>
                <a:spcPct val="80000"/>
              </a:lnSpc>
              <a:spcBef>
                <a:spcPct val="35000"/>
              </a:spcBef>
              <a:defRPr/>
            </a:pPr>
            <a:r>
              <a:rPr lang="en-US" altLang="en-US" sz="1500" b="1" dirty="0"/>
              <a:t>Forecast of international travelers to the U.S. through 2021 with a new forecast in Oct. 2017</a:t>
            </a:r>
          </a:p>
          <a:p>
            <a:pPr marL="173038" indent="-173038">
              <a:lnSpc>
                <a:spcPct val="80000"/>
              </a:lnSpc>
              <a:spcBef>
                <a:spcPct val="35000"/>
              </a:spcBef>
              <a:defRPr/>
            </a:pPr>
            <a:r>
              <a:rPr lang="en-US" altLang="en-US" sz="1500" b="1" dirty="0"/>
              <a:t>Information on NTTO’s eight ongoing market analysis (research) programs</a:t>
            </a:r>
          </a:p>
          <a:p>
            <a:pPr marL="173038" indent="-173038">
              <a:lnSpc>
                <a:spcPct val="80000"/>
              </a:lnSpc>
              <a:spcBef>
                <a:spcPct val="35000"/>
              </a:spcBef>
              <a:defRPr/>
            </a:pPr>
            <a:r>
              <a:rPr lang="en-US" altLang="en-US" sz="1500" b="1" dirty="0"/>
              <a:t>Updated monthly statistics on arrivals and departures</a:t>
            </a:r>
          </a:p>
          <a:p>
            <a:pPr marL="173038" indent="-173038">
              <a:lnSpc>
                <a:spcPct val="80000"/>
              </a:lnSpc>
              <a:spcBef>
                <a:spcPct val="35000"/>
              </a:spcBef>
              <a:defRPr/>
            </a:pPr>
            <a:r>
              <a:rPr lang="en-US" altLang="en-US" sz="1500" b="1" dirty="0"/>
              <a:t>Late-breaking TI News announcements and information releases</a:t>
            </a:r>
          </a:p>
          <a:p>
            <a:pPr marL="173038" indent="-173038">
              <a:lnSpc>
                <a:spcPct val="80000"/>
              </a:lnSpc>
              <a:spcBef>
                <a:spcPct val="35000"/>
              </a:spcBef>
              <a:defRPr/>
            </a:pPr>
            <a:r>
              <a:rPr lang="en-US" altLang="en-US" sz="1500" b="1" dirty="0"/>
              <a:t>Links and information on the Commerce, Commercial Service Travel &amp; </a:t>
            </a:r>
            <a:br>
              <a:rPr lang="en-US" altLang="en-US" sz="1500" b="1" dirty="0"/>
            </a:br>
            <a:r>
              <a:rPr lang="en-US" altLang="en-US" sz="1500" b="1" dirty="0"/>
              <a:t>Tourism Team in the USA &amp; Abroad</a:t>
            </a:r>
          </a:p>
          <a:p>
            <a:pPr marL="173038" indent="-173038">
              <a:lnSpc>
                <a:spcPct val="80000"/>
              </a:lnSpc>
              <a:spcBef>
                <a:spcPct val="35000"/>
              </a:spcBef>
              <a:defRPr/>
            </a:pPr>
            <a:r>
              <a:rPr lang="en-US" altLang="en-US" sz="1500" b="1" dirty="0"/>
              <a:t>Links to other organizations in the travel industry</a:t>
            </a:r>
          </a:p>
          <a:p>
            <a:pPr marL="0" indent="0">
              <a:lnSpc>
                <a:spcPct val="80000"/>
              </a:lnSpc>
              <a:spcBef>
                <a:spcPct val="35000"/>
              </a:spcBef>
              <a:buFontTx/>
              <a:buNone/>
              <a:defRPr/>
            </a:pPr>
            <a:endParaRPr lang="en-US" altLang="en-US" sz="1500" b="1" dirty="0"/>
          </a:p>
          <a:p>
            <a:pPr marL="173038" indent="-173038">
              <a:lnSpc>
                <a:spcPct val="80000"/>
              </a:lnSpc>
              <a:spcBef>
                <a:spcPct val="0"/>
              </a:spcBef>
              <a:defRPr/>
            </a:pPr>
            <a:endParaRPr lang="en-US" altLang="en-US" sz="1400" i="1" dirty="0">
              <a:latin typeface="Arial Black" pitchFamily="34" charset="0"/>
            </a:endParaRPr>
          </a:p>
          <a:p>
            <a:pPr marL="173038" indent="-173038" algn="ctr">
              <a:lnSpc>
                <a:spcPct val="80000"/>
              </a:lnSpc>
              <a:spcBef>
                <a:spcPct val="0"/>
              </a:spcBef>
              <a:buFontTx/>
              <a:buNone/>
              <a:defRPr/>
            </a:pPr>
            <a:r>
              <a:rPr lang="en-US" altLang="en-US" sz="1600" b="1" i="1" dirty="0"/>
              <a:t>Sign up for </a:t>
            </a:r>
            <a:r>
              <a:rPr lang="en-US" altLang="en-US" sz="2400" b="1" i="1" dirty="0">
                <a:solidFill>
                  <a:srgbClr val="FF0000"/>
                </a:solidFill>
              </a:rPr>
              <a:t>TINews</a:t>
            </a:r>
            <a:r>
              <a:rPr lang="en-US" altLang="en-US" sz="1600" b="1" i="1" dirty="0">
                <a:solidFill>
                  <a:srgbClr val="FF0000"/>
                </a:solidFill>
              </a:rPr>
              <a:t>,</a:t>
            </a:r>
            <a:r>
              <a:rPr lang="en-US" altLang="en-US" sz="1600" b="1" i="1" dirty="0"/>
              <a:t> NTTO’s FREE news service, </a:t>
            </a:r>
          </a:p>
          <a:p>
            <a:pPr marL="173038" indent="-173038" algn="ctr">
              <a:lnSpc>
                <a:spcPct val="80000"/>
              </a:lnSpc>
              <a:spcBef>
                <a:spcPct val="0"/>
              </a:spcBef>
              <a:buFontTx/>
              <a:buNone/>
              <a:defRPr/>
            </a:pPr>
            <a:r>
              <a:rPr lang="en-US" altLang="en-US" sz="1600" b="1" i="1" dirty="0"/>
              <a:t>for the latest in tourism industry news and program updates</a:t>
            </a:r>
          </a:p>
        </p:txBody>
      </p:sp>
    </p:spTree>
    <p:extLst>
      <p:ext uri="{BB962C8B-B14F-4D97-AF65-F5344CB8AC3E}">
        <p14:creationId xmlns:p14="http://schemas.microsoft.com/office/powerpoint/2010/main" val="4046032578"/>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212850"/>
            <a:ext cx="9144000" cy="914400"/>
          </a:xfrm>
        </p:spPr>
        <p:txBody>
          <a:bodyPr/>
          <a:lstStyle/>
          <a:p>
            <a:pPr eaLnBrk="1" hangingPunct="1"/>
            <a:r>
              <a:rPr lang="en-US" altLang="en-US" sz="2400" dirty="0">
                <a:solidFill>
                  <a:schemeClr val="tx1"/>
                </a:solidFill>
                <a:cs typeface="Arial" pitchFamily="34" charset="0"/>
              </a:rPr>
              <a:t>International Trade Administration </a:t>
            </a:r>
            <a:br>
              <a:rPr lang="en-US" altLang="en-US" sz="2400" dirty="0">
                <a:solidFill>
                  <a:schemeClr val="tx1"/>
                </a:solidFill>
                <a:cs typeface="Arial" pitchFamily="34" charset="0"/>
              </a:rPr>
            </a:br>
            <a:r>
              <a:rPr lang="en-US" altLang="en-US" sz="2400" dirty="0">
                <a:solidFill>
                  <a:schemeClr val="tx1"/>
                </a:solidFill>
                <a:cs typeface="Arial" pitchFamily="34" charset="0"/>
              </a:rPr>
              <a:t>Travel and Tourism Resources</a:t>
            </a:r>
          </a:p>
        </p:txBody>
      </p:sp>
      <p:grpSp>
        <p:nvGrpSpPr>
          <p:cNvPr id="5123" name="Group 2"/>
          <p:cNvGrpSpPr>
            <a:grpSpLocks/>
          </p:cNvGrpSpPr>
          <p:nvPr/>
        </p:nvGrpSpPr>
        <p:grpSpPr bwMode="auto">
          <a:xfrm>
            <a:off x="185738" y="2676525"/>
            <a:ext cx="8705850" cy="2614613"/>
            <a:chOff x="186244" y="4206988"/>
            <a:chExt cx="8704836" cy="2316109"/>
          </a:xfrm>
        </p:grpSpPr>
        <p:sp>
          <p:nvSpPr>
            <p:cNvPr id="6" name="Rounded Rectangle 5"/>
            <p:cNvSpPr/>
            <p:nvPr/>
          </p:nvSpPr>
          <p:spPr>
            <a:xfrm>
              <a:off x="3165634" y="4215426"/>
              <a:ext cx="2480974" cy="204610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6"/>
            <p:cNvSpPr/>
            <p:nvPr/>
          </p:nvSpPr>
          <p:spPr>
            <a:xfrm>
              <a:off x="3440832" y="4467847"/>
              <a:ext cx="2481508" cy="2045725"/>
            </a:xfrm>
            <a:custGeom>
              <a:avLst/>
              <a:gdLst>
                <a:gd name="connsiteX0" fmla="*/ 0 w 2481508"/>
                <a:gd name="connsiteY0" fmla="*/ 157576 h 1575757"/>
                <a:gd name="connsiteX1" fmla="*/ 157576 w 2481508"/>
                <a:gd name="connsiteY1" fmla="*/ 0 h 1575757"/>
                <a:gd name="connsiteX2" fmla="*/ 2323932 w 2481508"/>
                <a:gd name="connsiteY2" fmla="*/ 0 h 1575757"/>
                <a:gd name="connsiteX3" fmla="*/ 2481508 w 2481508"/>
                <a:gd name="connsiteY3" fmla="*/ 157576 h 1575757"/>
                <a:gd name="connsiteX4" fmla="*/ 2481508 w 2481508"/>
                <a:gd name="connsiteY4" fmla="*/ 1418181 h 1575757"/>
                <a:gd name="connsiteX5" fmla="*/ 2323932 w 2481508"/>
                <a:gd name="connsiteY5" fmla="*/ 1575757 h 1575757"/>
                <a:gd name="connsiteX6" fmla="*/ 157576 w 2481508"/>
                <a:gd name="connsiteY6" fmla="*/ 1575757 h 1575757"/>
                <a:gd name="connsiteX7" fmla="*/ 0 w 2481508"/>
                <a:gd name="connsiteY7" fmla="*/ 1418181 h 1575757"/>
                <a:gd name="connsiteX8" fmla="*/ 0 w 2481508"/>
                <a:gd name="connsiteY8" fmla="*/ 157576 h 157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508" h="1575757">
                  <a:moveTo>
                    <a:pt x="0" y="157576"/>
                  </a:moveTo>
                  <a:cubicBezTo>
                    <a:pt x="0" y="70549"/>
                    <a:pt x="70549" y="0"/>
                    <a:pt x="157576" y="0"/>
                  </a:cubicBezTo>
                  <a:lnTo>
                    <a:pt x="2323932" y="0"/>
                  </a:lnTo>
                  <a:cubicBezTo>
                    <a:pt x="2410959" y="0"/>
                    <a:pt x="2481508" y="70549"/>
                    <a:pt x="2481508" y="157576"/>
                  </a:cubicBezTo>
                  <a:lnTo>
                    <a:pt x="2481508" y="1418181"/>
                  </a:lnTo>
                  <a:cubicBezTo>
                    <a:pt x="2481508" y="1505208"/>
                    <a:pt x="2410959" y="1575757"/>
                    <a:pt x="2323932" y="1575757"/>
                  </a:cubicBezTo>
                  <a:lnTo>
                    <a:pt x="157576" y="1575757"/>
                  </a:lnTo>
                  <a:cubicBezTo>
                    <a:pt x="70549" y="1575757"/>
                    <a:pt x="0" y="1505208"/>
                    <a:pt x="0" y="1418181"/>
                  </a:cubicBezTo>
                  <a:lnTo>
                    <a:pt x="0" y="157576"/>
                  </a:lnTo>
                  <a:close/>
                </a:path>
              </a:pathLst>
            </a:custGeom>
            <a:scene3d>
              <a:camera prst="orthographicFront"/>
              <a:lightRig rig="threePt" dir="t"/>
            </a:scene3d>
            <a:sp3d>
              <a:bevelT/>
            </a:sp3d>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4732" tIns="114732" rIns="114732" bIns="114732" spcCol="1270" anchor="ctr"/>
            <a:lstStyle/>
            <a:p>
              <a:pPr algn="ctr" defTabSz="800100">
                <a:lnSpc>
                  <a:spcPct val="90000"/>
                </a:lnSpc>
                <a:spcAft>
                  <a:spcPct val="35000"/>
                </a:spcAft>
                <a:defRPr/>
              </a:pPr>
              <a:r>
                <a:rPr lang="en-US" sz="1800" b="1" dirty="0">
                  <a:latin typeface="Arial" panose="020B0604020202020204" pitchFamily="34" charset="0"/>
                  <a:cs typeface="Arial" panose="020B0604020202020204" pitchFamily="34" charset="0"/>
                </a:rPr>
                <a:t>National Travel &amp; Tourism Office</a:t>
              </a:r>
            </a:p>
            <a:p>
              <a:pPr algn="ctr" defTabSz="800100">
                <a:lnSpc>
                  <a:spcPct val="90000"/>
                </a:lnSpc>
                <a:spcAft>
                  <a:spcPct val="35000"/>
                </a:spcAft>
                <a:defRPr/>
              </a:pPr>
              <a:r>
                <a:rPr lang="en-US" altLang="en-US" sz="1200" b="1" i="1" u="sng" dirty="0">
                  <a:solidFill>
                    <a:srgbClr val="333399"/>
                  </a:solidFill>
                  <a:latin typeface="Arial" pitchFamily="34" charset="0"/>
                  <a:cs typeface="Arial" pitchFamily="34" charset="0"/>
                </a:rPr>
                <a:t>travel.trade.gov</a:t>
              </a:r>
              <a:endParaRPr lang="en-US" altLang="en-US" sz="1200" b="1" dirty="0">
                <a:solidFill>
                  <a:srgbClr val="333399"/>
                </a:solidFill>
                <a:latin typeface="Arial" pitchFamily="34" charset="0"/>
                <a:cs typeface="Arial" pitchFamily="34" charset="0"/>
              </a:endParaRPr>
            </a:p>
            <a:p>
              <a:pPr algn="ctr" defTabSz="800100">
                <a:lnSpc>
                  <a:spcPct val="90000"/>
                </a:lnSpc>
                <a:spcAft>
                  <a:spcPct val="35000"/>
                </a:spcAft>
                <a:defRPr/>
              </a:pPr>
              <a:r>
                <a:rPr lang="en-US" sz="1800" b="1" dirty="0">
                  <a:latin typeface="Arial" panose="020B0604020202020204" pitchFamily="34" charset="0"/>
                  <a:cs typeface="Arial" panose="020B0604020202020204" pitchFamily="34" charset="0"/>
                </a:rPr>
                <a:t> </a:t>
              </a:r>
            </a:p>
          </p:txBody>
        </p:sp>
        <p:sp>
          <p:nvSpPr>
            <p:cNvPr id="8" name="Rounded Rectangle 7"/>
            <p:cNvSpPr/>
            <p:nvPr/>
          </p:nvSpPr>
          <p:spPr>
            <a:xfrm>
              <a:off x="186244" y="4206988"/>
              <a:ext cx="2480973" cy="205454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Freeform 8"/>
            <p:cNvSpPr/>
            <p:nvPr/>
          </p:nvSpPr>
          <p:spPr>
            <a:xfrm>
              <a:off x="390525" y="4468925"/>
              <a:ext cx="2552950" cy="2054172"/>
            </a:xfrm>
            <a:custGeom>
              <a:avLst/>
              <a:gdLst>
                <a:gd name="connsiteX0" fmla="*/ 0 w 2481508"/>
                <a:gd name="connsiteY0" fmla="*/ 157576 h 1575757"/>
                <a:gd name="connsiteX1" fmla="*/ 157576 w 2481508"/>
                <a:gd name="connsiteY1" fmla="*/ 0 h 1575757"/>
                <a:gd name="connsiteX2" fmla="*/ 2323932 w 2481508"/>
                <a:gd name="connsiteY2" fmla="*/ 0 h 1575757"/>
                <a:gd name="connsiteX3" fmla="*/ 2481508 w 2481508"/>
                <a:gd name="connsiteY3" fmla="*/ 157576 h 1575757"/>
                <a:gd name="connsiteX4" fmla="*/ 2481508 w 2481508"/>
                <a:gd name="connsiteY4" fmla="*/ 1418181 h 1575757"/>
                <a:gd name="connsiteX5" fmla="*/ 2323932 w 2481508"/>
                <a:gd name="connsiteY5" fmla="*/ 1575757 h 1575757"/>
                <a:gd name="connsiteX6" fmla="*/ 157576 w 2481508"/>
                <a:gd name="connsiteY6" fmla="*/ 1575757 h 1575757"/>
                <a:gd name="connsiteX7" fmla="*/ 0 w 2481508"/>
                <a:gd name="connsiteY7" fmla="*/ 1418181 h 1575757"/>
                <a:gd name="connsiteX8" fmla="*/ 0 w 2481508"/>
                <a:gd name="connsiteY8" fmla="*/ 157576 h 157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508" h="1575757">
                  <a:moveTo>
                    <a:pt x="0" y="157576"/>
                  </a:moveTo>
                  <a:cubicBezTo>
                    <a:pt x="0" y="70549"/>
                    <a:pt x="70549" y="0"/>
                    <a:pt x="157576" y="0"/>
                  </a:cubicBezTo>
                  <a:lnTo>
                    <a:pt x="2323932" y="0"/>
                  </a:lnTo>
                  <a:cubicBezTo>
                    <a:pt x="2410959" y="0"/>
                    <a:pt x="2481508" y="70549"/>
                    <a:pt x="2481508" y="157576"/>
                  </a:cubicBezTo>
                  <a:lnTo>
                    <a:pt x="2481508" y="1418181"/>
                  </a:lnTo>
                  <a:cubicBezTo>
                    <a:pt x="2481508" y="1505208"/>
                    <a:pt x="2410959" y="1575757"/>
                    <a:pt x="2323932" y="1575757"/>
                  </a:cubicBezTo>
                  <a:lnTo>
                    <a:pt x="157576" y="1575757"/>
                  </a:lnTo>
                  <a:cubicBezTo>
                    <a:pt x="70549" y="1575757"/>
                    <a:pt x="0" y="1505208"/>
                    <a:pt x="0" y="1418181"/>
                  </a:cubicBezTo>
                  <a:lnTo>
                    <a:pt x="0" y="157576"/>
                  </a:lnTo>
                  <a:close/>
                </a:path>
              </a:pathLst>
            </a:custGeom>
            <a:scene3d>
              <a:camera prst="orthographicFront"/>
              <a:lightRig rig="threePt" dir="t"/>
            </a:scene3d>
            <a:sp3d>
              <a:bevelT/>
            </a:sp3d>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4732" tIns="114732" rIns="114732" bIns="114732" spcCol="1270" anchor="ctr"/>
            <a:lstStyle/>
            <a:p>
              <a:pPr algn="ctr" defTabSz="800100">
                <a:lnSpc>
                  <a:spcPct val="90000"/>
                </a:lnSpc>
                <a:spcAft>
                  <a:spcPct val="35000"/>
                </a:spcAft>
                <a:defRPr/>
              </a:pPr>
              <a:endParaRPr lang="en-US" sz="1800" b="1" dirty="0">
                <a:latin typeface="Arial" panose="020B0604020202020204" pitchFamily="34" charset="0"/>
                <a:cs typeface="Arial" panose="020B0604020202020204" pitchFamily="34" charset="0"/>
              </a:endParaRPr>
            </a:p>
            <a:p>
              <a:pPr algn="ctr" defTabSz="800100">
                <a:lnSpc>
                  <a:spcPct val="90000"/>
                </a:lnSpc>
                <a:spcAft>
                  <a:spcPct val="35000"/>
                </a:spcAft>
                <a:defRPr/>
              </a:pPr>
              <a:endParaRPr lang="en-US" sz="1800" b="1" dirty="0">
                <a:latin typeface="Arial" panose="020B0604020202020204" pitchFamily="34" charset="0"/>
                <a:cs typeface="Arial" panose="020B0604020202020204" pitchFamily="34" charset="0"/>
              </a:endParaRPr>
            </a:p>
            <a:p>
              <a:pPr algn="ctr" defTabSz="800100">
                <a:lnSpc>
                  <a:spcPct val="90000"/>
                </a:lnSpc>
                <a:spcAft>
                  <a:spcPct val="35000"/>
                </a:spcAft>
                <a:defRPr/>
              </a:pPr>
              <a:r>
                <a:rPr lang="en-US" sz="1800" b="1" dirty="0">
                  <a:latin typeface="Arial" panose="020B0604020202020204" pitchFamily="34" charset="0"/>
                  <a:cs typeface="Arial" panose="020B0604020202020204" pitchFamily="34" charset="0"/>
                </a:rPr>
                <a:t>Foreign Commercial Service </a:t>
              </a:r>
            </a:p>
            <a:p>
              <a:pPr algn="ctr" defTabSz="800100">
                <a:lnSpc>
                  <a:spcPct val="90000"/>
                </a:lnSpc>
                <a:spcAft>
                  <a:spcPct val="35000"/>
                </a:spcAft>
                <a:defRPr/>
              </a:pPr>
              <a:r>
                <a:rPr lang="en-US" sz="1400" dirty="0">
                  <a:latin typeface="Arial" panose="020B0604020202020204" pitchFamily="34" charset="0"/>
                  <a:cs typeface="Arial" panose="020B0604020202020204" pitchFamily="34" charset="0"/>
                </a:rPr>
                <a:t>128 Offices in 75 countries</a:t>
              </a:r>
            </a:p>
            <a:p>
              <a:pPr algn="ctr" defTabSz="800100">
                <a:lnSpc>
                  <a:spcPct val="90000"/>
                </a:lnSpc>
                <a:spcAft>
                  <a:spcPct val="35000"/>
                </a:spcAft>
                <a:defRPr/>
              </a:pPr>
              <a:r>
                <a:rPr lang="en-US" altLang="en-US" sz="1200" b="1" i="1" u="sng" dirty="0">
                  <a:solidFill>
                    <a:srgbClr val="333399"/>
                  </a:solidFill>
                  <a:latin typeface="Arial" pitchFamily="34" charset="0"/>
                  <a:cs typeface="Arial" pitchFamily="34" charset="0"/>
                </a:rPr>
                <a:t>www.trade.gov/cs/</a:t>
              </a:r>
            </a:p>
            <a:p>
              <a:pPr algn="ctr" defTabSz="800100">
                <a:lnSpc>
                  <a:spcPct val="90000"/>
                </a:lnSpc>
                <a:spcAft>
                  <a:spcPct val="35000"/>
                </a:spcAft>
                <a:defRPr/>
              </a:pPr>
              <a:r>
                <a:rPr lang="en-US" altLang="en-US" sz="1200" b="1" i="1" u="sng" dirty="0">
                  <a:solidFill>
                    <a:srgbClr val="333399"/>
                  </a:solidFill>
                  <a:latin typeface="Arial" pitchFamily="34" charset="0"/>
                  <a:cs typeface="Arial" pitchFamily="34" charset="0"/>
                </a:rPr>
                <a:t>www.export.gov/industry/travel/</a:t>
              </a:r>
              <a:endParaRPr lang="en-US" altLang="en-US" sz="1200" i="1" u="sng" dirty="0">
                <a:solidFill>
                  <a:srgbClr val="000000"/>
                </a:solidFill>
                <a:latin typeface="Times"/>
                <a:cs typeface="Arial" pitchFamily="34" charset="0"/>
              </a:endParaRPr>
            </a:p>
            <a:p>
              <a:pPr algn="ctr" defTabSz="800100">
                <a:lnSpc>
                  <a:spcPct val="90000"/>
                </a:lnSpc>
                <a:spcAft>
                  <a:spcPct val="35000"/>
                </a:spcAft>
                <a:defRPr/>
              </a:pPr>
              <a:endParaRPr lang="en-US" altLang="en-US" sz="1200" b="1" i="1" u="sng" dirty="0">
                <a:solidFill>
                  <a:srgbClr val="333399"/>
                </a:solidFill>
                <a:latin typeface="Arial" pitchFamily="34" charset="0"/>
                <a:cs typeface="Arial" pitchFamily="34" charset="0"/>
              </a:endParaRPr>
            </a:p>
            <a:p>
              <a:pPr algn="ctr" defTabSz="800100">
                <a:lnSpc>
                  <a:spcPct val="90000"/>
                </a:lnSpc>
                <a:spcAft>
                  <a:spcPct val="35000"/>
                </a:spcAft>
                <a:defRPr/>
              </a:pPr>
              <a:endParaRPr lang="en-US" altLang="en-US" sz="1200" b="1" i="1" u="sng" dirty="0">
                <a:solidFill>
                  <a:srgbClr val="333399"/>
                </a:solidFill>
                <a:latin typeface="Arial" pitchFamily="34" charset="0"/>
                <a:cs typeface="Arial" pitchFamily="34" charset="0"/>
              </a:endParaRPr>
            </a:p>
            <a:p>
              <a:pPr algn="ctr" defTabSz="800100">
                <a:lnSpc>
                  <a:spcPct val="90000"/>
                </a:lnSpc>
                <a:spcAft>
                  <a:spcPct val="35000"/>
                </a:spcAft>
                <a:defRPr/>
              </a:pPr>
              <a:endParaRPr lang="en-US" sz="1800" dirty="0">
                <a:latin typeface="Arial" panose="020B0604020202020204" pitchFamily="34" charset="0"/>
                <a:cs typeface="Arial" panose="020B0604020202020204" pitchFamily="34" charset="0"/>
              </a:endParaRPr>
            </a:p>
          </p:txBody>
        </p:sp>
        <p:sp>
          <p:nvSpPr>
            <p:cNvPr id="10" name="Rounded Rectangle 9"/>
            <p:cNvSpPr/>
            <p:nvPr/>
          </p:nvSpPr>
          <p:spPr>
            <a:xfrm>
              <a:off x="6133913" y="4206988"/>
              <a:ext cx="2480974" cy="199829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reeform 10"/>
            <p:cNvSpPr/>
            <p:nvPr/>
          </p:nvSpPr>
          <p:spPr>
            <a:xfrm>
              <a:off x="6409572" y="4468925"/>
              <a:ext cx="2481508" cy="1998543"/>
            </a:xfrm>
            <a:custGeom>
              <a:avLst/>
              <a:gdLst>
                <a:gd name="connsiteX0" fmla="*/ 0 w 2481508"/>
                <a:gd name="connsiteY0" fmla="*/ 157576 h 1575757"/>
                <a:gd name="connsiteX1" fmla="*/ 157576 w 2481508"/>
                <a:gd name="connsiteY1" fmla="*/ 0 h 1575757"/>
                <a:gd name="connsiteX2" fmla="*/ 2323932 w 2481508"/>
                <a:gd name="connsiteY2" fmla="*/ 0 h 1575757"/>
                <a:gd name="connsiteX3" fmla="*/ 2481508 w 2481508"/>
                <a:gd name="connsiteY3" fmla="*/ 157576 h 1575757"/>
                <a:gd name="connsiteX4" fmla="*/ 2481508 w 2481508"/>
                <a:gd name="connsiteY4" fmla="*/ 1418181 h 1575757"/>
                <a:gd name="connsiteX5" fmla="*/ 2323932 w 2481508"/>
                <a:gd name="connsiteY5" fmla="*/ 1575757 h 1575757"/>
                <a:gd name="connsiteX6" fmla="*/ 157576 w 2481508"/>
                <a:gd name="connsiteY6" fmla="*/ 1575757 h 1575757"/>
                <a:gd name="connsiteX7" fmla="*/ 0 w 2481508"/>
                <a:gd name="connsiteY7" fmla="*/ 1418181 h 1575757"/>
                <a:gd name="connsiteX8" fmla="*/ 0 w 2481508"/>
                <a:gd name="connsiteY8" fmla="*/ 157576 h 157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508" h="1575757">
                  <a:moveTo>
                    <a:pt x="0" y="157576"/>
                  </a:moveTo>
                  <a:cubicBezTo>
                    <a:pt x="0" y="70549"/>
                    <a:pt x="70549" y="0"/>
                    <a:pt x="157576" y="0"/>
                  </a:cubicBezTo>
                  <a:lnTo>
                    <a:pt x="2323932" y="0"/>
                  </a:lnTo>
                  <a:cubicBezTo>
                    <a:pt x="2410959" y="0"/>
                    <a:pt x="2481508" y="70549"/>
                    <a:pt x="2481508" y="157576"/>
                  </a:cubicBezTo>
                  <a:lnTo>
                    <a:pt x="2481508" y="1418181"/>
                  </a:lnTo>
                  <a:cubicBezTo>
                    <a:pt x="2481508" y="1505208"/>
                    <a:pt x="2410959" y="1575757"/>
                    <a:pt x="2323932" y="1575757"/>
                  </a:cubicBezTo>
                  <a:lnTo>
                    <a:pt x="157576" y="1575757"/>
                  </a:lnTo>
                  <a:cubicBezTo>
                    <a:pt x="70549" y="1575757"/>
                    <a:pt x="0" y="1505208"/>
                    <a:pt x="0" y="1418181"/>
                  </a:cubicBezTo>
                  <a:lnTo>
                    <a:pt x="0" y="157576"/>
                  </a:lnTo>
                  <a:close/>
                </a:path>
              </a:pathLst>
            </a:custGeom>
            <a:scene3d>
              <a:camera prst="orthographicFront"/>
              <a:lightRig rig="threePt" dir="t"/>
            </a:scene3d>
            <a:sp3d>
              <a:bevelT/>
            </a:sp3d>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4732" tIns="114732" rIns="114732" bIns="114732" spcCol="1270" anchor="ctr"/>
            <a:lstStyle/>
            <a:p>
              <a:pPr algn="ctr" defTabSz="800100">
                <a:lnSpc>
                  <a:spcPct val="90000"/>
                </a:lnSpc>
                <a:spcAft>
                  <a:spcPct val="35000"/>
                </a:spcAft>
                <a:defRPr/>
              </a:pPr>
              <a:endParaRPr lang="en-US" sz="1800" b="1" dirty="0">
                <a:latin typeface="Arial" panose="020B0604020202020204" pitchFamily="34" charset="0"/>
                <a:cs typeface="Arial" panose="020B0604020202020204" pitchFamily="34" charset="0"/>
              </a:endParaRPr>
            </a:p>
            <a:p>
              <a:pPr algn="ctr" defTabSz="800100">
                <a:lnSpc>
                  <a:spcPct val="90000"/>
                </a:lnSpc>
                <a:spcAft>
                  <a:spcPct val="35000"/>
                </a:spcAft>
                <a:defRPr/>
              </a:pPr>
              <a:r>
                <a:rPr lang="en-US" sz="1800" b="1" dirty="0">
                  <a:latin typeface="Arial" panose="020B0604020202020204" pitchFamily="34" charset="0"/>
                  <a:cs typeface="Arial" panose="020B0604020202020204" pitchFamily="34" charset="0"/>
                </a:rPr>
                <a:t>U.S. Commercial Service Domestic Field</a:t>
              </a:r>
            </a:p>
            <a:p>
              <a:pPr algn="ctr" defTabSz="800100">
                <a:lnSpc>
                  <a:spcPct val="90000"/>
                </a:lnSpc>
                <a:spcAft>
                  <a:spcPct val="35000"/>
                </a:spcAft>
                <a:defRPr/>
              </a:pPr>
              <a:r>
                <a:rPr lang="en-US" sz="1400" dirty="0">
                  <a:latin typeface="Arial" panose="020B0604020202020204" pitchFamily="34" charset="0"/>
                  <a:cs typeface="Arial" panose="020B0604020202020204" pitchFamily="34" charset="0"/>
                </a:rPr>
                <a:t>Offices in more than 100 U.S. cities</a:t>
              </a:r>
            </a:p>
            <a:p>
              <a:pPr algn="ctr" defTabSz="800100">
                <a:lnSpc>
                  <a:spcPct val="90000"/>
                </a:lnSpc>
                <a:spcAft>
                  <a:spcPct val="35000"/>
                </a:spcAft>
                <a:defRPr/>
              </a:pPr>
              <a:r>
                <a:rPr lang="en-US" altLang="en-US" sz="1100" b="1" i="1" u="sng" dirty="0">
                  <a:solidFill>
                    <a:srgbClr val="333399"/>
                  </a:solidFill>
                  <a:latin typeface="Arial" pitchFamily="34" charset="0"/>
                  <a:cs typeface="Arial" pitchFamily="34" charset="0"/>
                </a:rPr>
                <a:t>www.trade.gov/cs/</a:t>
              </a:r>
            </a:p>
            <a:p>
              <a:pPr algn="ctr" defTabSz="800100">
                <a:lnSpc>
                  <a:spcPct val="90000"/>
                </a:lnSpc>
                <a:spcAft>
                  <a:spcPct val="35000"/>
                </a:spcAft>
                <a:defRPr/>
              </a:pPr>
              <a:r>
                <a:rPr lang="en-US" altLang="en-US" sz="1100" b="1" i="1" u="sng" dirty="0">
                  <a:solidFill>
                    <a:srgbClr val="333399"/>
                  </a:solidFill>
                  <a:latin typeface="Arial" pitchFamily="34" charset="0"/>
                  <a:cs typeface="Arial" pitchFamily="34" charset="0"/>
                </a:rPr>
                <a:t>www.export.gov/industry/travel/</a:t>
              </a:r>
              <a:endParaRPr lang="en-US" altLang="en-US" sz="1100" i="1" u="sng" dirty="0">
                <a:solidFill>
                  <a:srgbClr val="000000"/>
                </a:solidFill>
                <a:latin typeface="Times"/>
                <a:cs typeface="Arial" pitchFamily="34" charset="0"/>
              </a:endParaRPr>
            </a:p>
            <a:p>
              <a:pPr algn="ctr" defTabSz="800100">
                <a:lnSpc>
                  <a:spcPct val="90000"/>
                </a:lnSpc>
                <a:spcAft>
                  <a:spcPct val="35000"/>
                </a:spcAft>
                <a:defRPr/>
              </a:pPr>
              <a:r>
                <a:rPr lang="en-US" sz="1800" b="1" dirty="0">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311745670"/>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228600"/>
            <a:ext cx="7315200" cy="690563"/>
          </a:xfrm>
        </p:spPr>
        <p:txBody>
          <a:bodyPr/>
          <a:lstStyle/>
          <a:p>
            <a:r>
              <a:rPr lang="en-US" altLang="en-US" dirty="0">
                <a:latin typeface="Trebuchet MS" pitchFamily="34" charset="0"/>
              </a:rPr>
              <a:t>Market Develop Cooperator Program (MDCP)</a:t>
            </a:r>
          </a:p>
        </p:txBody>
      </p:sp>
      <p:sp>
        <p:nvSpPr>
          <p:cNvPr id="6147" name="Content Placeholder 2"/>
          <p:cNvSpPr>
            <a:spLocks noGrp="1"/>
          </p:cNvSpPr>
          <p:nvPr>
            <p:ph idx="1"/>
          </p:nvPr>
        </p:nvSpPr>
        <p:spPr>
          <a:xfrm>
            <a:off x="609600" y="1143000"/>
            <a:ext cx="8077200" cy="4724400"/>
          </a:xfrm>
        </p:spPr>
        <p:txBody>
          <a:bodyPr>
            <a:noAutofit/>
          </a:bodyPr>
          <a:lstStyle/>
          <a:p>
            <a:r>
              <a:rPr lang="en-US" altLang="en-US" sz="2500" dirty="0">
                <a:latin typeface="Trebuchet MS" pitchFamily="34" charset="0"/>
              </a:rPr>
              <a:t>The Cooperator Program provides financial and technical assistance from ITA to support projects that enhance the global competitiveness of U.S. industries.</a:t>
            </a:r>
          </a:p>
          <a:p>
            <a:r>
              <a:rPr lang="en-US" altLang="en-US" sz="2500" dirty="0">
                <a:latin typeface="Trebuchet MS" pitchFamily="34" charset="0"/>
              </a:rPr>
              <a:t>Partnership with ITA and non-profit industry groups like trade associations and chambers of commerce.</a:t>
            </a:r>
          </a:p>
          <a:p>
            <a:r>
              <a:rPr lang="en-US" altLang="en-US" sz="2500" dirty="0">
                <a:latin typeface="Trebuchet MS" pitchFamily="34" charset="0"/>
              </a:rPr>
              <a:t>Industry Groups pledge to pay a minimum of two-thirds of the project costs on sustainable projects</a:t>
            </a:r>
          </a:p>
          <a:p>
            <a:r>
              <a:rPr lang="en-US" altLang="en-US" sz="2500" dirty="0">
                <a:latin typeface="Trebuchet MS" pitchFamily="34" charset="0"/>
              </a:rPr>
              <a:t>Award Limits:  $500,000.  Awards up to 3 years</a:t>
            </a:r>
          </a:p>
          <a:p>
            <a:r>
              <a:rPr lang="en-US" altLang="en-US" sz="2500" dirty="0">
                <a:latin typeface="Trebuchet MS" pitchFamily="34" charset="0"/>
              </a:rPr>
              <a:t>AIANTA was awarded a MDCP to work on promoting U.K. &amp; Italian travel to Indian Country in 2016</a:t>
            </a:r>
          </a:p>
        </p:txBody>
      </p:sp>
    </p:spTree>
    <p:extLst>
      <p:ext uri="{BB962C8B-B14F-4D97-AF65-F5344CB8AC3E}">
        <p14:creationId xmlns:p14="http://schemas.microsoft.com/office/powerpoint/2010/main" val="154782728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9144000" cy="914400"/>
          </a:xfrm>
        </p:spPr>
        <p:txBody>
          <a:bodyPr/>
          <a:lstStyle/>
          <a:p>
            <a:pPr eaLnBrk="1" hangingPunct="1"/>
            <a:r>
              <a:rPr lang="en-US" altLang="en-US" dirty="0">
                <a:cs typeface="Arial" pitchFamily="34" charset="0"/>
              </a:rPr>
              <a:t>Travel Trends to the U.S.</a:t>
            </a:r>
          </a:p>
        </p:txBody>
      </p:sp>
      <p:pic>
        <p:nvPicPr>
          <p:cNvPr id="6147" name="Picture 4" descr="C:\Documents and Settings\john terpening\Application Data\Microsoft\Media Catalog\j017437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209800"/>
            <a:ext cx="33369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C:\Documents and Settings\john terpening\Application Data\Microsoft\Media Catalog\j0395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46387"/>
            <a:ext cx="18923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Documents and Settings\john terpening\Application Data\Microsoft\Media Catalog\j03959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00400"/>
            <a:ext cx="182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AutoShape 9"/>
          <p:cNvSpPr>
            <a:spLocks noChangeArrowheads="1"/>
          </p:cNvSpPr>
          <p:nvPr/>
        </p:nvSpPr>
        <p:spPr bwMode="auto">
          <a:xfrm rot="19774083">
            <a:off x="1358900" y="1981200"/>
            <a:ext cx="16764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dirty="0"/>
          </a:p>
        </p:txBody>
      </p:sp>
      <p:sp>
        <p:nvSpPr>
          <p:cNvPr id="2" name="Bent Arrow 1"/>
          <p:cNvSpPr/>
          <p:nvPr/>
        </p:nvSpPr>
        <p:spPr>
          <a:xfrm flipH="1">
            <a:off x="6477000" y="2057400"/>
            <a:ext cx="1600200" cy="1219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24476457"/>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ChangeArrowheads="1"/>
          </p:cNvSpPr>
          <p:nvPr/>
        </p:nvSpPr>
        <p:spPr bwMode="auto">
          <a:xfrm>
            <a:off x="1752600" y="0"/>
            <a:ext cx="7391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lr>
                <a:srgbClr val="FF0000"/>
              </a:buClr>
              <a:buSzPct val="125000"/>
              <a:buChar char="•"/>
              <a:defRPr sz="2800">
                <a:solidFill>
                  <a:schemeClr val="tx1"/>
                </a:solidFill>
                <a:latin typeface="Trebuchet MS" pitchFamily="34" charset="0"/>
              </a:defRPr>
            </a:lvl1pPr>
            <a:lvl2pPr marL="742950" indent="-285750">
              <a:spcBef>
                <a:spcPct val="20000"/>
              </a:spcBef>
              <a:buClr>
                <a:srgbClr val="0099FF"/>
              </a:buClr>
              <a:buChar char="–"/>
              <a:defRPr sz="2000">
                <a:solidFill>
                  <a:schemeClr val="tx1"/>
                </a:solidFill>
                <a:latin typeface="Trebuchet MS" pitchFamily="34" charset="0"/>
              </a:defRPr>
            </a:lvl2pPr>
            <a:lvl3pPr marL="1143000" indent="-228600">
              <a:spcBef>
                <a:spcPct val="20000"/>
              </a:spcBef>
              <a:buClr>
                <a:srgbClr val="6600CC"/>
              </a:buClr>
              <a:buChar char="•"/>
              <a:defRPr sz="2000">
                <a:solidFill>
                  <a:schemeClr val="tx1"/>
                </a:solidFill>
                <a:latin typeface="Trebuchet MS" pitchFamily="34" charset="0"/>
              </a:defRPr>
            </a:lvl3pPr>
            <a:lvl4pPr marL="1600200" indent="-228600">
              <a:spcBef>
                <a:spcPct val="20000"/>
              </a:spcBef>
              <a:buClr>
                <a:srgbClr val="FFFF00"/>
              </a:buClr>
              <a:buChar char="–"/>
              <a:defRPr>
                <a:solidFill>
                  <a:schemeClr val="tx1"/>
                </a:solidFill>
                <a:latin typeface="Trebuchet MS" pitchFamily="34" charset="0"/>
              </a:defRPr>
            </a:lvl4pPr>
            <a:lvl5pPr marL="2057400" indent="-228600">
              <a:spcBef>
                <a:spcPct val="20000"/>
              </a:spcBef>
              <a:buClr>
                <a:srgbClr val="FFFF00"/>
              </a:buClr>
              <a:buChar char="»"/>
              <a:defRPr>
                <a:solidFill>
                  <a:schemeClr val="tx1"/>
                </a:solidFill>
                <a:latin typeface="Trebuchet MS" pitchFamily="34" charset="0"/>
              </a:defRPr>
            </a:lvl5pPr>
            <a:lvl6pPr marL="2514600" indent="-228600" eaLnBrk="0" fontAlgn="base" hangingPunct="0">
              <a:spcBef>
                <a:spcPct val="20000"/>
              </a:spcBef>
              <a:spcAft>
                <a:spcPct val="0"/>
              </a:spcAft>
              <a:buClr>
                <a:srgbClr val="FFFF00"/>
              </a:buClr>
              <a:buChar char="»"/>
              <a:defRPr>
                <a:solidFill>
                  <a:schemeClr val="tx1"/>
                </a:solidFill>
                <a:latin typeface="Trebuchet MS" pitchFamily="34" charset="0"/>
              </a:defRPr>
            </a:lvl6pPr>
            <a:lvl7pPr marL="2971800" indent="-228600" eaLnBrk="0" fontAlgn="base" hangingPunct="0">
              <a:spcBef>
                <a:spcPct val="20000"/>
              </a:spcBef>
              <a:spcAft>
                <a:spcPct val="0"/>
              </a:spcAft>
              <a:buClr>
                <a:srgbClr val="FFFF00"/>
              </a:buClr>
              <a:buChar char="»"/>
              <a:defRPr>
                <a:solidFill>
                  <a:schemeClr val="tx1"/>
                </a:solidFill>
                <a:latin typeface="Trebuchet MS" pitchFamily="34" charset="0"/>
              </a:defRPr>
            </a:lvl7pPr>
            <a:lvl8pPr marL="3429000" indent="-228600" eaLnBrk="0" fontAlgn="base" hangingPunct="0">
              <a:spcBef>
                <a:spcPct val="20000"/>
              </a:spcBef>
              <a:spcAft>
                <a:spcPct val="0"/>
              </a:spcAft>
              <a:buClr>
                <a:srgbClr val="FFFF00"/>
              </a:buClr>
              <a:buChar char="»"/>
              <a:defRPr>
                <a:solidFill>
                  <a:schemeClr val="tx1"/>
                </a:solidFill>
                <a:latin typeface="Trebuchet MS" pitchFamily="34" charset="0"/>
              </a:defRPr>
            </a:lvl8pPr>
            <a:lvl9pPr marL="3886200" indent="-228600" eaLnBrk="0" fontAlgn="base" hangingPunct="0">
              <a:spcBef>
                <a:spcPct val="20000"/>
              </a:spcBef>
              <a:spcAft>
                <a:spcPct val="0"/>
              </a:spcAft>
              <a:buClr>
                <a:srgbClr val="FFFF00"/>
              </a:buClr>
              <a:buChar char="»"/>
              <a:defRPr>
                <a:solidFill>
                  <a:schemeClr val="tx1"/>
                </a:solidFill>
                <a:latin typeface="Trebuchet MS" pitchFamily="34" charset="0"/>
              </a:defRPr>
            </a:lvl9pPr>
          </a:lstStyle>
          <a:p>
            <a:pPr algn="ctr">
              <a:lnSpc>
                <a:spcPct val="95000"/>
              </a:lnSpc>
              <a:spcBef>
                <a:spcPct val="0"/>
              </a:spcBef>
              <a:buClrTx/>
              <a:buSzTx/>
              <a:buFontTx/>
              <a:buNone/>
            </a:pPr>
            <a:r>
              <a:rPr lang="en-US" altLang="en-US" sz="3400" b="1" dirty="0">
                <a:solidFill>
                  <a:schemeClr val="bg1"/>
                </a:solidFill>
                <a:cs typeface="Arial" pitchFamily="34" charset="0"/>
              </a:rPr>
              <a:t>U.S. Visitors &amp; Spending Trends</a:t>
            </a:r>
            <a:r>
              <a:rPr lang="en-US" altLang="en-US" sz="2400" b="1" dirty="0">
                <a:solidFill>
                  <a:schemeClr val="bg1"/>
                </a:solidFill>
                <a:cs typeface="Arial" pitchFamily="34" charset="0"/>
              </a:rPr>
              <a:t> </a:t>
            </a:r>
          </a:p>
        </p:txBody>
      </p:sp>
      <p:sp>
        <p:nvSpPr>
          <p:cNvPr id="7171" name="Text Box 1034"/>
          <p:cNvSpPr txBox="1">
            <a:spLocks noChangeArrowheads="1"/>
          </p:cNvSpPr>
          <p:nvPr/>
        </p:nvSpPr>
        <p:spPr bwMode="auto">
          <a:xfrm>
            <a:off x="0" y="5334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684213">
              <a:lnSpc>
                <a:spcPct val="90000"/>
              </a:lnSpc>
              <a:spcBef>
                <a:spcPct val="50000"/>
              </a:spcBef>
              <a:buClr>
                <a:srgbClr val="FF0000"/>
              </a:buClr>
              <a:buSzPct val="125000"/>
              <a:buChar char="•"/>
              <a:defRPr sz="2800">
                <a:solidFill>
                  <a:schemeClr val="tx1"/>
                </a:solidFill>
                <a:latin typeface="Trebuchet MS" pitchFamily="34" charset="0"/>
              </a:defRPr>
            </a:lvl1pPr>
            <a:lvl2pPr marL="742950" indent="-285750">
              <a:spcBef>
                <a:spcPct val="20000"/>
              </a:spcBef>
              <a:buClr>
                <a:srgbClr val="0099FF"/>
              </a:buClr>
              <a:buChar char="–"/>
              <a:defRPr sz="2000">
                <a:solidFill>
                  <a:schemeClr val="tx1"/>
                </a:solidFill>
                <a:latin typeface="Trebuchet MS" pitchFamily="34" charset="0"/>
              </a:defRPr>
            </a:lvl2pPr>
            <a:lvl3pPr marL="1143000" indent="-228600">
              <a:spcBef>
                <a:spcPct val="20000"/>
              </a:spcBef>
              <a:buClr>
                <a:srgbClr val="6600CC"/>
              </a:buClr>
              <a:buChar char="•"/>
              <a:defRPr sz="2000">
                <a:solidFill>
                  <a:schemeClr val="tx1"/>
                </a:solidFill>
                <a:latin typeface="Trebuchet MS" pitchFamily="34" charset="0"/>
              </a:defRPr>
            </a:lvl3pPr>
            <a:lvl4pPr marL="1600200" indent="-228600">
              <a:spcBef>
                <a:spcPct val="20000"/>
              </a:spcBef>
              <a:buClr>
                <a:srgbClr val="FFFF00"/>
              </a:buClr>
              <a:buChar char="–"/>
              <a:defRPr>
                <a:solidFill>
                  <a:schemeClr val="tx1"/>
                </a:solidFill>
                <a:latin typeface="Trebuchet MS" pitchFamily="34" charset="0"/>
              </a:defRPr>
            </a:lvl4pPr>
            <a:lvl5pPr marL="2057400" indent="-228600">
              <a:spcBef>
                <a:spcPct val="20000"/>
              </a:spcBef>
              <a:buClr>
                <a:srgbClr val="FFFF00"/>
              </a:buClr>
              <a:buChar char="»"/>
              <a:defRPr>
                <a:solidFill>
                  <a:schemeClr val="tx1"/>
                </a:solidFill>
                <a:latin typeface="Trebuchet MS" pitchFamily="34" charset="0"/>
              </a:defRPr>
            </a:lvl5pPr>
            <a:lvl6pPr marL="2514600" indent="-228600" eaLnBrk="0" fontAlgn="base" hangingPunct="0">
              <a:spcBef>
                <a:spcPct val="20000"/>
              </a:spcBef>
              <a:spcAft>
                <a:spcPct val="0"/>
              </a:spcAft>
              <a:buClr>
                <a:srgbClr val="FFFF00"/>
              </a:buClr>
              <a:buChar char="»"/>
              <a:defRPr>
                <a:solidFill>
                  <a:schemeClr val="tx1"/>
                </a:solidFill>
                <a:latin typeface="Trebuchet MS" pitchFamily="34" charset="0"/>
              </a:defRPr>
            </a:lvl6pPr>
            <a:lvl7pPr marL="2971800" indent="-228600" eaLnBrk="0" fontAlgn="base" hangingPunct="0">
              <a:spcBef>
                <a:spcPct val="20000"/>
              </a:spcBef>
              <a:spcAft>
                <a:spcPct val="0"/>
              </a:spcAft>
              <a:buClr>
                <a:srgbClr val="FFFF00"/>
              </a:buClr>
              <a:buChar char="»"/>
              <a:defRPr>
                <a:solidFill>
                  <a:schemeClr val="tx1"/>
                </a:solidFill>
                <a:latin typeface="Trebuchet MS" pitchFamily="34" charset="0"/>
              </a:defRPr>
            </a:lvl7pPr>
            <a:lvl8pPr marL="3429000" indent="-228600" eaLnBrk="0" fontAlgn="base" hangingPunct="0">
              <a:spcBef>
                <a:spcPct val="20000"/>
              </a:spcBef>
              <a:spcAft>
                <a:spcPct val="0"/>
              </a:spcAft>
              <a:buClr>
                <a:srgbClr val="FFFF00"/>
              </a:buClr>
              <a:buChar char="»"/>
              <a:defRPr>
                <a:solidFill>
                  <a:schemeClr val="tx1"/>
                </a:solidFill>
                <a:latin typeface="Trebuchet MS" pitchFamily="34" charset="0"/>
              </a:defRPr>
            </a:lvl8pPr>
            <a:lvl9pPr marL="3886200" indent="-228600" eaLnBrk="0" fontAlgn="base" hangingPunct="0">
              <a:spcBef>
                <a:spcPct val="20000"/>
              </a:spcBef>
              <a:spcAft>
                <a:spcPct val="0"/>
              </a:spcAft>
              <a:buClr>
                <a:srgbClr val="FFFF00"/>
              </a:buClr>
              <a:buChar char="»"/>
              <a:defRPr>
                <a:solidFill>
                  <a:schemeClr val="tx1"/>
                </a:solidFill>
                <a:latin typeface="Trebuchet MS" pitchFamily="34" charset="0"/>
              </a:defRPr>
            </a:lvl9pPr>
          </a:lstStyle>
          <a:p>
            <a:pPr>
              <a:lnSpc>
                <a:spcPct val="100000"/>
              </a:lnSpc>
              <a:spcBef>
                <a:spcPct val="0"/>
              </a:spcBef>
              <a:buClrTx/>
              <a:buSzTx/>
              <a:buFontTx/>
              <a:buNone/>
            </a:pPr>
            <a:r>
              <a:rPr lang="en-US" altLang="en-US" sz="1000" dirty="0">
                <a:solidFill>
                  <a:srgbClr val="000000"/>
                </a:solidFill>
                <a:latin typeface="Calibri" pitchFamily="34" charset="0"/>
                <a:cs typeface="Arial" pitchFamily="34" charset="0"/>
              </a:rPr>
              <a:t>Sources:	Department of Commerce, National Travel and Tourism Office; Department of Commerce, Bureau of Economic Analysis; </a:t>
            </a:r>
            <a:br>
              <a:rPr lang="en-US" altLang="en-US" sz="1000" dirty="0">
                <a:solidFill>
                  <a:srgbClr val="000000"/>
                </a:solidFill>
                <a:latin typeface="Calibri" pitchFamily="34" charset="0"/>
                <a:cs typeface="Arial" pitchFamily="34" charset="0"/>
              </a:rPr>
            </a:br>
            <a:r>
              <a:rPr lang="en-US" altLang="en-US" sz="1000" dirty="0">
                <a:solidFill>
                  <a:srgbClr val="000000"/>
                </a:solidFill>
                <a:latin typeface="Calibri" pitchFamily="34" charset="0"/>
                <a:cs typeface="Arial" pitchFamily="34" charset="0"/>
              </a:rPr>
              <a:t>Statistics Canada; Banco de Mexico.</a:t>
            </a:r>
          </a:p>
          <a:p>
            <a:pPr>
              <a:lnSpc>
                <a:spcPct val="100000"/>
              </a:lnSpc>
              <a:spcBef>
                <a:spcPct val="0"/>
              </a:spcBef>
              <a:buClrTx/>
              <a:buSzTx/>
              <a:buFontTx/>
              <a:buNone/>
            </a:pPr>
            <a:r>
              <a:rPr lang="en-US" altLang="en-US" sz="1000" dirty="0">
                <a:solidFill>
                  <a:srgbClr val="000000"/>
                </a:solidFill>
                <a:latin typeface="Calibri" pitchFamily="34" charset="0"/>
                <a:cs typeface="Arial" pitchFamily="34" charset="0"/>
              </a:rPr>
              <a:t>Note:	The Bureau of Economic Analysis revised the definition of travel exports (spending) in 2014 to better align with international standards.  In general, this revision increased U.S. travel exports by 20%.  The timeline shown includes the revisions back to 1999 and thus represents comparable data.</a:t>
            </a:r>
          </a:p>
        </p:txBody>
      </p:sp>
      <p:graphicFrame>
        <p:nvGraphicFramePr>
          <p:cNvPr id="5" name="Chart 4"/>
          <p:cNvGraphicFramePr>
            <a:graphicFrameLocks noChangeAspect="1"/>
          </p:cNvGraphicFramePr>
          <p:nvPr>
            <p:extLst>
              <p:ext uri="{D42A27DB-BD31-4B8C-83A1-F6EECF244321}">
                <p14:modId xmlns:p14="http://schemas.microsoft.com/office/powerpoint/2010/main" val="377945827"/>
              </p:ext>
            </p:extLst>
          </p:nvPr>
        </p:nvGraphicFramePr>
        <p:xfrm>
          <a:off x="963666" y="915988"/>
          <a:ext cx="7182113" cy="434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730521"/>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8452266"/>
              </p:ext>
            </p:extLst>
          </p:nvPr>
        </p:nvGraphicFramePr>
        <p:xfrm>
          <a:off x="1371601" y="838200"/>
          <a:ext cx="6248399" cy="4854958"/>
        </p:xfrm>
        <a:graphic>
          <a:graphicData uri="http://schemas.openxmlformats.org/drawingml/2006/table">
            <a:tbl>
              <a:tblPr firstRow="1" bandRow="1">
                <a:tableStyleId>{3B4B98B0-60AC-42C2-AFA5-B58CD77FA1E5}</a:tableStyleId>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831598">
                <a:tc>
                  <a:txBody>
                    <a:bodyPr/>
                    <a:lstStyle/>
                    <a:p>
                      <a:r>
                        <a:rPr lang="en-US" dirty="0"/>
                        <a:t>Origin of the Visitor</a:t>
                      </a:r>
                    </a:p>
                  </a:txBody>
                  <a:tcPr anchor="b"/>
                </a:tc>
                <a:tc>
                  <a:txBody>
                    <a:bodyPr/>
                    <a:lstStyle/>
                    <a:p>
                      <a:r>
                        <a:rPr lang="en-US" dirty="0"/>
                        <a:t>2016 $ in Mils</a:t>
                      </a:r>
                    </a:p>
                  </a:txBody>
                  <a:tcPr anchor="b"/>
                </a:tc>
                <a:tc>
                  <a:txBody>
                    <a:bodyPr/>
                    <a:lstStyle/>
                    <a:p>
                      <a:r>
                        <a:rPr lang="en-US" dirty="0"/>
                        <a:t>% change 15/16</a:t>
                      </a:r>
                    </a:p>
                  </a:txBody>
                  <a:tcPr anchor="b"/>
                </a:tc>
                <a:tc>
                  <a:txBody>
                    <a:bodyPr/>
                    <a:lstStyle/>
                    <a:p>
                      <a:r>
                        <a:rPr lang="en-US" dirty="0"/>
                        <a:t>% change 07/16</a:t>
                      </a:r>
                    </a:p>
                  </a:txBody>
                  <a:tcPr anchor="b"/>
                </a:tc>
                <a:extLst>
                  <a:ext uri="{0D108BD9-81ED-4DB2-BD59-A6C34878D82A}">
                    <a16:rowId xmlns:a16="http://schemas.microsoft.com/office/drawing/2014/main" val="10000"/>
                  </a:ext>
                </a:extLst>
              </a:tr>
              <a:tr h="357438">
                <a:tc>
                  <a:txBody>
                    <a:bodyPr/>
                    <a:lstStyle/>
                    <a:p>
                      <a:r>
                        <a:rPr lang="en-US" dirty="0"/>
                        <a:t>Total Travel Exports</a:t>
                      </a:r>
                    </a:p>
                  </a:txBody>
                  <a:tcPr/>
                </a:tc>
                <a:tc>
                  <a:txBody>
                    <a:bodyPr/>
                    <a:lstStyle/>
                    <a:p>
                      <a:pPr algn="ctr"/>
                      <a:r>
                        <a:rPr lang="en-US" dirty="0"/>
                        <a:t>$244.7</a:t>
                      </a:r>
                    </a:p>
                  </a:txBody>
                  <a:tcPr/>
                </a:tc>
                <a:tc>
                  <a:txBody>
                    <a:bodyPr/>
                    <a:lstStyle/>
                    <a:p>
                      <a:pPr algn="ctr"/>
                      <a:r>
                        <a:rPr lang="en-US" dirty="0">
                          <a:solidFill>
                            <a:srgbClr val="FF0000"/>
                          </a:solidFill>
                        </a:rPr>
                        <a:t>-1%</a:t>
                      </a:r>
                    </a:p>
                  </a:txBody>
                  <a:tcPr/>
                </a:tc>
                <a:tc>
                  <a:txBody>
                    <a:bodyPr/>
                    <a:lstStyle/>
                    <a:p>
                      <a:pPr algn="ctr"/>
                      <a:r>
                        <a:rPr lang="en-US" dirty="0"/>
                        <a:t>70%</a:t>
                      </a:r>
                    </a:p>
                  </a:txBody>
                  <a:tcPr/>
                </a:tc>
                <a:extLst>
                  <a:ext uri="{0D108BD9-81ED-4DB2-BD59-A6C34878D82A}">
                    <a16:rowId xmlns:a16="http://schemas.microsoft.com/office/drawing/2014/main" val="10001"/>
                  </a:ext>
                </a:extLst>
              </a:tr>
              <a:tr h="357438">
                <a:tc>
                  <a:txBody>
                    <a:bodyPr/>
                    <a:lstStyle/>
                    <a:p>
                      <a:r>
                        <a:rPr lang="en-US" dirty="0"/>
                        <a:t>  Overseas</a:t>
                      </a:r>
                    </a:p>
                  </a:txBody>
                  <a:tcPr/>
                </a:tc>
                <a:tc>
                  <a:txBody>
                    <a:bodyPr/>
                    <a:lstStyle/>
                    <a:p>
                      <a:pPr algn="ctr"/>
                      <a:r>
                        <a:rPr lang="en-US" dirty="0"/>
                        <a:t>$203.7</a:t>
                      </a:r>
                    </a:p>
                  </a:txBody>
                  <a:tcPr/>
                </a:tc>
                <a:tc>
                  <a:txBody>
                    <a:bodyPr/>
                    <a:lstStyle/>
                    <a:p>
                      <a:pPr algn="ctr"/>
                      <a:r>
                        <a:rPr lang="en-US" dirty="0">
                          <a:solidFill>
                            <a:srgbClr val="FF0000"/>
                          </a:solidFill>
                        </a:rPr>
                        <a:t>0%</a:t>
                      </a:r>
                    </a:p>
                  </a:txBody>
                  <a:tcPr/>
                </a:tc>
                <a:tc>
                  <a:txBody>
                    <a:bodyPr/>
                    <a:lstStyle/>
                    <a:p>
                      <a:pPr algn="ctr"/>
                      <a:r>
                        <a:rPr lang="en-US" dirty="0"/>
                        <a:t>86%</a:t>
                      </a:r>
                    </a:p>
                  </a:txBody>
                  <a:tcPr/>
                </a:tc>
                <a:extLst>
                  <a:ext uri="{0D108BD9-81ED-4DB2-BD59-A6C34878D82A}">
                    <a16:rowId xmlns:a16="http://schemas.microsoft.com/office/drawing/2014/main" val="10002"/>
                  </a:ext>
                </a:extLst>
              </a:tr>
              <a:tr h="357438">
                <a:tc>
                  <a:txBody>
                    <a:bodyPr/>
                    <a:lstStyle/>
                    <a:p>
                      <a:r>
                        <a:rPr lang="en-US" dirty="0"/>
                        <a:t>  China </a:t>
                      </a:r>
                      <a:r>
                        <a:rPr lang="en-US" baseline="30000" dirty="0"/>
                        <a:t>(1)</a:t>
                      </a:r>
                    </a:p>
                  </a:txBody>
                  <a:tcPr/>
                </a:tc>
                <a:tc>
                  <a:txBody>
                    <a:bodyPr/>
                    <a:lstStyle/>
                    <a:p>
                      <a:pPr algn="ctr"/>
                      <a:r>
                        <a:rPr lang="en-US" dirty="0"/>
                        <a:t>$33.0</a:t>
                      </a:r>
                    </a:p>
                  </a:txBody>
                  <a:tcPr/>
                </a:tc>
                <a:tc>
                  <a:txBody>
                    <a:bodyPr/>
                    <a:lstStyle/>
                    <a:p>
                      <a:pPr algn="ctr"/>
                      <a:r>
                        <a:rPr lang="en-US" dirty="0">
                          <a:solidFill>
                            <a:schemeClr val="tx1"/>
                          </a:solidFill>
                        </a:rPr>
                        <a:t>9%</a:t>
                      </a:r>
                    </a:p>
                  </a:txBody>
                  <a:tcPr/>
                </a:tc>
                <a:tc>
                  <a:txBody>
                    <a:bodyPr/>
                    <a:lstStyle/>
                    <a:p>
                      <a:pPr algn="ctr"/>
                      <a:r>
                        <a:rPr lang="en-US" dirty="0"/>
                        <a:t>588%</a:t>
                      </a:r>
                    </a:p>
                  </a:txBody>
                  <a:tcPr/>
                </a:tc>
                <a:extLst>
                  <a:ext uri="{0D108BD9-81ED-4DB2-BD59-A6C34878D82A}">
                    <a16:rowId xmlns:a16="http://schemas.microsoft.com/office/drawing/2014/main" val="10003"/>
                  </a:ext>
                </a:extLst>
              </a:tr>
              <a:tr h="357438">
                <a:tc>
                  <a:txBody>
                    <a:bodyPr/>
                    <a:lstStyle/>
                    <a:p>
                      <a:r>
                        <a:rPr lang="en-US" dirty="0"/>
                        <a:t>  Canada</a:t>
                      </a:r>
                    </a:p>
                  </a:txBody>
                  <a:tcPr/>
                </a:tc>
                <a:tc>
                  <a:txBody>
                    <a:bodyPr/>
                    <a:lstStyle/>
                    <a:p>
                      <a:pPr algn="ctr"/>
                      <a:r>
                        <a:rPr lang="en-US" dirty="0"/>
                        <a:t>$20.9</a:t>
                      </a:r>
                    </a:p>
                  </a:txBody>
                  <a:tcPr/>
                </a:tc>
                <a:tc>
                  <a:txBody>
                    <a:bodyPr/>
                    <a:lstStyle/>
                    <a:p>
                      <a:pPr algn="ctr"/>
                      <a:r>
                        <a:rPr lang="en-US" dirty="0">
                          <a:solidFill>
                            <a:srgbClr val="FF0000"/>
                          </a:solidFill>
                        </a:rPr>
                        <a:t>-8%</a:t>
                      </a:r>
                    </a:p>
                  </a:txBody>
                  <a:tcPr/>
                </a:tc>
                <a:tc>
                  <a:txBody>
                    <a:bodyPr/>
                    <a:lstStyle/>
                    <a:p>
                      <a:pPr algn="ctr"/>
                      <a:r>
                        <a:rPr lang="en-US" dirty="0"/>
                        <a:t>18%</a:t>
                      </a:r>
                    </a:p>
                  </a:txBody>
                  <a:tcPr/>
                </a:tc>
                <a:extLst>
                  <a:ext uri="{0D108BD9-81ED-4DB2-BD59-A6C34878D82A}">
                    <a16:rowId xmlns:a16="http://schemas.microsoft.com/office/drawing/2014/main" val="10004"/>
                  </a:ext>
                </a:extLst>
              </a:tr>
              <a:tr h="35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Mexico </a:t>
                      </a:r>
                      <a:r>
                        <a:rPr lang="en-US" baseline="30000" dirty="0"/>
                        <a:t>(1)</a:t>
                      </a:r>
                    </a:p>
                  </a:txBody>
                  <a:tcPr/>
                </a:tc>
                <a:tc>
                  <a:txBody>
                    <a:bodyPr/>
                    <a:lstStyle/>
                    <a:p>
                      <a:pPr algn="ctr"/>
                      <a:r>
                        <a:rPr lang="en-US" dirty="0"/>
                        <a:t>$20.2</a:t>
                      </a:r>
                    </a:p>
                  </a:txBody>
                  <a:tcPr/>
                </a:tc>
                <a:tc>
                  <a:txBody>
                    <a:bodyPr/>
                    <a:lstStyle/>
                    <a:p>
                      <a:pPr algn="ctr"/>
                      <a:r>
                        <a:rPr lang="en-US" dirty="0">
                          <a:solidFill>
                            <a:schemeClr val="tx1"/>
                          </a:solidFill>
                        </a:rPr>
                        <a:t>3%</a:t>
                      </a:r>
                    </a:p>
                  </a:txBody>
                  <a:tcPr/>
                </a:tc>
                <a:tc>
                  <a:txBody>
                    <a:bodyPr/>
                    <a:lstStyle/>
                    <a:p>
                      <a:pPr algn="ctr"/>
                      <a:r>
                        <a:rPr lang="en-US" dirty="0"/>
                        <a:t>21%</a:t>
                      </a:r>
                    </a:p>
                  </a:txBody>
                  <a:tcPr/>
                </a:tc>
                <a:extLst>
                  <a:ext uri="{0D108BD9-81ED-4DB2-BD59-A6C34878D82A}">
                    <a16:rowId xmlns:a16="http://schemas.microsoft.com/office/drawing/2014/main" val="10005"/>
                  </a:ext>
                </a:extLst>
              </a:tr>
              <a:tr h="357438">
                <a:tc>
                  <a:txBody>
                    <a:bodyPr/>
                    <a:lstStyle/>
                    <a:p>
                      <a:r>
                        <a:rPr lang="en-US" dirty="0"/>
                        <a:t>  Japan</a:t>
                      </a:r>
                    </a:p>
                  </a:txBody>
                  <a:tcPr/>
                </a:tc>
                <a:tc>
                  <a:txBody>
                    <a:bodyPr/>
                    <a:lstStyle/>
                    <a:p>
                      <a:pPr algn="ctr"/>
                      <a:r>
                        <a:rPr lang="en-US" dirty="0"/>
                        <a:t>$16.1</a:t>
                      </a:r>
                    </a:p>
                  </a:txBody>
                  <a:tcPr/>
                </a:tc>
                <a:tc>
                  <a:txBody>
                    <a:bodyPr/>
                    <a:lstStyle/>
                    <a:p>
                      <a:pPr algn="ctr"/>
                      <a:r>
                        <a:rPr lang="en-US" dirty="0">
                          <a:solidFill>
                            <a:srgbClr val="FF0000"/>
                          </a:solidFill>
                        </a:rPr>
                        <a:t>-7%</a:t>
                      </a:r>
                    </a:p>
                  </a:txBody>
                  <a:tcPr/>
                </a:tc>
                <a:tc>
                  <a:txBody>
                    <a:bodyPr/>
                    <a:lstStyle/>
                    <a:p>
                      <a:pPr algn="ctr"/>
                      <a:r>
                        <a:rPr lang="en-US" dirty="0"/>
                        <a:t>14%</a:t>
                      </a:r>
                    </a:p>
                  </a:txBody>
                  <a:tcPr/>
                </a:tc>
                <a:extLst>
                  <a:ext uri="{0D108BD9-81ED-4DB2-BD59-A6C34878D82A}">
                    <a16:rowId xmlns:a16="http://schemas.microsoft.com/office/drawing/2014/main" val="10006"/>
                  </a:ext>
                </a:extLst>
              </a:tr>
              <a:tr h="357438">
                <a:tc>
                  <a:txBody>
                    <a:bodyPr/>
                    <a:lstStyle/>
                    <a:p>
                      <a:r>
                        <a:rPr lang="en-US" dirty="0"/>
                        <a:t>  United Kingdom</a:t>
                      </a:r>
                    </a:p>
                  </a:txBody>
                  <a:tcPr/>
                </a:tc>
                <a:tc>
                  <a:txBody>
                    <a:bodyPr/>
                    <a:lstStyle/>
                    <a:p>
                      <a:pPr algn="ctr"/>
                      <a:r>
                        <a:rPr lang="en-US" dirty="0"/>
                        <a:t>$16.0</a:t>
                      </a:r>
                    </a:p>
                  </a:txBody>
                  <a:tcPr/>
                </a:tc>
                <a:tc>
                  <a:txBody>
                    <a:bodyPr/>
                    <a:lstStyle/>
                    <a:p>
                      <a:pPr algn="ctr"/>
                      <a:r>
                        <a:rPr lang="en-US" dirty="0">
                          <a:solidFill>
                            <a:srgbClr val="FF0000"/>
                          </a:solidFill>
                        </a:rPr>
                        <a:t>-4%</a:t>
                      </a:r>
                    </a:p>
                  </a:txBody>
                  <a:tcPr/>
                </a:tc>
                <a:tc>
                  <a:txBody>
                    <a:bodyPr/>
                    <a:lstStyle/>
                    <a:p>
                      <a:pPr algn="ctr"/>
                      <a:r>
                        <a:rPr lang="en-US" dirty="0"/>
                        <a:t>13%</a:t>
                      </a:r>
                    </a:p>
                  </a:txBody>
                  <a:tcPr/>
                </a:tc>
                <a:extLst>
                  <a:ext uri="{0D108BD9-81ED-4DB2-BD59-A6C34878D82A}">
                    <a16:rowId xmlns:a16="http://schemas.microsoft.com/office/drawing/2014/main" val="10007"/>
                  </a:ext>
                </a:extLst>
              </a:tr>
              <a:tr h="35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India </a:t>
                      </a:r>
                      <a:r>
                        <a:rPr lang="en-US" baseline="30000" dirty="0"/>
                        <a:t>(1)</a:t>
                      </a:r>
                    </a:p>
                  </a:txBody>
                  <a:tcPr/>
                </a:tc>
                <a:tc>
                  <a:txBody>
                    <a:bodyPr/>
                    <a:lstStyle/>
                    <a:p>
                      <a:pPr algn="ctr"/>
                      <a:r>
                        <a:rPr lang="en-US" dirty="0"/>
                        <a:t>$13.6</a:t>
                      </a:r>
                    </a:p>
                  </a:txBody>
                  <a:tcPr/>
                </a:tc>
                <a:tc>
                  <a:txBody>
                    <a:bodyPr/>
                    <a:lstStyle/>
                    <a:p>
                      <a:pPr algn="ctr"/>
                      <a:r>
                        <a:rPr lang="en-US" dirty="0"/>
                        <a:t>14%</a:t>
                      </a:r>
                    </a:p>
                  </a:txBody>
                  <a:tcPr/>
                </a:tc>
                <a:tc>
                  <a:txBody>
                    <a:bodyPr/>
                    <a:lstStyle/>
                    <a:p>
                      <a:pPr algn="ctr"/>
                      <a:r>
                        <a:rPr lang="en-US" dirty="0"/>
                        <a:t>139%</a:t>
                      </a:r>
                    </a:p>
                  </a:txBody>
                  <a:tcPr/>
                </a:tc>
                <a:extLst>
                  <a:ext uri="{0D108BD9-81ED-4DB2-BD59-A6C34878D82A}">
                    <a16:rowId xmlns:a16="http://schemas.microsoft.com/office/drawing/2014/main" val="10008"/>
                  </a:ext>
                </a:extLst>
              </a:tr>
              <a:tr h="357438">
                <a:tc>
                  <a:txBody>
                    <a:bodyPr/>
                    <a:lstStyle/>
                    <a:p>
                      <a:r>
                        <a:rPr lang="en-US" dirty="0"/>
                        <a:t>  Brazil</a:t>
                      </a:r>
                    </a:p>
                  </a:txBody>
                  <a:tcPr/>
                </a:tc>
                <a:tc>
                  <a:txBody>
                    <a:bodyPr/>
                    <a:lstStyle/>
                    <a:p>
                      <a:pPr algn="ctr"/>
                      <a:r>
                        <a:rPr lang="en-US" dirty="0"/>
                        <a:t>$11.0</a:t>
                      </a:r>
                    </a:p>
                  </a:txBody>
                  <a:tcPr/>
                </a:tc>
                <a:tc>
                  <a:txBody>
                    <a:bodyPr/>
                    <a:lstStyle/>
                    <a:p>
                      <a:pPr algn="ctr"/>
                      <a:r>
                        <a:rPr lang="en-US" dirty="0">
                          <a:solidFill>
                            <a:srgbClr val="FF0000"/>
                          </a:solidFill>
                        </a:rPr>
                        <a:t>-20%</a:t>
                      </a:r>
                    </a:p>
                  </a:txBody>
                  <a:tcPr/>
                </a:tc>
                <a:tc>
                  <a:txBody>
                    <a:bodyPr/>
                    <a:lstStyle/>
                    <a:p>
                      <a:pPr algn="ctr"/>
                      <a:r>
                        <a:rPr lang="en-US" dirty="0"/>
                        <a:t>182%</a:t>
                      </a:r>
                    </a:p>
                  </a:txBody>
                  <a:tcPr/>
                </a:tc>
                <a:extLst>
                  <a:ext uri="{0D108BD9-81ED-4DB2-BD59-A6C34878D82A}">
                    <a16:rowId xmlns:a16="http://schemas.microsoft.com/office/drawing/2014/main" val="10009"/>
                  </a:ext>
                </a:extLst>
              </a:tr>
              <a:tr h="357438">
                <a:tc>
                  <a:txBody>
                    <a:bodyPr/>
                    <a:lstStyle/>
                    <a:p>
                      <a:r>
                        <a:rPr lang="en-US" dirty="0"/>
                        <a:t>  Australia</a:t>
                      </a:r>
                    </a:p>
                  </a:txBody>
                  <a:tcPr/>
                </a:tc>
                <a:tc>
                  <a:txBody>
                    <a:bodyPr/>
                    <a:lstStyle/>
                    <a:p>
                      <a:pPr algn="ctr"/>
                      <a:r>
                        <a:rPr lang="en-US" dirty="0"/>
                        <a:t>$8.7</a:t>
                      </a:r>
                    </a:p>
                  </a:txBody>
                  <a:tcPr/>
                </a:tc>
                <a:tc>
                  <a:txBody>
                    <a:bodyPr/>
                    <a:lstStyle/>
                    <a:p>
                      <a:pPr algn="ctr"/>
                      <a:r>
                        <a:rPr lang="en-US" dirty="0">
                          <a:solidFill>
                            <a:srgbClr val="FF0000"/>
                          </a:solidFill>
                        </a:rPr>
                        <a:t>-7%</a:t>
                      </a:r>
                    </a:p>
                  </a:txBody>
                  <a:tcPr/>
                </a:tc>
                <a:tc>
                  <a:txBody>
                    <a:bodyPr/>
                    <a:lstStyle/>
                    <a:p>
                      <a:pPr algn="ctr"/>
                      <a:r>
                        <a:rPr lang="en-US" dirty="0"/>
                        <a:t>118%</a:t>
                      </a:r>
                    </a:p>
                  </a:txBody>
                  <a:tcPr/>
                </a:tc>
                <a:extLst>
                  <a:ext uri="{0D108BD9-81ED-4DB2-BD59-A6C34878D82A}">
                    <a16:rowId xmlns:a16="http://schemas.microsoft.com/office/drawing/2014/main" val="10010"/>
                  </a:ext>
                </a:extLst>
              </a:tr>
              <a:tr h="35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South Korea </a:t>
                      </a:r>
                      <a:r>
                        <a:rPr lang="en-US" baseline="30000" dirty="0"/>
                        <a:t>(1)</a:t>
                      </a:r>
                    </a:p>
                  </a:txBody>
                  <a:tcPr/>
                </a:tc>
                <a:tc>
                  <a:txBody>
                    <a:bodyPr/>
                    <a:lstStyle/>
                    <a:p>
                      <a:pPr algn="ctr"/>
                      <a:r>
                        <a:rPr lang="en-US" dirty="0"/>
                        <a:t>$8.6</a:t>
                      </a:r>
                    </a:p>
                  </a:txBody>
                  <a:tcPr/>
                </a:tc>
                <a:tc>
                  <a:txBody>
                    <a:bodyPr/>
                    <a:lstStyle/>
                    <a:p>
                      <a:pPr algn="ctr"/>
                      <a:r>
                        <a:rPr lang="en-US" dirty="0"/>
                        <a:t>4%</a:t>
                      </a:r>
                    </a:p>
                  </a:txBody>
                  <a:tcPr/>
                </a:tc>
                <a:tc>
                  <a:txBody>
                    <a:bodyPr/>
                    <a:lstStyle/>
                    <a:p>
                      <a:pPr algn="ctr"/>
                      <a:r>
                        <a:rPr lang="en-US" dirty="0"/>
                        <a:t>87%</a:t>
                      </a:r>
                    </a:p>
                  </a:txBody>
                  <a:tcPr/>
                </a:tc>
                <a:extLst>
                  <a:ext uri="{0D108BD9-81ED-4DB2-BD59-A6C34878D82A}">
                    <a16:rowId xmlns:a16="http://schemas.microsoft.com/office/drawing/2014/main" val="10011"/>
                  </a:ext>
                </a:extLst>
              </a:tr>
            </a:tbl>
          </a:graphicData>
        </a:graphic>
      </p:graphicFrame>
      <p:sp>
        <p:nvSpPr>
          <p:cNvPr id="3" name="Rectangle 2"/>
          <p:cNvSpPr/>
          <p:nvPr/>
        </p:nvSpPr>
        <p:spPr>
          <a:xfrm>
            <a:off x="1981200" y="-76200"/>
            <a:ext cx="7010400" cy="830997"/>
          </a:xfrm>
          <a:prstGeom prst="rect">
            <a:avLst/>
          </a:prstGeom>
        </p:spPr>
        <p:txBody>
          <a:bodyPr wrap="square">
            <a:spAutoFit/>
          </a:bodyPr>
          <a:lstStyle/>
          <a:p>
            <a:pPr algn="ctr"/>
            <a:r>
              <a:rPr lang="en-US" altLang="en-US" dirty="0">
                <a:solidFill>
                  <a:schemeClr val="bg1"/>
                </a:solidFill>
              </a:rPr>
              <a:t>2016 Top Origin Markets for</a:t>
            </a:r>
            <a:br>
              <a:rPr lang="en-US" altLang="en-US" dirty="0">
                <a:solidFill>
                  <a:schemeClr val="bg1"/>
                </a:solidFill>
              </a:rPr>
            </a:br>
            <a:r>
              <a:rPr lang="en-US" altLang="en-US" dirty="0">
                <a:solidFill>
                  <a:schemeClr val="bg1"/>
                </a:solidFill>
              </a:rPr>
              <a:t>Traveler Spending (Exports) to/in the U.S.</a:t>
            </a:r>
            <a:endParaRPr lang="en-US" dirty="0">
              <a:solidFill>
                <a:schemeClr val="bg1"/>
              </a:solidFill>
            </a:endParaRPr>
          </a:p>
        </p:txBody>
      </p:sp>
      <p:sp>
        <p:nvSpPr>
          <p:cNvPr id="4" name="TextBox 3"/>
          <p:cNvSpPr txBox="1"/>
          <p:nvPr/>
        </p:nvSpPr>
        <p:spPr>
          <a:xfrm>
            <a:off x="1371600" y="5715000"/>
            <a:ext cx="7747919" cy="523220"/>
          </a:xfrm>
          <a:prstGeom prst="rect">
            <a:avLst/>
          </a:prstGeom>
          <a:noFill/>
        </p:spPr>
        <p:txBody>
          <a:bodyPr wrap="square" rtlCol="0">
            <a:spAutoFit/>
          </a:bodyPr>
          <a:lstStyle/>
          <a:p>
            <a:r>
              <a:rPr lang="en-US" sz="1400" dirty="0"/>
              <a:t>Source:  U.S. Department of Commerce, Bureau of Economic Analysis</a:t>
            </a:r>
          </a:p>
          <a:p>
            <a:r>
              <a:rPr lang="en-US" sz="1400" dirty="0"/>
              <a:t>                (1) record year for travel spending in 2016</a:t>
            </a:r>
          </a:p>
        </p:txBody>
      </p:sp>
    </p:spTree>
    <p:extLst>
      <p:ext uri="{BB962C8B-B14F-4D97-AF65-F5344CB8AC3E}">
        <p14:creationId xmlns:p14="http://schemas.microsoft.com/office/powerpoint/2010/main" val="3242503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1"/>
            <a:ext cx="7543800" cy="762000"/>
          </a:xfrm>
        </p:spPr>
        <p:txBody>
          <a:bodyPr/>
          <a:lstStyle/>
          <a:p>
            <a:r>
              <a:rPr lang="en-US" dirty="0"/>
              <a:t>Top 10 International Arrival Markets in 2016</a:t>
            </a:r>
          </a:p>
        </p:txBody>
      </p:sp>
      <p:graphicFrame>
        <p:nvGraphicFramePr>
          <p:cNvPr id="4" name="Table 3"/>
          <p:cNvGraphicFramePr>
            <a:graphicFrameLocks noGrp="1"/>
          </p:cNvGraphicFramePr>
          <p:nvPr>
            <p:extLst>
              <p:ext uri="{D42A27DB-BD31-4B8C-83A1-F6EECF244321}">
                <p14:modId xmlns:p14="http://schemas.microsoft.com/office/powerpoint/2010/main" val="3194550535"/>
              </p:ext>
            </p:extLst>
          </p:nvPr>
        </p:nvGraphicFramePr>
        <p:xfrm>
          <a:off x="609599" y="822960"/>
          <a:ext cx="6705600" cy="5273040"/>
        </p:xfrm>
        <a:graphic>
          <a:graphicData uri="http://schemas.openxmlformats.org/drawingml/2006/table">
            <a:tbl>
              <a:tblPr firstRow="1" bandRow="1">
                <a:tableStyleId>{3B4B98B0-60AC-42C2-AFA5-B58CD77FA1E5}</a:tableStyleId>
              </a:tblPr>
              <a:tblGrid>
                <a:gridCol w="26670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370840">
                <a:tc>
                  <a:txBody>
                    <a:bodyPr/>
                    <a:lstStyle/>
                    <a:p>
                      <a:r>
                        <a:rPr lang="en-US" sz="2000" dirty="0"/>
                        <a:t>Country  of Residence</a:t>
                      </a:r>
                    </a:p>
                  </a:txBody>
                  <a:tcPr/>
                </a:tc>
                <a:tc>
                  <a:txBody>
                    <a:bodyPr/>
                    <a:lstStyle/>
                    <a:p>
                      <a:pPr algn="ctr"/>
                      <a:r>
                        <a:rPr lang="en-US" sz="2000" dirty="0"/>
                        <a:t>2016 (Mils)</a:t>
                      </a:r>
                    </a:p>
                  </a:txBody>
                  <a:tcPr/>
                </a:tc>
                <a:tc>
                  <a:txBody>
                    <a:bodyPr/>
                    <a:lstStyle/>
                    <a:p>
                      <a:r>
                        <a:rPr lang="en-US" sz="2000" dirty="0"/>
                        <a:t>2015/16   % change</a:t>
                      </a:r>
                    </a:p>
                  </a:txBody>
                  <a:tcPr/>
                </a:tc>
                <a:tc>
                  <a:txBody>
                    <a:bodyPr/>
                    <a:lstStyle/>
                    <a:p>
                      <a:r>
                        <a:rPr lang="en-US" sz="2000" dirty="0"/>
                        <a:t>2007/16   % change</a:t>
                      </a:r>
                    </a:p>
                  </a:txBody>
                  <a:tcPr/>
                </a:tc>
                <a:extLst>
                  <a:ext uri="{0D108BD9-81ED-4DB2-BD59-A6C34878D82A}">
                    <a16:rowId xmlns:a16="http://schemas.microsoft.com/office/drawing/2014/main" val="10000"/>
                  </a:ext>
                </a:extLst>
              </a:tr>
              <a:tr h="370840">
                <a:tc>
                  <a:txBody>
                    <a:bodyPr/>
                    <a:lstStyle/>
                    <a:p>
                      <a:r>
                        <a:rPr lang="en-US" sz="2400" dirty="0"/>
                        <a:t>Canada</a:t>
                      </a:r>
                    </a:p>
                  </a:txBody>
                  <a:tcPr anchor="b"/>
                </a:tc>
                <a:tc>
                  <a:txBody>
                    <a:bodyPr/>
                    <a:lstStyle/>
                    <a:p>
                      <a:pPr algn="ctr"/>
                      <a:r>
                        <a:rPr lang="en-US" sz="2400" b="0" dirty="0"/>
                        <a:t>19.3</a:t>
                      </a:r>
                    </a:p>
                  </a:txBody>
                  <a:tcPr/>
                </a:tc>
                <a:tc>
                  <a:txBody>
                    <a:bodyPr/>
                    <a:lstStyle/>
                    <a:p>
                      <a:pPr algn="ctr"/>
                      <a:r>
                        <a:rPr lang="en-US" sz="2400" b="0" dirty="0">
                          <a:solidFill>
                            <a:srgbClr val="FF0000"/>
                          </a:solidFill>
                        </a:rPr>
                        <a:t>-7%</a:t>
                      </a:r>
                    </a:p>
                  </a:txBody>
                  <a:tcPr/>
                </a:tc>
                <a:tc>
                  <a:txBody>
                    <a:bodyPr/>
                    <a:lstStyle/>
                    <a:p>
                      <a:pPr algn="ctr"/>
                      <a:r>
                        <a:rPr lang="en-US" sz="2400" b="0" dirty="0"/>
                        <a:t>9%</a:t>
                      </a:r>
                    </a:p>
                  </a:txBody>
                  <a:tcPr/>
                </a:tc>
                <a:extLst>
                  <a:ext uri="{0D108BD9-81ED-4DB2-BD59-A6C34878D82A}">
                    <a16:rowId xmlns:a16="http://schemas.microsoft.com/office/drawing/2014/main" val="10001"/>
                  </a:ext>
                </a:extLst>
              </a:tr>
              <a:tr h="370840">
                <a:tc>
                  <a:txBody>
                    <a:bodyPr/>
                    <a:lstStyle/>
                    <a:p>
                      <a:r>
                        <a:rPr lang="en-US" sz="2400" dirty="0"/>
                        <a:t>Mexico </a:t>
                      </a:r>
                      <a:r>
                        <a:rPr lang="en-US" sz="2400" baseline="30000" dirty="0"/>
                        <a:t>(1) </a:t>
                      </a:r>
                    </a:p>
                  </a:txBody>
                  <a:tcPr anchor="b"/>
                </a:tc>
                <a:tc>
                  <a:txBody>
                    <a:bodyPr/>
                    <a:lstStyle/>
                    <a:p>
                      <a:pPr algn="ctr"/>
                      <a:r>
                        <a:rPr lang="en-US" sz="2400" dirty="0"/>
                        <a:t>18.7</a:t>
                      </a:r>
                    </a:p>
                  </a:txBody>
                  <a:tcPr/>
                </a:tc>
                <a:tc>
                  <a:txBody>
                    <a:bodyPr/>
                    <a:lstStyle/>
                    <a:p>
                      <a:pPr algn="ctr"/>
                      <a:r>
                        <a:rPr lang="en-US" sz="2400" dirty="0">
                          <a:solidFill>
                            <a:schemeClr val="tx1"/>
                          </a:solidFill>
                        </a:rPr>
                        <a:t>2%</a:t>
                      </a:r>
                    </a:p>
                  </a:txBody>
                  <a:tcPr/>
                </a:tc>
                <a:tc>
                  <a:txBody>
                    <a:bodyPr/>
                    <a:lstStyle/>
                    <a:p>
                      <a:pPr algn="ctr"/>
                      <a:r>
                        <a:rPr lang="en-US" sz="2400" dirty="0"/>
                        <a:t>29%</a:t>
                      </a:r>
                    </a:p>
                  </a:txBody>
                  <a:tcPr/>
                </a:tc>
                <a:extLst>
                  <a:ext uri="{0D108BD9-81ED-4DB2-BD59-A6C34878D82A}">
                    <a16:rowId xmlns:a16="http://schemas.microsoft.com/office/drawing/2014/main" val="10002"/>
                  </a:ext>
                </a:extLst>
              </a:tr>
              <a:tr h="370840">
                <a:tc>
                  <a:txBody>
                    <a:bodyPr/>
                    <a:lstStyle/>
                    <a:p>
                      <a:r>
                        <a:rPr lang="en-US" sz="2400" b="0" dirty="0"/>
                        <a:t>United Kingdom</a:t>
                      </a:r>
                    </a:p>
                  </a:txBody>
                  <a:tcPr anchor="b"/>
                </a:tc>
                <a:tc>
                  <a:txBody>
                    <a:bodyPr/>
                    <a:lstStyle/>
                    <a:p>
                      <a:pPr algn="ctr"/>
                      <a:r>
                        <a:rPr lang="en-US" sz="2400" dirty="0"/>
                        <a:t>4.6</a:t>
                      </a:r>
                    </a:p>
                  </a:txBody>
                  <a:tcPr/>
                </a:tc>
                <a:tc>
                  <a:txBody>
                    <a:bodyPr/>
                    <a:lstStyle/>
                    <a:p>
                      <a:pPr algn="ctr"/>
                      <a:r>
                        <a:rPr lang="en-US" sz="2400" dirty="0">
                          <a:solidFill>
                            <a:srgbClr val="FF0000"/>
                          </a:solidFill>
                        </a:rPr>
                        <a:t>-7%</a:t>
                      </a:r>
                    </a:p>
                  </a:txBody>
                  <a:tcPr/>
                </a:tc>
                <a:tc>
                  <a:txBody>
                    <a:bodyPr/>
                    <a:lstStyle/>
                    <a:p>
                      <a:pPr algn="ctr"/>
                      <a:r>
                        <a:rPr lang="en-US" sz="2400" dirty="0"/>
                        <a:t>2%</a:t>
                      </a:r>
                    </a:p>
                  </a:txBody>
                  <a:tcPr/>
                </a:tc>
                <a:extLst>
                  <a:ext uri="{0D108BD9-81ED-4DB2-BD59-A6C34878D82A}">
                    <a16:rowId xmlns:a16="http://schemas.microsoft.com/office/drawing/2014/main" val="10003"/>
                  </a:ext>
                </a:extLst>
              </a:tr>
              <a:tr h="370840">
                <a:tc>
                  <a:txBody>
                    <a:bodyPr/>
                    <a:lstStyle/>
                    <a:p>
                      <a:r>
                        <a:rPr lang="en-US" sz="2400" dirty="0"/>
                        <a:t>Japan</a:t>
                      </a:r>
                    </a:p>
                  </a:txBody>
                  <a:tcPr anchor="b"/>
                </a:tc>
                <a:tc>
                  <a:txBody>
                    <a:bodyPr/>
                    <a:lstStyle/>
                    <a:p>
                      <a:pPr algn="ctr"/>
                      <a:r>
                        <a:rPr lang="en-US" sz="2400" dirty="0"/>
                        <a:t>3.6</a:t>
                      </a:r>
                    </a:p>
                  </a:txBody>
                  <a:tcPr/>
                </a:tc>
                <a:tc>
                  <a:txBody>
                    <a:bodyPr/>
                    <a:lstStyle/>
                    <a:p>
                      <a:pPr algn="ctr"/>
                      <a:r>
                        <a:rPr lang="en-US" sz="2400" dirty="0">
                          <a:solidFill>
                            <a:srgbClr val="FF0000"/>
                          </a:solidFill>
                        </a:rPr>
                        <a:t>-5%</a:t>
                      </a:r>
                    </a:p>
                  </a:txBody>
                  <a:tcPr/>
                </a:tc>
                <a:tc>
                  <a:txBody>
                    <a:bodyPr/>
                    <a:lstStyle/>
                    <a:p>
                      <a:pPr algn="ctr"/>
                      <a:r>
                        <a:rPr lang="en-US" sz="2400" dirty="0"/>
                        <a:t>1%</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China </a:t>
                      </a:r>
                      <a:r>
                        <a:rPr lang="en-US" sz="2400" baseline="30000" dirty="0"/>
                        <a:t>(1) </a:t>
                      </a:r>
                    </a:p>
                  </a:txBody>
                  <a:tcPr anchor="b"/>
                </a:tc>
                <a:tc>
                  <a:txBody>
                    <a:bodyPr/>
                    <a:lstStyle/>
                    <a:p>
                      <a:pPr algn="ctr"/>
                      <a:r>
                        <a:rPr lang="en-US" sz="2400" dirty="0"/>
                        <a:t>3.0</a:t>
                      </a:r>
                    </a:p>
                  </a:txBody>
                  <a:tcPr/>
                </a:tc>
                <a:tc>
                  <a:txBody>
                    <a:bodyPr/>
                    <a:lstStyle/>
                    <a:p>
                      <a:pPr algn="ctr"/>
                      <a:r>
                        <a:rPr lang="en-US" sz="2400" dirty="0">
                          <a:solidFill>
                            <a:schemeClr val="tx1"/>
                          </a:solidFill>
                        </a:rPr>
                        <a:t>15%</a:t>
                      </a:r>
                    </a:p>
                  </a:txBody>
                  <a:tcPr/>
                </a:tc>
                <a:tc>
                  <a:txBody>
                    <a:bodyPr/>
                    <a:lstStyle/>
                    <a:p>
                      <a:pPr algn="ctr"/>
                      <a:r>
                        <a:rPr lang="en-US" sz="2400" dirty="0"/>
                        <a:t>648%</a:t>
                      </a:r>
                    </a:p>
                  </a:txBody>
                  <a:tcPr/>
                </a:tc>
                <a:extLst>
                  <a:ext uri="{0D108BD9-81ED-4DB2-BD59-A6C34878D82A}">
                    <a16:rowId xmlns:a16="http://schemas.microsoft.com/office/drawing/2014/main" val="10005"/>
                  </a:ext>
                </a:extLst>
              </a:tr>
              <a:tr h="228600">
                <a:tc>
                  <a:txBody>
                    <a:bodyPr/>
                    <a:lstStyle/>
                    <a:p>
                      <a:r>
                        <a:rPr lang="en-US" sz="2400" dirty="0"/>
                        <a:t>Germany</a:t>
                      </a:r>
                    </a:p>
                  </a:txBody>
                  <a:tcPr anchor="b"/>
                </a:tc>
                <a:tc>
                  <a:txBody>
                    <a:bodyPr/>
                    <a:lstStyle/>
                    <a:p>
                      <a:pPr algn="ctr"/>
                      <a:r>
                        <a:rPr lang="en-US" sz="2400" dirty="0"/>
                        <a:t>2.0</a:t>
                      </a:r>
                    </a:p>
                  </a:txBody>
                  <a:tcPr/>
                </a:tc>
                <a:tc>
                  <a:txBody>
                    <a:bodyPr/>
                    <a:lstStyle/>
                    <a:p>
                      <a:pPr algn="ctr"/>
                      <a:r>
                        <a:rPr lang="en-US" sz="2400" dirty="0">
                          <a:solidFill>
                            <a:srgbClr val="FF0000"/>
                          </a:solidFill>
                        </a:rPr>
                        <a:t>-10%</a:t>
                      </a:r>
                    </a:p>
                  </a:txBody>
                  <a:tcPr/>
                </a:tc>
                <a:tc>
                  <a:txBody>
                    <a:bodyPr/>
                    <a:lstStyle/>
                    <a:p>
                      <a:pPr algn="ctr"/>
                      <a:r>
                        <a:rPr lang="en-US" sz="2400" dirty="0"/>
                        <a:t>34%</a:t>
                      </a:r>
                    </a:p>
                  </a:txBody>
                  <a:tcPr/>
                </a:tc>
                <a:extLst>
                  <a:ext uri="{0D108BD9-81ED-4DB2-BD59-A6C34878D82A}">
                    <a16:rowId xmlns:a16="http://schemas.microsoft.com/office/drawing/2014/main" val="10006"/>
                  </a:ext>
                </a:extLst>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South Korea </a:t>
                      </a:r>
                      <a:r>
                        <a:rPr lang="en-US" sz="2400" baseline="30000" dirty="0"/>
                        <a:t>(1) </a:t>
                      </a:r>
                    </a:p>
                  </a:txBody>
                  <a:tcPr anchor="b"/>
                </a:tc>
                <a:tc>
                  <a:txBody>
                    <a:bodyPr/>
                    <a:lstStyle/>
                    <a:p>
                      <a:pPr algn="ctr"/>
                      <a:r>
                        <a:rPr lang="en-US" sz="2400" dirty="0"/>
                        <a:t>2.0</a:t>
                      </a:r>
                    </a:p>
                  </a:txBody>
                  <a:tcPr/>
                </a:tc>
                <a:tc>
                  <a:txBody>
                    <a:bodyPr/>
                    <a:lstStyle/>
                    <a:p>
                      <a:pPr algn="ctr"/>
                      <a:r>
                        <a:rPr lang="en-US" sz="2400" dirty="0">
                          <a:solidFill>
                            <a:schemeClr val="tx1"/>
                          </a:solidFill>
                        </a:rPr>
                        <a:t>12%</a:t>
                      </a:r>
                    </a:p>
                  </a:txBody>
                  <a:tcPr/>
                </a:tc>
                <a:tc>
                  <a:txBody>
                    <a:bodyPr/>
                    <a:lstStyle/>
                    <a:p>
                      <a:pPr algn="ctr"/>
                      <a:r>
                        <a:rPr lang="en-US" sz="2400" dirty="0"/>
                        <a:t>145%</a:t>
                      </a:r>
                    </a:p>
                  </a:txBody>
                  <a:tcPr/>
                </a:tc>
                <a:extLst>
                  <a:ext uri="{0D108BD9-81ED-4DB2-BD59-A6C34878D82A}">
                    <a16:rowId xmlns:a16="http://schemas.microsoft.com/office/drawing/2014/main" val="10007"/>
                  </a:ext>
                </a:extLst>
              </a:tr>
              <a:tr h="370840">
                <a:tc>
                  <a:txBody>
                    <a:bodyPr/>
                    <a:lstStyle/>
                    <a:p>
                      <a:r>
                        <a:rPr lang="en-US" sz="2400" dirty="0"/>
                        <a:t>Brazil</a:t>
                      </a:r>
                    </a:p>
                  </a:txBody>
                  <a:tcPr anchor="b"/>
                </a:tc>
                <a:tc>
                  <a:txBody>
                    <a:bodyPr/>
                    <a:lstStyle/>
                    <a:p>
                      <a:pPr algn="ctr"/>
                      <a:r>
                        <a:rPr lang="en-US" sz="2400" dirty="0"/>
                        <a:t>1.7</a:t>
                      </a:r>
                    </a:p>
                  </a:txBody>
                  <a:tcPr/>
                </a:tc>
                <a:tc>
                  <a:txBody>
                    <a:bodyPr/>
                    <a:lstStyle/>
                    <a:p>
                      <a:pPr algn="ctr"/>
                      <a:r>
                        <a:rPr lang="en-US" sz="2400" dirty="0">
                          <a:solidFill>
                            <a:srgbClr val="FF0000"/>
                          </a:solidFill>
                        </a:rPr>
                        <a:t>-24%</a:t>
                      </a:r>
                    </a:p>
                  </a:txBody>
                  <a:tcPr/>
                </a:tc>
                <a:tc>
                  <a:txBody>
                    <a:bodyPr/>
                    <a:lstStyle/>
                    <a:p>
                      <a:pPr algn="ctr"/>
                      <a:r>
                        <a:rPr lang="en-US" sz="2400" dirty="0"/>
                        <a:t>165%</a:t>
                      </a:r>
                    </a:p>
                  </a:txBody>
                  <a:tcPr/>
                </a:tc>
                <a:extLst>
                  <a:ext uri="{0D108BD9-81ED-4DB2-BD59-A6C34878D82A}">
                    <a16:rowId xmlns:a16="http://schemas.microsoft.com/office/drawing/2014/main" val="10008"/>
                  </a:ext>
                </a:extLst>
              </a:tr>
              <a:tr h="370840">
                <a:tc>
                  <a:txBody>
                    <a:bodyPr/>
                    <a:lstStyle/>
                    <a:p>
                      <a:r>
                        <a:rPr lang="en-US" sz="2400" dirty="0"/>
                        <a:t>France</a:t>
                      </a:r>
                    </a:p>
                  </a:txBody>
                  <a:tcPr anchor="b"/>
                </a:tc>
                <a:tc>
                  <a:txBody>
                    <a:bodyPr/>
                    <a:lstStyle/>
                    <a:p>
                      <a:pPr algn="ctr"/>
                      <a:r>
                        <a:rPr lang="en-US" sz="2400" dirty="0"/>
                        <a:t>1.6</a:t>
                      </a:r>
                    </a:p>
                  </a:txBody>
                  <a:tcPr/>
                </a:tc>
                <a:tc>
                  <a:txBody>
                    <a:bodyPr/>
                    <a:lstStyle/>
                    <a:p>
                      <a:pPr algn="ctr"/>
                      <a:r>
                        <a:rPr lang="en-US" sz="2400" dirty="0">
                          <a:solidFill>
                            <a:srgbClr val="FF0000"/>
                          </a:solidFill>
                        </a:rPr>
                        <a:t>-7%</a:t>
                      </a:r>
                    </a:p>
                  </a:txBody>
                  <a:tcPr/>
                </a:tc>
                <a:tc>
                  <a:txBody>
                    <a:bodyPr/>
                    <a:lstStyle/>
                    <a:p>
                      <a:pPr algn="ctr"/>
                      <a:r>
                        <a:rPr lang="en-US" sz="2400" dirty="0"/>
                        <a:t>63%</a:t>
                      </a:r>
                    </a:p>
                  </a:txBody>
                  <a:tcPr/>
                </a:tc>
                <a:extLst>
                  <a:ext uri="{0D108BD9-81ED-4DB2-BD59-A6C34878D82A}">
                    <a16:rowId xmlns:a16="http://schemas.microsoft.com/office/drawing/2014/main" val="10009"/>
                  </a:ext>
                </a:extLst>
              </a:tr>
              <a:tr h="370840">
                <a:tc>
                  <a:txBody>
                    <a:bodyPr/>
                    <a:lstStyle/>
                    <a:p>
                      <a:r>
                        <a:rPr lang="en-US" sz="2400" dirty="0"/>
                        <a:t>Australia</a:t>
                      </a:r>
                    </a:p>
                  </a:txBody>
                  <a:tcPr anchor="b"/>
                </a:tc>
                <a:tc>
                  <a:txBody>
                    <a:bodyPr/>
                    <a:lstStyle/>
                    <a:p>
                      <a:pPr algn="ctr"/>
                      <a:r>
                        <a:rPr lang="en-US" sz="2400" dirty="0"/>
                        <a:t>1.3</a:t>
                      </a:r>
                    </a:p>
                  </a:txBody>
                  <a:tcPr/>
                </a:tc>
                <a:tc>
                  <a:txBody>
                    <a:bodyPr/>
                    <a:lstStyle/>
                    <a:p>
                      <a:pPr algn="ctr"/>
                      <a:r>
                        <a:rPr lang="en-US" sz="2400" dirty="0">
                          <a:solidFill>
                            <a:srgbClr val="FF0000"/>
                          </a:solidFill>
                        </a:rPr>
                        <a:t>-7%</a:t>
                      </a:r>
                    </a:p>
                  </a:txBody>
                  <a:tcPr/>
                </a:tc>
                <a:tc>
                  <a:txBody>
                    <a:bodyPr/>
                    <a:lstStyle/>
                    <a:p>
                      <a:pPr algn="ctr"/>
                      <a:r>
                        <a:rPr lang="en-US" sz="2400" dirty="0"/>
                        <a:t>101%</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533400" y="6172200"/>
            <a:ext cx="4648200" cy="307777"/>
          </a:xfrm>
          <a:prstGeom prst="rect">
            <a:avLst/>
          </a:prstGeom>
          <a:noFill/>
        </p:spPr>
        <p:txBody>
          <a:bodyPr wrap="square" rtlCol="0">
            <a:spAutoFit/>
          </a:bodyPr>
          <a:lstStyle/>
          <a:p>
            <a:r>
              <a:rPr lang="en-US" sz="1400" dirty="0"/>
              <a:t> (1)  record year for travel spending in 2016</a:t>
            </a:r>
          </a:p>
        </p:txBody>
      </p:sp>
    </p:spTree>
    <p:extLst>
      <p:ext uri="{BB962C8B-B14F-4D97-AF65-F5344CB8AC3E}">
        <p14:creationId xmlns:p14="http://schemas.microsoft.com/office/powerpoint/2010/main" val="24695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7633362"/>
              </p:ext>
            </p:extLst>
          </p:nvPr>
        </p:nvGraphicFramePr>
        <p:xfrm>
          <a:off x="838200" y="838200"/>
          <a:ext cx="6781800" cy="5267960"/>
        </p:xfrm>
        <a:graphic>
          <a:graphicData uri="http://schemas.openxmlformats.org/drawingml/2006/table">
            <a:tbl>
              <a:tblPr firstRow="1" bandRow="1">
                <a:tableStyleId>{3B4B98B0-60AC-42C2-AFA5-B58CD77FA1E5}</a:tableStyleId>
              </a:tblPr>
              <a:tblGrid>
                <a:gridCol w="2590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r>
                        <a:rPr lang="en-US" dirty="0"/>
                        <a:t>Country</a:t>
                      </a:r>
                    </a:p>
                  </a:txBody>
                  <a:tcPr anchor="b"/>
                </a:tc>
                <a:tc>
                  <a:txBody>
                    <a:bodyPr/>
                    <a:lstStyle/>
                    <a:p>
                      <a:pPr algn="ctr"/>
                      <a:r>
                        <a:rPr lang="en-US" dirty="0"/>
                        <a:t>Jan-April 2017 arrivals in (000)</a:t>
                      </a:r>
                    </a:p>
                  </a:txBody>
                  <a:tcPr anchor="b"/>
                </a:tc>
                <a:tc>
                  <a:txBody>
                    <a:bodyPr/>
                    <a:lstStyle/>
                    <a:p>
                      <a:pPr algn="ctr"/>
                      <a:r>
                        <a:rPr lang="en-US" dirty="0"/>
                        <a:t>% change 2016/2017</a:t>
                      </a:r>
                    </a:p>
                  </a:txBody>
                  <a:tcPr anchor="b"/>
                </a:tc>
                <a:tc>
                  <a:txBody>
                    <a:bodyPr/>
                    <a:lstStyle/>
                    <a:p>
                      <a:pPr algn="ctr"/>
                      <a:r>
                        <a:rPr lang="en-US" dirty="0"/>
                        <a:t>2017 Rank</a:t>
                      </a:r>
                      <a:r>
                        <a:rPr lang="en-US" baseline="0" dirty="0"/>
                        <a:t> in total arrivals</a:t>
                      </a:r>
                      <a:endParaRPr lang="en-US" dirty="0"/>
                    </a:p>
                  </a:txBody>
                  <a:tcPr anchor="b"/>
                </a:tc>
                <a:extLst>
                  <a:ext uri="{0D108BD9-81ED-4DB2-BD59-A6C34878D82A}">
                    <a16:rowId xmlns:a16="http://schemas.microsoft.com/office/drawing/2014/main" val="10000"/>
                  </a:ext>
                </a:extLst>
              </a:tr>
              <a:tr h="370840">
                <a:tc>
                  <a:txBody>
                    <a:bodyPr/>
                    <a:lstStyle/>
                    <a:p>
                      <a:r>
                        <a:rPr lang="en-US" dirty="0"/>
                        <a:t>Total Arrivals</a:t>
                      </a:r>
                    </a:p>
                  </a:txBody>
                  <a:tcPr/>
                </a:tc>
                <a:tc>
                  <a:txBody>
                    <a:bodyPr/>
                    <a:lstStyle/>
                    <a:p>
                      <a:pPr algn="ctr"/>
                      <a:r>
                        <a:rPr lang="en-US" dirty="0"/>
                        <a:t>22,233</a:t>
                      </a:r>
                    </a:p>
                  </a:txBody>
                  <a:tcPr/>
                </a:tc>
                <a:tc>
                  <a:txBody>
                    <a:bodyPr/>
                    <a:lstStyle/>
                    <a:p>
                      <a:pPr algn="ctr"/>
                      <a:r>
                        <a:rPr lang="en-US" dirty="0">
                          <a:solidFill>
                            <a:srgbClr val="FF0000"/>
                          </a:solidFill>
                        </a:rPr>
                        <a:t>-1%</a:t>
                      </a:r>
                    </a:p>
                  </a:txBody>
                  <a:tcPr/>
                </a:tc>
                <a:tc>
                  <a:txBody>
                    <a:bodyPr/>
                    <a:lstStyle/>
                    <a:p>
                      <a:pPr algn="ctr"/>
                      <a:r>
                        <a:rPr lang="en-US" dirty="0"/>
                        <a:t>---</a:t>
                      </a:r>
                    </a:p>
                  </a:txBody>
                  <a:tcPr/>
                </a:tc>
                <a:extLst>
                  <a:ext uri="{0D108BD9-81ED-4DB2-BD59-A6C34878D82A}">
                    <a16:rowId xmlns:a16="http://schemas.microsoft.com/office/drawing/2014/main" val="10001"/>
                  </a:ext>
                </a:extLst>
              </a:tr>
              <a:tr h="370840">
                <a:tc>
                  <a:txBody>
                    <a:bodyPr/>
                    <a:lstStyle/>
                    <a:p>
                      <a:r>
                        <a:rPr lang="en-US" dirty="0"/>
                        <a:t> Canada</a:t>
                      </a:r>
                    </a:p>
                  </a:txBody>
                  <a:tcPr/>
                </a:tc>
                <a:tc>
                  <a:txBody>
                    <a:bodyPr/>
                    <a:lstStyle/>
                    <a:p>
                      <a:pPr algn="ctr"/>
                      <a:r>
                        <a:rPr lang="en-US" dirty="0"/>
                        <a:t>6,459</a:t>
                      </a:r>
                    </a:p>
                  </a:txBody>
                  <a:tcPr/>
                </a:tc>
                <a:tc>
                  <a:txBody>
                    <a:bodyPr/>
                    <a:lstStyle/>
                    <a:p>
                      <a:pPr algn="ctr"/>
                      <a:r>
                        <a:rPr lang="en-US" dirty="0">
                          <a:solidFill>
                            <a:schemeClr val="tx1"/>
                          </a:solidFill>
                        </a:rPr>
                        <a:t>8%</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r>
                        <a:rPr lang="en-US" dirty="0"/>
                        <a:t> Mexico</a:t>
                      </a:r>
                    </a:p>
                  </a:txBody>
                  <a:tcPr/>
                </a:tc>
                <a:tc>
                  <a:txBody>
                    <a:bodyPr/>
                    <a:lstStyle/>
                    <a:p>
                      <a:pPr algn="ctr"/>
                      <a:r>
                        <a:rPr lang="en-US" dirty="0"/>
                        <a:t>5,395</a:t>
                      </a:r>
                    </a:p>
                  </a:txBody>
                  <a:tcPr/>
                </a:tc>
                <a:tc>
                  <a:txBody>
                    <a:bodyPr/>
                    <a:lstStyle/>
                    <a:p>
                      <a:pPr algn="ctr"/>
                      <a:r>
                        <a:rPr lang="en-US" dirty="0">
                          <a:solidFill>
                            <a:srgbClr val="FF0000"/>
                          </a:solidFill>
                        </a:rPr>
                        <a:t>-5%</a:t>
                      </a:r>
                    </a:p>
                  </a:txBody>
                  <a:tcPr/>
                </a:tc>
                <a:tc>
                  <a:txBody>
                    <a:bodyPr/>
                    <a:lstStyle/>
                    <a:p>
                      <a:pPr algn="ctr"/>
                      <a:r>
                        <a:rPr lang="en-US" dirty="0"/>
                        <a:t>2</a:t>
                      </a:r>
                    </a:p>
                  </a:txBody>
                  <a:tcPr/>
                </a:tc>
                <a:extLst>
                  <a:ext uri="{0D108BD9-81ED-4DB2-BD59-A6C34878D82A}">
                    <a16:rowId xmlns:a16="http://schemas.microsoft.com/office/drawing/2014/main" val="10003"/>
                  </a:ext>
                </a:extLst>
              </a:tr>
              <a:tr h="370840">
                <a:tc>
                  <a:txBody>
                    <a:bodyPr/>
                    <a:lstStyle/>
                    <a:p>
                      <a:r>
                        <a:rPr lang="en-US" dirty="0"/>
                        <a:t> United Kingdom</a:t>
                      </a:r>
                    </a:p>
                  </a:txBody>
                  <a:tcPr/>
                </a:tc>
                <a:tc>
                  <a:txBody>
                    <a:bodyPr/>
                    <a:lstStyle/>
                    <a:p>
                      <a:pPr algn="ctr"/>
                      <a:r>
                        <a:rPr lang="en-US" dirty="0"/>
                        <a:t>1,196</a:t>
                      </a:r>
                    </a:p>
                  </a:txBody>
                  <a:tcPr/>
                </a:tc>
                <a:tc>
                  <a:txBody>
                    <a:bodyPr/>
                    <a:lstStyle/>
                    <a:p>
                      <a:pPr algn="ctr"/>
                      <a:r>
                        <a:rPr lang="en-US" dirty="0">
                          <a:solidFill>
                            <a:srgbClr val="FF0000"/>
                          </a:solidFill>
                        </a:rPr>
                        <a:t>-7%</a:t>
                      </a:r>
                    </a:p>
                  </a:txBody>
                  <a:tcPr/>
                </a:tc>
                <a:tc>
                  <a:txBody>
                    <a:bodyPr/>
                    <a:lstStyle/>
                    <a:p>
                      <a:pPr algn="ctr"/>
                      <a:r>
                        <a:rPr lang="en-US" dirty="0"/>
                        <a:t>3</a:t>
                      </a:r>
                    </a:p>
                  </a:txBody>
                  <a:tcPr/>
                </a:tc>
                <a:extLst>
                  <a:ext uri="{0D108BD9-81ED-4DB2-BD59-A6C34878D82A}">
                    <a16:rowId xmlns:a16="http://schemas.microsoft.com/office/drawing/2014/main" val="10004"/>
                  </a:ext>
                </a:extLst>
              </a:tr>
              <a:tr h="370840">
                <a:tc>
                  <a:txBody>
                    <a:bodyPr/>
                    <a:lstStyle/>
                    <a:p>
                      <a:r>
                        <a:rPr lang="en-US" dirty="0"/>
                        <a:t> Japan</a:t>
                      </a:r>
                    </a:p>
                  </a:txBody>
                  <a:tcPr/>
                </a:tc>
                <a:tc>
                  <a:txBody>
                    <a:bodyPr/>
                    <a:lstStyle/>
                    <a:p>
                      <a:pPr algn="ctr"/>
                      <a:r>
                        <a:rPr lang="en-US" dirty="0"/>
                        <a:t>1,133</a:t>
                      </a:r>
                    </a:p>
                  </a:txBody>
                  <a:tcPr/>
                </a:tc>
                <a:tc>
                  <a:txBody>
                    <a:bodyPr/>
                    <a:lstStyle/>
                    <a:p>
                      <a:pPr algn="ctr"/>
                      <a:r>
                        <a:rPr lang="en-US" dirty="0">
                          <a:solidFill>
                            <a:srgbClr val="FF0000"/>
                          </a:solidFill>
                        </a:rPr>
                        <a:t>-2%</a:t>
                      </a:r>
                    </a:p>
                  </a:txBody>
                  <a:tcPr/>
                </a:tc>
                <a:tc>
                  <a:txBody>
                    <a:bodyPr/>
                    <a:lstStyle/>
                    <a:p>
                      <a:pPr algn="ctr"/>
                      <a:r>
                        <a:rPr lang="en-US" dirty="0"/>
                        <a:t>4</a:t>
                      </a:r>
                    </a:p>
                  </a:txBody>
                  <a:tcPr/>
                </a:tc>
                <a:extLst>
                  <a:ext uri="{0D108BD9-81ED-4DB2-BD59-A6C34878D82A}">
                    <a16:rowId xmlns:a16="http://schemas.microsoft.com/office/drawing/2014/main" val="10005"/>
                  </a:ext>
                </a:extLst>
              </a:tr>
              <a:tr h="370840">
                <a:tc>
                  <a:txBody>
                    <a:bodyPr/>
                    <a:lstStyle/>
                    <a:p>
                      <a:r>
                        <a:rPr lang="en-US" dirty="0"/>
                        <a:t> China</a:t>
                      </a:r>
                    </a:p>
                  </a:txBody>
                  <a:tcPr/>
                </a:tc>
                <a:tc>
                  <a:txBody>
                    <a:bodyPr/>
                    <a:lstStyle/>
                    <a:p>
                      <a:pPr algn="ctr"/>
                      <a:r>
                        <a:rPr lang="en-US" dirty="0"/>
                        <a:t>854</a:t>
                      </a:r>
                    </a:p>
                  </a:txBody>
                  <a:tcPr/>
                </a:tc>
                <a:tc>
                  <a:txBody>
                    <a:bodyPr/>
                    <a:lstStyle/>
                    <a:p>
                      <a:pPr algn="ctr"/>
                      <a:r>
                        <a:rPr lang="en-US" dirty="0">
                          <a:solidFill>
                            <a:srgbClr val="FF0000"/>
                          </a:solidFill>
                        </a:rPr>
                        <a:t>-1%</a:t>
                      </a:r>
                    </a:p>
                  </a:txBody>
                  <a:tcPr/>
                </a:tc>
                <a:tc>
                  <a:txBody>
                    <a:bodyPr/>
                    <a:lstStyle/>
                    <a:p>
                      <a:pPr algn="ctr"/>
                      <a:r>
                        <a:rPr lang="en-US" dirty="0"/>
                        <a:t>5</a:t>
                      </a:r>
                    </a:p>
                  </a:txBody>
                  <a:tcPr/>
                </a:tc>
                <a:extLst>
                  <a:ext uri="{0D108BD9-81ED-4DB2-BD59-A6C34878D82A}">
                    <a16:rowId xmlns:a16="http://schemas.microsoft.com/office/drawing/2014/main" val="10006"/>
                  </a:ext>
                </a:extLst>
              </a:tr>
              <a:tr h="370840">
                <a:tc>
                  <a:txBody>
                    <a:bodyPr/>
                    <a:lstStyle/>
                    <a:p>
                      <a:r>
                        <a:rPr lang="en-US" dirty="0"/>
                        <a:t> South Korea</a:t>
                      </a:r>
                    </a:p>
                  </a:txBody>
                  <a:tcPr/>
                </a:tc>
                <a:tc>
                  <a:txBody>
                    <a:bodyPr/>
                    <a:lstStyle/>
                    <a:p>
                      <a:pPr algn="ctr"/>
                      <a:r>
                        <a:rPr lang="en-US" dirty="0"/>
                        <a:t>706</a:t>
                      </a:r>
                    </a:p>
                  </a:txBody>
                  <a:tcPr/>
                </a:tc>
                <a:tc>
                  <a:txBody>
                    <a:bodyPr/>
                    <a:lstStyle/>
                    <a:p>
                      <a:pPr algn="ctr"/>
                      <a:r>
                        <a:rPr lang="en-US" dirty="0">
                          <a:solidFill>
                            <a:schemeClr val="tx1"/>
                          </a:solidFill>
                        </a:rPr>
                        <a:t>19%</a:t>
                      </a:r>
                    </a:p>
                  </a:txBody>
                  <a:tcPr/>
                </a:tc>
                <a:tc>
                  <a:txBody>
                    <a:bodyPr/>
                    <a:lstStyle/>
                    <a:p>
                      <a:pPr algn="ctr"/>
                      <a:r>
                        <a:rPr lang="en-US" dirty="0"/>
                        <a:t>6</a:t>
                      </a: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Germany</a:t>
                      </a:r>
                    </a:p>
                  </a:txBody>
                  <a:tcPr/>
                </a:tc>
                <a:tc>
                  <a:txBody>
                    <a:bodyPr/>
                    <a:lstStyle/>
                    <a:p>
                      <a:pPr algn="ctr"/>
                      <a:r>
                        <a:rPr lang="en-US" dirty="0"/>
                        <a:t>556</a:t>
                      </a:r>
                    </a:p>
                  </a:txBody>
                  <a:tcPr/>
                </a:tc>
                <a:tc>
                  <a:txBody>
                    <a:bodyPr/>
                    <a:lstStyle/>
                    <a:p>
                      <a:pPr algn="ctr"/>
                      <a:r>
                        <a:rPr lang="en-US" dirty="0">
                          <a:solidFill>
                            <a:srgbClr val="FF0000"/>
                          </a:solidFill>
                        </a:rPr>
                        <a:t>-1%</a:t>
                      </a:r>
                    </a:p>
                  </a:txBody>
                  <a:tcPr/>
                </a:tc>
                <a:tc>
                  <a:txBody>
                    <a:bodyPr/>
                    <a:lstStyle/>
                    <a:p>
                      <a:pPr algn="ctr"/>
                      <a:r>
                        <a:rPr lang="en-US" dirty="0"/>
                        <a:t>7</a:t>
                      </a:r>
                    </a:p>
                  </a:txBody>
                  <a:tcPr/>
                </a:tc>
                <a:extLst>
                  <a:ext uri="{0D108BD9-81ED-4DB2-BD59-A6C34878D82A}">
                    <a16:rowId xmlns:a16="http://schemas.microsoft.com/office/drawing/2014/main" val="10008"/>
                  </a:ext>
                </a:extLst>
              </a:tr>
              <a:tr h="370840">
                <a:tc>
                  <a:txBody>
                    <a:bodyPr/>
                    <a:lstStyle/>
                    <a:p>
                      <a:r>
                        <a:rPr lang="en-US" dirty="0"/>
                        <a:t>Brazil</a:t>
                      </a:r>
                    </a:p>
                  </a:txBody>
                  <a:tcPr/>
                </a:tc>
                <a:tc>
                  <a:txBody>
                    <a:bodyPr/>
                    <a:lstStyle/>
                    <a:p>
                      <a:pPr algn="ctr"/>
                      <a:r>
                        <a:rPr lang="en-US" dirty="0"/>
                        <a:t>493</a:t>
                      </a:r>
                    </a:p>
                  </a:txBody>
                  <a:tcPr/>
                </a:tc>
                <a:tc>
                  <a:txBody>
                    <a:bodyPr/>
                    <a:lstStyle/>
                    <a:p>
                      <a:pPr algn="ctr"/>
                      <a:r>
                        <a:rPr lang="en-US" dirty="0">
                          <a:solidFill>
                            <a:srgbClr val="FF0000"/>
                          </a:solidFill>
                        </a:rPr>
                        <a:t>-13%</a:t>
                      </a:r>
                    </a:p>
                  </a:txBody>
                  <a:tcPr/>
                </a:tc>
                <a:tc>
                  <a:txBody>
                    <a:bodyPr/>
                    <a:lstStyle/>
                    <a:p>
                      <a:pPr algn="ctr"/>
                      <a:r>
                        <a:rPr lang="en-US" dirty="0"/>
                        <a:t>8</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France</a:t>
                      </a:r>
                    </a:p>
                  </a:txBody>
                  <a:tcPr/>
                </a:tc>
                <a:tc>
                  <a:txBody>
                    <a:bodyPr/>
                    <a:lstStyle/>
                    <a:p>
                      <a:pPr algn="ctr"/>
                      <a:r>
                        <a:rPr lang="en-US" dirty="0"/>
                        <a:t>475</a:t>
                      </a:r>
                    </a:p>
                  </a:txBody>
                  <a:tcPr/>
                </a:tc>
                <a:tc>
                  <a:txBody>
                    <a:bodyPr/>
                    <a:lstStyle/>
                    <a:p>
                      <a:pPr algn="ctr"/>
                      <a:r>
                        <a:rPr lang="en-US" dirty="0">
                          <a:solidFill>
                            <a:schemeClr val="tx1"/>
                          </a:solidFill>
                        </a:rPr>
                        <a:t>1%</a:t>
                      </a:r>
                    </a:p>
                  </a:txBody>
                  <a:tcPr/>
                </a:tc>
                <a:tc>
                  <a:txBody>
                    <a:bodyPr/>
                    <a:lstStyle/>
                    <a:p>
                      <a:pPr algn="ctr"/>
                      <a:r>
                        <a:rPr lang="en-US" dirty="0"/>
                        <a:t>9</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Italy</a:t>
                      </a:r>
                    </a:p>
                  </a:txBody>
                  <a:tcPr/>
                </a:tc>
                <a:tc>
                  <a:txBody>
                    <a:bodyPr/>
                    <a:lstStyle/>
                    <a:p>
                      <a:pPr algn="ctr"/>
                      <a:r>
                        <a:rPr lang="en-US" dirty="0"/>
                        <a:t>266</a:t>
                      </a:r>
                    </a:p>
                  </a:txBody>
                  <a:tcPr/>
                </a:tc>
                <a:tc>
                  <a:txBody>
                    <a:bodyPr/>
                    <a:lstStyle/>
                    <a:p>
                      <a:pPr algn="ctr"/>
                      <a:r>
                        <a:rPr lang="en-US" dirty="0">
                          <a:solidFill>
                            <a:schemeClr val="tx1"/>
                          </a:solidFill>
                        </a:rPr>
                        <a:t>7%</a:t>
                      </a:r>
                    </a:p>
                  </a:txBody>
                  <a:tcPr/>
                </a:tc>
                <a:tc>
                  <a:txBody>
                    <a:bodyPr/>
                    <a:lstStyle/>
                    <a:p>
                      <a:pPr algn="ctr"/>
                      <a:r>
                        <a:rPr lang="en-US" dirty="0"/>
                        <a:t>12</a:t>
                      </a:r>
                    </a:p>
                  </a:txBody>
                  <a:tcPr/>
                </a:tc>
                <a:extLst>
                  <a:ext uri="{0D108BD9-81ED-4DB2-BD59-A6C34878D82A}">
                    <a16:rowId xmlns:a16="http://schemas.microsoft.com/office/drawing/2014/main" val="10011"/>
                  </a:ext>
                </a:extLst>
              </a:tr>
            </a:tbl>
          </a:graphicData>
        </a:graphic>
      </p:graphicFrame>
      <p:sp>
        <p:nvSpPr>
          <p:cNvPr id="3" name="TextBox 2"/>
          <p:cNvSpPr txBox="1"/>
          <p:nvPr/>
        </p:nvSpPr>
        <p:spPr>
          <a:xfrm>
            <a:off x="2057400" y="152400"/>
            <a:ext cx="7239000" cy="523220"/>
          </a:xfrm>
          <a:prstGeom prst="rect">
            <a:avLst/>
          </a:prstGeom>
          <a:noFill/>
        </p:spPr>
        <p:txBody>
          <a:bodyPr wrap="square" rtlCol="0">
            <a:spAutoFit/>
          </a:bodyPr>
          <a:lstStyle/>
          <a:p>
            <a:r>
              <a:rPr lang="en-US" sz="2800" dirty="0">
                <a:solidFill>
                  <a:schemeClr val="bg1"/>
                </a:solidFill>
                <a:latin typeface="Myriad Pro"/>
                <a:cs typeface="Miriam" panose="020B0502050101010101" pitchFamily="34" charset="-79"/>
              </a:rPr>
              <a:t>Top International Arrivals to the U.S. 2017</a:t>
            </a:r>
          </a:p>
        </p:txBody>
      </p:sp>
    </p:spTree>
    <p:extLst>
      <p:ext uri="{BB962C8B-B14F-4D97-AF65-F5344CB8AC3E}">
        <p14:creationId xmlns:p14="http://schemas.microsoft.com/office/powerpoint/2010/main" val="3652392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owerPoint_Look1">
  <a:themeElements>
    <a:clrScheme name="ITA Colors">
      <a:dk1>
        <a:srgbClr val="00385D"/>
      </a:dk1>
      <a:lt1>
        <a:sysClr val="window" lastClr="FFFFFF"/>
      </a:lt1>
      <a:dk2>
        <a:srgbClr val="006BAD"/>
      </a:dk2>
      <a:lt2>
        <a:srgbClr val="EEECE1"/>
      </a:lt2>
      <a:accent1>
        <a:srgbClr val="368DC0"/>
      </a:accent1>
      <a:accent2>
        <a:srgbClr val="56050B"/>
      </a:accent2>
      <a:accent3>
        <a:srgbClr val="005262"/>
      </a:accent3>
      <a:accent4>
        <a:srgbClr val="B1983B"/>
      </a:accent4>
      <a:accent5>
        <a:srgbClr val="6AA300"/>
      </a:accent5>
      <a:accent6>
        <a:srgbClr val="742876"/>
      </a:accent6>
      <a:hlink>
        <a:srgbClr val="0000FF"/>
      </a:hlink>
      <a:folHlink>
        <a:srgbClr val="8DB3E2"/>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TA_title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A_titlebrand">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5A63C4452BDD46A213E5F386EA4A16" ma:contentTypeVersion="1" ma:contentTypeDescription="Create a new document." ma:contentTypeScope="" ma:versionID="7120f1d334b2fddf3675120080d19b40">
  <xsd:schema xmlns:xsd="http://www.w3.org/2001/XMLSchema" xmlns:xs="http://www.w3.org/2001/XMLSchema" xmlns:p="http://schemas.microsoft.com/office/2006/metadata/properties" targetNamespace="http://schemas.microsoft.com/office/2006/metadata/properties" ma:root="true" ma:fieldsID="2e9108e52a35659d0b9a847256f7549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8CA330-EACF-4FD1-AAB5-FE4D02482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83F65A6-8CB3-404E-908B-9B48B4952B0A}">
  <ds:schemaRefs>
    <ds:schemaRef ds:uri="http://schemas.microsoft.com/office/2006/metadata/longProperties"/>
  </ds:schemaRefs>
</ds:datastoreItem>
</file>

<file path=customXml/itemProps3.xml><?xml version="1.0" encoding="utf-8"?>
<ds:datastoreItem xmlns:ds="http://schemas.openxmlformats.org/officeDocument/2006/customXml" ds:itemID="{1B54D762-C26E-41DD-8487-ECF785D7A23A}">
  <ds:schemaRefs>
    <ds:schemaRef ds:uri="http://schemas.microsoft.com/sharepoint/v3/contenttype/forms"/>
  </ds:schemaRefs>
</ds:datastoreItem>
</file>

<file path=customXml/itemProps4.xml><?xml version="1.0" encoding="utf-8"?>
<ds:datastoreItem xmlns:ds="http://schemas.openxmlformats.org/officeDocument/2006/customXml" ds:itemID="{D9EBA52C-2CC9-4134-B271-2B296D7EC69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IA MI PowerPoint Presentation Template</Template>
  <TotalTime>1159</TotalTime>
  <Words>4776</Words>
  <Application>Microsoft Office PowerPoint</Application>
  <PresentationFormat>On-screen Show (4:3)</PresentationFormat>
  <Paragraphs>665</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MS PGothic</vt:lpstr>
      <vt:lpstr>Arial</vt:lpstr>
      <vt:lpstr>Arial Black</vt:lpstr>
      <vt:lpstr>Calibri</vt:lpstr>
      <vt:lpstr>Courier New</vt:lpstr>
      <vt:lpstr>Miriam</vt:lpstr>
      <vt:lpstr>Myriad Pro</vt:lpstr>
      <vt:lpstr>Times</vt:lpstr>
      <vt:lpstr>Times New Roman</vt:lpstr>
      <vt:lpstr>Trebuchet MS</vt:lpstr>
      <vt:lpstr>Wingdings</vt:lpstr>
      <vt:lpstr>PowerPoint_Look1</vt:lpstr>
      <vt:lpstr>Top International Markets for Native American Tourism</vt:lpstr>
      <vt:lpstr>National Travel &amp; Tourism Office</vt:lpstr>
      <vt:lpstr>International Trade Administration  Travel and Tourism Resources</vt:lpstr>
      <vt:lpstr>Market Develop Cooperator Program (MDCP)</vt:lpstr>
      <vt:lpstr>Travel Trends to the U.S.</vt:lpstr>
      <vt:lpstr>PowerPoint Presentation</vt:lpstr>
      <vt:lpstr>PowerPoint Presentation</vt:lpstr>
      <vt:lpstr>Top 10 International Arrival Markets in 2016</vt:lpstr>
      <vt:lpstr>PowerPoint Presentation</vt:lpstr>
      <vt:lpstr>PowerPoint Presentation</vt:lpstr>
      <vt:lpstr>PowerPoint Presentation</vt:lpstr>
      <vt:lpstr>PowerPoint Presentation</vt:lpstr>
      <vt:lpstr>PowerPoint Presentation</vt:lpstr>
      <vt:lpstr>PowerPoint Presentation</vt:lpstr>
      <vt:lpstr>Information Sources &amp; Trip Decision  Times by  Overseas Visitors to the USA compared to Visitors to American Indian Communities 2016</vt:lpstr>
      <vt:lpstr>Selected Key Traveler Characteristics Overseas Visitors to the USA compared to Visitors to  American Indian Communities 2016</vt:lpstr>
      <vt:lpstr>PowerPoint Presentation</vt:lpstr>
      <vt:lpstr>Transportation Used by Overseas Visitors to the USA compared to Visitors to American Indian Communities 2016</vt:lpstr>
      <vt:lpstr>Top States Visited by Overseas Travelers to the U.S. &amp; Native American Sites – 2016</vt:lpstr>
      <vt:lpstr>Activity Participation Overseas Visitors to the USA compared to Visitors to American Indian Communities 2016</vt:lpstr>
      <vt:lpstr>The Quickest Way to U.S. International Tourism Information:  http://travel.trade.gov/ </vt:lpstr>
    </vt:vector>
  </TitlesOfParts>
  <Company>Amazon.com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Ron  Erdmann</dc:creator>
  <cp:lastModifiedBy>CCCP</cp:lastModifiedBy>
  <cp:revision>73</cp:revision>
  <cp:lastPrinted>2017-09-08T23:28:51Z</cp:lastPrinted>
  <dcterms:created xsi:type="dcterms:W3CDTF">2017-08-08T03:01:22Z</dcterms:created>
  <dcterms:modified xsi:type="dcterms:W3CDTF">2017-09-12T20:05:50Z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0x010100055A63C4452BDD46A213E5F386EA4A16</vt:lpwstr>
  </property>
  <property fmtid="{D5CDD505-2E9C-101B-9397-08002B2CF9AE}" pid="3" name="PublishingExpirationDate">
    <vt:lpwstr/>
  </property>
  <property fmtid="{D5CDD505-2E9C-101B-9397-08002B2CF9AE}" pid="4" name="PublishingStartDate">
    <vt:lpwstr/>
  </property>
</Properties>
</file>