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272" r:id="rId3"/>
    <p:sldId id="260" r:id="rId4"/>
    <p:sldId id="261" r:id="rId5"/>
    <p:sldId id="262" r:id="rId6"/>
    <p:sldId id="267" r:id="rId7"/>
    <p:sldId id="266" r:id="rId8"/>
    <p:sldId id="270" r:id="rId9"/>
    <p:sldId id="263" r:id="rId10"/>
    <p:sldId id="265" r:id="rId11"/>
    <p:sldId id="269" r:id="rId12"/>
    <p:sldId id="264" r:id="rId13"/>
    <p:sldId id="271" r:id="rId14"/>
    <p:sldId id="274" r:id="rId15"/>
    <p:sldId id="273" r:id="rId16"/>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5620"/>
    <p:restoredTop sz="77083" autoAdjust="0"/>
  </p:normalViewPr>
  <p:slideViewPr>
    <p:cSldViewPr>
      <p:cViewPr varScale="1">
        <p:scale>
          <a:sx n="90" d="100"/>
          <a:sy n="90" d="100"/>
        </p:scale>
        <p:origin x="1356" y="78"/>
      </p:cViewPr>
      <p:guideLst>
        <p:guide orient="horz" pos="2160"/>
        <p:guide pos="3840"/>
      </p:guideLst>
    </p:cSldViewPr>
  </p:slideViewPr>
  <p:notesTextViewPr>
    <p:cViewPr>
      <p:scale>
        <a:sx n="100" d="100"/>
        <a:sy n="100" d="100"/>
      </p:scale>
      <p:origin x="0" y="0"/>
    </p:cViewPr>
  </p:notesText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4205"/>
          </a:xfrm>
          <a:prstGeom prst="rect">
            <a:avLst/>
          </a:prstGeom>
        </p:spPr>
        <p:txBody>
          <a:bodyPr vert="horz" lIns="93172" tIns="46586" rIns="93172" bIns="46586" rtlCol="0"/>
          <a:lstStyle>
            <a:lvl1pPr algn="l" eaLnBrk="1" hangingPunct="1">
              <a:defRPr sz="1300">
                <a:latin typeface="Arial" charset="0"/>
              </a:defRPr>
            </a:lvl1pPr>
          </a:lstStyle>
          <a:p>
            <a:pPr>
              <a:defRPr/>
            </a:pPr>
            <a:endParaRPr lang="en-US"/>
          </a:p>
        </p:txBody>
      </p:sp>
      <p:sp>
        <p:nvSpPr>
          <p:cNvPr id="3" name="Date Placeholder 2"/>
          <p:cNvSpPr>
            <a:spLocks noGrp="1"/>
          </p:cNvSpPr>
          <p:nvPr>
            <p:ph type="dt" sz="quarter" idx="1"/>
          </p:nvPr>
        </p:nvSpPr>
        <p:spPr>
          <a:xfrm>
            <a:off x="3970735" y="0"/>
            <a:ext cx="3038145" cy="464205"/>
          </a:xfrm>
          <a:prstGeom prst="rect">
            <a:avLst/>
          </a:prstGeom>
        </p:spPr>
        <p:txBody>
          <a:bodyPr vert="horz" lIns="93172" tIns="46586" rIns="93172" bIns="46586" rtlCol="0"/>
          <a:lstStyle>
            <a:lvl1pPr algn="r" eaLnBrk="1" hangingPunct="1">
              <a:defRPr sz="1300">
                <a:latin typeface="Arial" charset="0"/>
              </a:defRPr>
            </a:lvl1pPr>
          </a:lstStyle>
          <a:p>
            <a:pPr>
              <a:defRPr/>
            </a:pPr>
            <a:fld id="{8ECF080E-2613-4EB9-8C86-806AC4C53C1B}" type="datetimeFigureOut">
              <a:rPr lang="en-US"/>
              <a:pPr>
                <a:defRPr/>
              </a:pPr>
              <a:t>9/13/2017</a:t>
            </a:fld>
            <a:endParaRPr lang="en-US"/>
          </a:p>
        </p:txBody>
      </p:sp>
      <p:sp>
        <p:nvSpPr>
          <p:cNvPr id="4" name="Footer Placeholder 3"/>
          <p:cNvSpPr>
            <a:spLocks noGrp="1"/>
          </p:cNvSpPr>
          <p:nvPr>
            <p:ph type="ftr" sz="quarter" idx="2"/>
          </p:nvPr>
        </p:nvSpPr>
        <p:spPr>
          <a:xfrm>
            <a:off x="0" y="8830658"/>
            <a:ext cx="3038145" cy="464205"/>
          </a:xfrm>
          <a:prstGeom prst="rect">
            <a:avLst/>
          </a:prstGeom>
        </p:spPr>
        <p:txBody>
          <a:bodyPr vert="horz" lIns="93172" tIns="46586" rIns="93172" bIns="46586" rtlCol="0" anchor="b"/>
          <a:lstStyle>
            <a:lvl1pPr algn="l" eaLnBrk="1" hangingPunct="1">
              <a:defRPr sz="1300">
                <a:latin typeface="Arial" charset="0"/>
              </a:defRPr>
            </a:lvl1pPr>
          </a:lstStyle>
          <a:p>
            <a:pPr>
              <a:defRPr/>
            </a:pPr>
            <a:endParaRPr lang="en-US"/>
          </a:p>
        </p:txBody>
      </p:sp>
      <p:sp>
        <p:nvSpPr>
          <p:cNvPr id="5" name="Slide Number Placeholder 4"/>
          <p:cNvSpPr>
            <a:spLocks noGrp="1"/>
          </p:cNvSpPr>
          <p:nvPr>
            <p:ph type="sldNum" sz="quarter" idx="3"/>
          </p:nvPr>
        </p:nvSpPr>
        <p:spPr>
          <a:xfrm>
            <a:off x="3970735" y="8830658"/>
            <a:ext cx="3038145" cy="464205"/>
          </a:xfrm>
          <a:prstGeom prst="rect">
            <a:avLst/>
          </a:prstGeom>
        </p:spPr>
        <p:txBody>
          <a:bodyPr vert="horz" wrap="square" lIns="93172" tIns="46586" rIns="93172" bIns="46586" numCol="1" anchor="b" anchorCtr="0" compatLnSpc="1">
            <a:prstTxWarp prst="textNoShape">
              <a:avLst/>
            </a:prstTxWarp>
          </a:bodyPr>
          <a:lstStyle>
            <a:lvl1pPr algn="r" eaLnBrk="1" hangingPunct="1">
              <a:defRPr sz="1300"/>
            </a:lvl1pPr>
          </a:lstStyle>
          <a:p>
            <a:pPr>
              <a:defRPr/>
            </a:pPr>
            <a:fld id="{1766D60D-9307-4E26-8A36-0BB4E404B2E9}" type="slidenum">
              <a:rPr lang="en-US" altLang="en-US"/>
              <a:pPr>
                <a:defRPr/>
              </a:pPr>
              <a:t>‹#›</a:t>
            </a:fld>
            <a:endParaRPr lang="en-US" altLang="en-US"/>
          </a:p>
        </p:txBody>
      </p:sp>
    </p:spTree>
    <p:extLst>
      <p:ext uri="{BB962C8B-B14F-4D97-AF65-F5344CB8AC3E}">
        <p14:creationId xmlns:p14="http://schemas.microsoft.com/office/powerpoint/2010/main" val="507624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4205"/>
          </a:xfrm>
          <a:prstGeom prst="rect">
            <a:avLst/>
          </a:prstGeom>
        </p:spPr>
        <p:txBody>
          <a:bodyPr vert="horz" lIns="93172" tIns="46586" rIns="93172" bIns="46586"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735" y="0"/>
            <a:ext cx="3038145" cy="464205"/>
          </a:xfrm>
          <a:prstGeom prst="rect">
            <a:avLst/>
          </a:prstGeom>
        </p:spPr>
        <p:txBody>
          <a:bodyPr vert="horz" lIns="93172" tIns="46586" rIns="93172" bIns="46586" rtlCol="0"/>
          <a:lstStyle>
            <a:lvl1pPr algn="r" eaLnBrk="1" fontAlgn="auto" hangingPunct="1">
              <a:spcBef>
                <a:spcPts val="0"/>
              </a:spcBef>
              <a:spcAft>
                <a:spcPts val="0"/>
              </a:spcAft>
              <a:defRPr sz="1300">
                <a:latin typeface="+mn-lt"/>
              </a:defRPr>
            </a:lvl1pPr>
          </a:lstStyle>
          <a:p>
            <a:pPr>
              <a:defRPr/>
            </a:pPr>
            <a:fld id="{000D451D-F78F-46EB-8D91-04668091FA70}" type="datetimeFigureOut">
              <a:rPr lang="en-US"/>
              <a:pPr>
                <a:defRPr/>
              </a:pPr>
              <a:t>9/13/2017</a:t>
            </a:fld>
            <a:endParaRPr lang="en-US"/>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346" y="4416099"/>
            <a:ext cx="5607711" cy="4182457"/>
          </a:xfrm>
          <a:prstGeom prst="rect">
            <a:avLst/>
          </a:prstGeom>
        </p:spPr>
        <p:txBody>
          <a:bodyPr vert="horz" lIns="93172" tIns="46586" rIns="93172"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58"/>
            <a:ext cx="3038145" cy="464205"/>
          </a:xfrm>
          <a:prstGeom prst="rect">
            <a:avLst/>
          </a:prstGeom>
        </p:spPr>
        <p:txBody>
          <a:bodyPr vert="horz" lIns="93172" tIns="46586" rIns="93172" bIns="46586" rtlCol="0" anchor="b"/>
          <a:lstStyle>
            <a:lvl1pPr algn="l" eaLnBrk="1" fontAlgn="auto" hangingPunct="1">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735" y="8830658"/>
            <a:ext cx="3038145" cy="464205"/>
          </a:xfrm>
          <a:prstGeom prst="rect">
            <a:avLst/>
          </a:prstGeom>
        </p:spPr>
        <p:txBody>
          <a:bodyPr vert="horz" wrap="square" lIns="93172" tIns="46586" rIns="93172" bIns="46586"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3F842E96-C1EE-43E2-ACBD-F54BAA77836F}" type="slidenum">
              <a:rPr lang="en-US" altLang="en-US"/>
              <a:pPr>
                <a:defRPr/>
              </a:pPr>
              <a:t>‹#›</a:t>
            </a:fld>
            <a:endParaRPr lang="en-US" altLang="en-US"/>
          </a:p>
        </p:txBody>
      </p:sp>
    </p:spTree>
    <p:extLst>
      <p:ext uri="{BB962C8B-B14F-4D97-AF65-F5344CB8AC3E}">
        <p14:creationId xmlns:p14="http://schemas.microsoft.com/office/powerpoint/2010/main" val="1079020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Foundation </a:t>
            </a:r>
          </a:p>
          <a:p>
            <a:r>
              <a:rPr lang="en-US" dirty="0" smtClean="0"/>
              <a:t>– Brown, Oconto, Kewaunee counties</a:t>
            </a:r>
          </a:p>
          <a:p>
            <a:r>
              <a:rPr lang="en-US" dirty="0" smtClean="0"/>
              <a:t>-- Grants, scholarships, community engagement</a:t>
            </a:r>
          </a:p>
          <a:p>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a:t>
            </a:fld>
            <a:endParaRPr lang="en-US" altLang="en-US"/>
          </a:p>
        </p:txBody>
      </p:sp>
    </p:spTree>
    <p:extLst>
      <p:ext uri="{BB962C8B-B14F-4D97-AF65-F5344CB8AC3E}">
        <p14:creationId xmlns:p14="http://schemas.microsoft.com/office/powerpoint/2010/main" val="68771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Defined outcomes: Think about your outcomes, not out-puts. It’s not just about the numbers served; how will lives be changed</a:t>
            </a:r>
            <a:r>
              <a:rPr lang="en-US" altLang="en-US" dirty="0" smtClean="0"/>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Will you survey</a:t>
            </a:r>
            <a:r>
              <a:rPr lang="en-US" altLang="en-US" baseline="0" dirty="0" smtClean="0"/>
              <a:t> before and after? Will you test? </a:t>
            </a:r>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10</a:t>
            </a:fld>
            <a:endParaRPr lang="en-US" altLang="en-US"/>
          </a:p>
        </p:txBody>
      </p:sp>
    </p:spTree>
    <p:extLst>
      <p:ext uri="{BB962C8B-B14F-4D97-AF65-F5344CB8AC3E}">
        <p14:creationId xmlns:p14="http://schemas.microsoft.com/office/powerpoint/2010/main" val="722405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sz="1200" dirty="0" smtClean="0"/>
              <a:t>Collaborative grants support projects undertaken by a partnership of multiple organizations because:</a:t>
            </a:r>
          </a:p>
          <a:p>
            <a:pPr lvl="1">
              <a:buSzPct val="50000"/>
              <a:buFont typeface="Courier New" panose="02070309020205020404" pitchFamily="49" charset="0"/>
              <a:buChar char="o"/>
            </a:pPr>
            <a:r>
              <a:rPr lang="en-US" altLang="en-US" sz="1200" dirty="0" smtClean="0"/>
              <a:t>the scope or complexity of the project will benefit from each organization’s particular expertise or provided services</a:t>
            </a:r>
          </a:p>
          <a:p>
            <a:pPr lvl="1">
              <a:buSzPct val="50000"/>
              <a:buFont typeface="Courier New" panose="02070309020205020404" pitchFamily="49" charset="0"/>
              <a:buChar char="o"/>
            </a:pPr>
            <a:r>
              <a:rPr lang="en-US" altLang="en-US" sz="1200" dirty="0" smtClean="0"/>
              <a:t>the partnership will enable more effective and efficient delivery of the services than individual organizations working alone or separately</a:t>
            </a:r>
          </a:p>
          <a:p>
            <a:endParaRPr lang="en-US" sz="1200"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11</a:t>
            </a:fld>
            <a:endParaRPr lang="en-US" altLang="en-US"/>
          </a:p>
        </p:txBody>
      </p:sp>
    </p:spTree>
    <p:extLst>
      <p:ext uri="{BB962C8B-B14F-4D97-AF65-F5344CB8AC3E}">
        <p14:creationId xmlns:p14="http://schemas.microsoft.com/office/powerpoint/2010/main" val="1164431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altLang="en-US" sz="3200" dirty="0" smtClean="0"/>
              <a:t>It includes:</a:t>
            </a:r>
          </a:p>
          <a:p>
            <a:pPr lvl="1">
              <a:buSzPct val="50000"/>
              <a:buFont typeface="Courier New" panose="02070309020205020404" pitchFamily="49" charset="0"/>
              <a:buChar char="o"/>
            </a:pPr>
            <a:r>
              <a:rPr lang="en-US" altLang="en-US" sz="3200" dirty="0" smtClean="0"/>
              <a:t>Jointly developing and agreeing upon a set of common goals and direction.</a:t>
            </a:r>
          </a:p>
          <a:p>
            <a:pPr lvl="1">
              <a:buSzPct val="50000"/>
              <a:buFont typeface="Courier New" panose="02070309020205020404" pitchFamily="49" charset="0"/>
              <a:buChar char="o"/>
            </a:pPr>
            <a:r>
              <a:rPr lang="en-US" altLang="en-US" sz="3200" dirty="0" smtClean="0"/>
              <a:t>Sharing the risks and responsibility for obtaining those goals.</a:t>
            </a:r>
          </a:p>
          <a:p>
            <a:pPr lvl="1">
              <a:buSzPct val="50000"/>
              <a:buFont typeface="Courier New" panose="02070309020205020404" pitchFamily="49" charset="0"/>
              <a:buChar char="o"/>
            </a:pPr>
            <a:r>
              <a:rPr lang="en-US" altLang="en-US" sz="3200" dirty="0" smtClean="0"/>
              <a:t>Working together to achieve those goals, using the expertise and resources of each collaborator.</a:t>
            </a:r>
          </a:p>
          <a:p>
            <a:pPr lvl="1">
              <a:buSzPct val="50000"/>
              <a:buFont typeface="Courier New" panose="02070309020205020404" pitchFamily="49" charset="0"/>
              <a:buChar char="o"/>
            </a:pPr>
            <a:r>
              <a:rPr lang="en-US" altLang="en-US" sz="3200" dirty="0" smtClean="0"/>
              <a:t>Jointly developed structure.</a:t>
            </a:r>
          </a:p>
          <a:p>
            <a:endParaRPr lang="en-US" altLang="en-US" dirty="0" smtClean="0"/>
          </a:p>
          <a:p>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12</a:t>
            </a:fld>
            <a:endParaRPr lang="en-US" altLang="en-US"/>
          </a:p>
        </p:txBody>
      </p:sp>
    </p:spTree>
    <p:extLst>
      <p:ext uri="{BB962C8B-B14F-4D97-AF65-F5344CB8AC3E}">
        <p14:creationId xmlns:p14="http://schemas.microsoft.com/office/powerpoint/2010/main" val="3674128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165261" indent="-165261">
              <a:buFont typeface="Arial" panose="020B0604020202020204" pitchFamily="34" charset="0"/>
              <a:buChar char="•"/>
            </a:pPr>
            <a:r>
              <a:rPr lang="en-US" dirty="0" smtClean="0"/>
              <a:t>Final reports help a foundation understand how nonprofits use grants and the impact the programs have had on our community.  We use the reports to communicate back to our board members, donors and grants teams.</a:t>
            </a:r>
          </a:p>
          <a:p>
            <a:pPr marL="165261" indent="-165261">
              <a:buFont typeface="Arial" panose="020B0604020202020204" pitchFamily="34" charset="0"/>
              <a:buChar char="•"/>
            </a:pPr>
            <a:r>
              <a:rPr lang="en-US" dirty="0" smtClean="0"/>
              <a:t>Deadline: If you intend to apply for another opportunity, a final report for each previously funded initiative must be received before the next application is accepted.</a:t>
            </a:r>
          </a:p>
          <a:p>
            <a:pPr marL="165261" indent="-165261">
              <a:buFont typeface="Arial" panose="020B0604020202020204" pitchFamily="34" charset="0"/>
              <a:buChar char="•"/>
            </a:pPr>
            <a:r>
              <a:rPr lang="en-US" dirty="0" smtClean="0"/>
              <a:t>Requirements:</a:t>
            </a:r>
            <a:r>
              <a:rPr lang="en-US" baseline="0" dirty="0" smtClean="0"/>
              <a:t> </a:t>
            </a:r>
            <a:r>
              <a:rPr lang="en-US" dirty="0" smtClean="0"/>
              <a:t>$5,000 range about two pages </a:t>
            </a:r>
          </a:p>
          <a:p>
            <a:pPr marL="165261" indent="-165261">
              <a:buFont typeface="Arial" panose="020B0604020202020204" pitchFamily="34" charset="0"/>
              <a:buChar char="•"/>
            </a:pPr>
            <a:r>
              <a:rPr lang="en-US" dirty="0" smtClean="0"/>
              <a:t>In addition to the report, submission packets should include copies of marketing materials and media coverage and photographs of the project in action for inclusion in our promotional materials.</a:t>
            </a:r>
          </a:p>
          <a:p>
            <a:pPr marL="165261" indent="-165261">
              <a:buFont typeface="Arial" panose="020B0604020202020204" pitchFamily="34" charset="0"/>
              <a:buChar char="•"/>
            </a:pPr>
            <a:endParaRPr lang="en-US" dirty="0" smtClean="0"/>
          </a:p>
          <a:p>
            <a:pPr marL="165261" indent="-165261">
              <a:buFont typeface="Courier New" panose="02070309020205020404" pitchFamily="49" charset="0"/>
              <a:buChar char="o"/>
            </a:pPr>
            <a:r>
              <a:rPr lang="en-US" dirty="0"/>
              <a:t>Summarize activities, accomplishments and any obstacles associated with the grant implementation and grant program.</a:t>
            </a:r>
          </a:p>
          <a:p>
            <a:pPr marL="165261" indent="-165261">
              <a:buFont typeface="Courier New" panose="02070309020205020404" pitchFamily="49" charset="0"/>
              <a:buChar char="o"/>
            </a:pPr>
            <a:r>
              <a:rPr lang="en-US" dirty="0"/>
              <a:t>What difference did this project and grant make and how do you know? Please share performance measures that you have collected that demonstrate the difference the program is making.</a:t>
            </a:r>
          </a:p>
          <a:p>
            <a:pPr marL="165261" indent="-165261">
              <a:buFont typeface="Courier New" panose="02070309020205020404" pitchFamily="49" charset="0"/>
              <a:buChar char="o"/>
            </a:pPr>
            <a:r>
              <a:rPr lang="en-US" dirty="0"/>
              <a:t>Provide an example, story or quote that illustrates what you consider to be the most significant change in people’s lives as a result of the project.</a:t>
            </a:r>
          </a:p>
          <a:p>
            <a:pPr marL="165261" indent="-165261">
              <a:buFont typeface="Courier New" panose="02070309020205020404" pitchFamily="49" charset="0"/>
              <a:buChar char="o"/>
            </a:pPr>
            <a:r>
              <a:rPr lang="en-US" dirty="0"/>
              <a:t>Report specific data about the number of people who participated in or were affected by this program; what the effects have been from the program’s implementation on the individuals involved, your organization, and the community.</a:t>
            </a:r>
          </a:p>
          <a:p>
            <a:pPr marL="165261" indent="-165261">
              <a:buFont typeface="Courier New" panose="02070309020205020404" pitchFamily="49" charset="0"/>
              <a:buChar char="o"/>
            </a:pPr>
            <a:r>
              <a:rPr lang="en-US" dirty="0"/>
              <a:t>How has the grant been leveraged to attain additional support? Has this grant been instrumental in attracting additional support in the form of people, money, goods, services or publicity? If so, describe.</a:t>
            </a:r>
          </a:p>
          <a:p>
            <a:pPr marL="165261" indent="-165261">
              <a:buFont typeface="Courier New" panose="02070309020205020404" pitchFamily="49" charset="0"/>
              <a:buChar char="o"/>
            </a:pPr>
            <a:r>
              <a:rPr lang="en-US" dirty="0"/>
              <a:t>Make an accounting of how the funds were expended—actual income and expenses for the program. Provide specific expenditure items and amounts, as well as other funding sources.</a:t>
            </a:r>
          </a:p>
          <a:p>
            <a:pPr marL="0" indent="0">
              <a:buFont typeface="Courier New" panose="02070309020205020404" pitchFamily="49" charset="0"/>
              <a:buNone/>
            </a:pPr>
            <a:endParaRPr lang="en-US" dirty="0" smtClean="0"/>
          </a:p>
          <a:p>
            <a:pPr marL="0" indent="0">
              <a:buFont typeface="Courier New" panose="02070309020205020404" pitchFamily="49" charset="0"/>
              <a:buNone/>
            </a:pPr>
            <a:r>
              <a:rPr lang="en-US" dirty="0" smtClean="0"/>
              <a:t>Transparency, fiscal responsibility</a:t>
            </a:r>
            <a:r>
              <a:rPr lang="en-US" baseline="0" dirty="0" smtClean="0"/>
              <a:t> (unused funds, changed budget, time </a:t>
            </a:r>
            <a:r>
              <a:rPr lang="en-US" baseline="0" dirty="0" err="1" smtClean="0"/>
              <a:t>fram</a:t>
            </a:r>
            <a:r>
              <a:rPr lang="en-US" baseline="0" dirty="0" smtClean="0"/>
              <a:t> for spending)</a:t>
            </a:r>
          </a:p>
          <a:p>
            <a:pPr marL="0" indent="0">
              <a:buFont typeface="Courier New" panose="02070309020205020404" pitchFamily="49" charset="0"/>
              <a:buNone/>
            </a:pPr>
            <a:r>
              <a:rPr lang="en-US" baseline="0" dirty="0" smtClean="0"/>
              <a:t>Any change to what the grant agreement outlines. </a:t>
            </a:r>
          </a:p>
          <a:p>
            <a:pPr marL="0" indent="0">
              <a:buFont typeface="Courier New" panose="02070309020205020404" pitchFamily="49" charset="0"/>
              <a:buNone/>
            </a:pPr>
            <a:r>
              <a:rPr lang="en-US" baseline="0" dirty="0" smtClean="0"/>
              <a:t>Alternative proposals OK in many cases. </a:t>
            </a:r>
          </a:p>
          <a:p>
            <a:pPr marL="0" indent="0">
              <a:buFont typeface="Courier New" panose="02070309020205020404" pitchFamily="49" charset="0"/>
              <a:buNone/>
            </a:pPr>
            <a:r>
              <a:rPr lang="en-US" baseline="0" dirty="0" smtClean="0"/>
              <a:t>Regardless, keeps you in good standing.</a:t>
            </a:r>
          </a:p>
          <a:p>
            <a:pPr marL="0" indent="0">
              <a:buFont typeface="Courier New" panose="02070309020205020404" pitchFamily="49" charset="0"/>
              <a:buNone/>
            </a:pPr>
            <a:r>
              <a:rPr lang="en-US" baseline="0" dirty="0" smtClean="0"/>
              <a:t>Publicity</a:t>
            </a:r>
          </a:p>
          <a:p>
            <a:pPr marL="0" indent="0">
              <a:buFont typeface="Courier New" panose="02070309020205020404" pitchFamily="49" charset="0"/>
              <a:buNone/>
            </a:pP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13</a:t>
            </a:fld>
            <a:endParaRPr lang="en-US" altLang="en-US"/>
          </a:p>
        </p:txBody>
      </p:sp>
    </p:spTree>
    <p:extLst>
      <p:ext uri="{BB962C8B-B14F-4D97-AF65-F5344CB8AC3E}">
        <p14:creationId xmlns:p14="http://schemas.microsoft.com/office/powerpoint/2010/main" val="302938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14</a:t>
            </a:fld>
            <a:endParaRPr lang="en-US" altLang="en-US"/>
          </a:p>
        </p:txBody>
      </p:sp>
    </p:spTree>
    <p:extLst>
      <p:ext uri="{BB962C8B-B14F-4D97-AF65-F5344CB8AC3E}">
        <p14:creationId xmlns:p14="http://schemas.microsoft.com/office/powerpoint/2010/main" val="1197752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15</a:t>
            </a:fld>
            <a:endParaRPr lang="en-US" altLang="en-US"/>
          </a:p>
        </p:txBody>
      </p:sp>
    </p:spTree>
    <p:extLst>
      <p:ext uri="{BB962C8B-B14F-4D97-AF65-F5344CB8AC3E}">
        <p14:creationId xmlns:p14="http://schemas.microsoft.com/office/powerpoint/2010/main" val="299047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no one-size-fits-all</a:t>
            </a:r>
            <a:r>
              <a:rPr lang="en-US" baseline="0" dirty="0" smtClean="0"/>
              <a:t> way of doing this</a:t>
            </a:r>
            <a:r>
              <a:rPr lang="en-US" baseline="0" dirty="0" smtClean="0"/>
              <a:t>.</a:t>
            </a:r>
          </a:p>
          <a:p>
            <a:r>
              <a:rPr lang="en-US" dirty="0" smtClean="0"/>
              <a:t>Would be great if you could write one app and shop it out to all opportunities. Really requires a more tailored approach, though there are some pretty consistent best practices/requirements/expectations.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2</a:t>
            </a:fld>
            <a:endParaRPr lang="en-US" altLang="en-US"/>
          </a:p>
        </p:txBody>
      </p:sp>
    </p:spTree>
    <p:extLst>
      <p:ext uri="{BB962C8B-B14F-4D97-AF65-F5344CB8AC3E}">
        <p14:creationId xmlns:p14="http://schemas.microsoft.com/office/powerpoint/2010/main" val="1234083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Homework you can do in preparing to apply</a:t>
            </a:r>
          </a:p>
          <a:p>
            <a:r>
              <a:rPr lang="en-US" dirty="0" smtClean="0"/>
              <a:t>What makes a good grant proposal and some keys to the application process</a:t>
            </a:r>
          </a:p>
          <a:p>
            <a:r>
              <a:rPr lang="en-US" dirty="0" smtClean="0"/>
              <a:t>The follow-up that allows for a long-term relationship or positive word-of-mouth in granting circles.</a:t>
            </a: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3</a:t>
            </a:fld>
            <a:endParaRPr lang="en-US" altLang="en-US"/>
          </a:p>
        </p:txBody>
      </p:sp>
    </p:spTree>
    <p:extLst>
      <p:ext uri="{BB962C8B-B14F-4D97-AF65-F5344CB8AC3E}">
        <p14:creationId xmlns:p14="http://schemas.microsoft.com/office/powerpoint/2010/main" val="177718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028700" lvl="1" indent="-571500">
              <a:buSzPct val="50000"/>
              <a:buFont typeface="Courier New" panose="02070309020205020404" pitchFamily="49" charset="0"/>
              <a:buChar char="o"/>
            </a:pPr>
            <a:r>
              <a:rPr lang="en-US" altLang="en-US" sz="1200" dirty="0" smtClean="0"/>
              <a:t>Advice</a:t>
            </a:r>
          </a:p>
          <a:p>
            <a:pPr marL="1485900" lvl="2" indent="-571500">
              <a:buSzPct val="50000"/>
              <a:buFont typeface="Wingdings" panose="05000000000000000000" pitchFamily="2" charset="2"/>
              <a:buChar char="§"/>
            </a:pPr>
            <a:r>
              <a:rPr lang="en-US" altLang="en-US" sz="1200" dirty="0" smtClean="0"/>
              <a:t>What we’ve seen work</a:t>
            </a:r>
          </a:p>
          <a:p>
            <a:pPr marL="1485900" lvl="2" indent="-571500">
              <a:buSzPct val="50000"/>
              <a:buFont typeface="Wingdings" panose="05000000000000000000" pitchFamily="2" charset="2"/>
              <a:buChar char="§"/>
            </a:pPr>
            <a:r>
              <a:rPr lang="en-US" altLang="en-US" sz="1200" dirty="0" smtClean="0"/>
              <a:t>What funders are looking </a:t>
            </a:r>
            <a:r>
              <a:rPr lang="en-US" altLang="en-US" sz="1200" dirty="0" smtClean="0"/>
              <a:t>for</a:t>
            </a:r>
          </a:p>
          <a:p>
            <a:pPr marL="1485900" lvl="2" indent="-571500">
              <a:buSzPct val="50000"/>
              <a:buFont typeface="Wingdings" panose="05000000000000000000" pitchFamily="2" charset="2"/>
              <a:buChar char="§"/>
            </a:pPr>
            <a:r>
              <a:rPr lang="en-US" altLang="en-US" dirty="0" smtClean="0"/>
              <a:t>Proposal elements to highlight, considerations for a stronger proposal based on our knowledge of the grants team</a:t>
            </a:r>
          </a:p>
          <a:p>
            <a:pPr marL="1485900" lvl="2" indent="-571500">
              <a:buSzPct val="50000"/>
              <a:buFont typeface="Wingdings" panose="05000000000000000000" pitchFamily="2" charset="2"/>
              <a:buChar char="§"/>
            </a:pPr>
            <a:r>
              <a:rPr lang="en-US" altLang="en-US" sz="1200" dirty="0" smtClean="0"/>
              <a:t>We are your advocate in that meeting</a:t>
            </a:r>
            <a:endParaRPr lang="en-US" altLang="en-US" sz="1200" dirty="0" smtClean="0"/>
          </a:p>
          <a:p>
            <a:pPr marL="1485900" lvl="2" indent="-571500">
              <a:buSzPct val="50000"/>
              <a:buFont typeface="Wingdings" panose="05000000000000000000" pitchFamily="2" charset="2"/>
              <a:buChar char="§"/>
            </a:pPr>
            <a:r>
              <a:rPr lang="en-US" altLang="en-US" sz="1200" dirty="0" smtClean="0"/>
              <a:t>What</a:t>
            </a:r>
            <a:r>
              <a:rPr lang="en-US" altLang="en-US" sz="1200" baseline="0" dirty="0" smtClean="0"/>
              <a:t> other opportunities are out there</a:t>
            </a:r>
            <a:endParaRPr lang="en-US" altLang="en-US" sz="1200" dirty="0" smtClean="0"/>
          </a:p>
          <a:p>
            <a:pPr marL="1028700" lvl="1" indent="-571500">
              <a:buSzPct val="50000"/>
              <a:buFont typeface="Courier New" panose="02070309020205020404" pitchFamily="49" charset="0"/>
              <a:buChar char="o"/>
            </a:pPr>
            <a:r>
              <a:rPr lang="en-US" altLang="en-US" sz="1200" dirty="0" smtClean="0"/>
              <a:t>Other opportunities (formal</a:t>
            </a:r>
            <a:r>
              <a:rPr lang="en-US" altLang="en-US" sz="1200" baseline="0" dirty="0" smtClean="0"/>
              <a:t> and </a:t>
            </a:r>
            <a:r>
              <a:rPr lang="en-US" altLang="en-US" sz="1200" baseline="0" dirty="0" smtClean="0"/>
              <a:t>informal)</a:t>
            </a:r>
            <a:endParaRPr lang="en-US" altLang="en-US" sz="1200" dirty="0" smtClean="0"/>
          </a:p>
          <a:p>
            <a:pPr marL="1485900" lvl="2" indent="-571500">
              <a:buSzPct val="50000"/>
              <a:buFont typeface="Wingdings" panose="05000000000000000000" pitchFamily="2" charset="2"/>
              <a:buChar char="§"/>
            </a:pPr>
            <a:r>
              <a:rPr lang="en-US" altLang="en-US" sz="1200" dirty="0" smtClean="0"/>
              <a:t>Other grant options/other grant makers (RGA, </a:t>
            </a:r>
            <a:r>
              <a:rPr lang="en-US" altLang="en-US" sz="1200" dirty="0" err="1" smtClean="0"/>
              <a:t>Kopseker</a:t>
            </a:r>
            <a:r>
              <a:rPr lang="en-US" altLang="en-US" sz="1200" dirty="0" smtClean="0"/>
              <a:t>/Door</a:t>
            </a:r>
            <a:r>
              <a:rPr lang="en-US" altLang="en-US" sz="1200" baseline="0" dirty="0" smtClean="0"/>
              <a:t> Co)</a:t>
            </a:r>
          </a:p>
          <a:p>
            <a:pPr marL="1485900" lvl="2" indent="-571500">
              <a:buSzPct val="50000"/>
              <a:buFont typeface="Wingdings" panose="05000000000000000000" pitchFamily="2" charset="2"/>
              <a:buChar char="§"/>
            </a:pPr>
            <a:r>
              <a:rPr lang="en-US" altLang="en-US" sz="1200" baseline="0" dirty="0" smtClean="0"/>
              <a:t>Donors with funds here </a:t>
            </a:r>
          </a:p>
          <a:p>
            <a:pPr marL="1485900" lvl="2" indent="-571500">
              <a:buSzPct val="50000"/>
              <a:buFont typeface="Wingdings" panose="05000000000000000000" pitchFamily="2" charset="2"/>
              <a:buChar char="§"/>
            </a:pPr>
            <a:r>
              <a:rPr lang="en-US" altLang="en-US" sz="1200" baseline="0" dirty="0" smtClean="0"/>
              <a:t>Collaborators (though all is confidential)</a:t>
            </a:r>
            <a:endParaRPr lang="en-US" altLang="en-US" sz="1200" dirty="0" smtClean="0"/>
          </a:p>
          <a:p>
            <a:pPr marL="1028700" lvl="1" indent="-571500">
              <a:buSzPct val="50000"/>
              <a:buFont typeface="Courier New" panose="02070309020205020404" pitchFamily="49" charset="0"/>
              <a:buChar char="o"/>
            </a:pPr>
            <a:r>
              <a:rPr lang="en-US" altLang="en-US" sz="1200" dirty="0" smtClean="0"/>
              <a:t>Influence</a:t>
            </a:r>
          </a:p>
          <a:p>
            <a:pPr marL="1485900" lvl="2" indent="-571500">
              <a:buSzPct val="50000"/>
              <a:buFont typeface="Wingdings" panose="05000000000000000000" pitchFamily="2" charset="2"/>
              <a:buChar char="§"/>
            </a:pPr>
            <a:r>
              <a:rPr lang="en-US" altLang="en-US" sz="1200" dirty="0" smtClean="0"/>
              <a:t>We’re always</a:t>
            </a:r>
            <a:r>
              <a:rPr lang="en-US" altLang="en-US" sz="1200" baseline="0" dirty="0" smtClean="0"/>
              <a:t> evaluating our work and the big picture</a:t>
            </a:r>
          </a:p>
          <a:p>
            <a:pPr marL="1485900" lvl="2" indent="-571500">
              <a:buSzPct val="50000"/>
              <a:buFont typeface="Wingdings" panose="05000000000000000000" pitchFamily="2" charset="2"/>
              <a:buChar char="§"/>
            </a:pPr>
            <a:r>
              <a:rPr lang="en-US" altLang="en-US" sz="1200" baseline="0" dirty="0" smtClean="0"/>
              <a:t>Adjusting our expectations</a:t>
            </a:r>
          </a:p>
          <a:p>
            <a:pPr marL="1485900" lvl="2" indent="-571500">
              <a:buSzPct val="50000"/>
              <a:buFont typeface="Wingdings" panose="05000000000000000000" pitchFamily="2" charset="2"/>
              <a:buChar char="§"/>
            </a:pPr>
            <a:r>
              <a:rPr lang="en-US" altLang="en-US" sz="1200" baseline="0" dirty="0" smtClean="0"/>
              <a:t>Revising our funding priorities</a:t>
            </a:r>
          </a:p>
          <a:p>
            <a:pPr marL="1485900" lvl="2" indent="-571500">
              <a:buSzPct val="50000"/>
              <a:buFont typeface="Wingdings" panose="05000000000000000000" pitchFamily="2" charset="2"/>
              <a:buChar char="§"/>
            </a:pPr>
            <a:r>
              <a:rPr lang="en-US" altLang="en-US" dirty="0"/>
              <a:t>C</a:t>
            </a:r>
            <a:r>
              <a:rPr lang="en-US" altLang="en-US" sz="1200" baseline="0" dirty="0" smtClean="0"/>
              <a:t>reating </a:t>
            </a:r>
            <a:r>
              <a:rPr lang="en-US" altLang="en-US" sz="1200" baseline="0" dirty="0" smtClean="0"/>
              <a:t>new grants programs (example: Giving Day)</a:t>
            </a:r>
          </a:p>
          <a:p>
            <a:pPr marL="1485900" lvl="2" indent="-571500">
              <a:buSzPct val="50000"/>
              <a:buFont typeface="Wingdings" panose="05000000000000000000" pitchFamily="2" charset="2"/>
              <a:buChar char="§"/>
            </a:pPr>
            <a:endParaRPr lang="en-US" altLang="en-US" sz="1200" baseline="0" dirty="0" smtClean="0"/>
          </a:p>
          <a:p>
            <a:pPr marL="914400" lvl="2" indent="0">
              <a:buSzPct val="50000"/>
              <a:buFont typeface="Wingdings" panose="05000000000000000000" pitchFamily="2" charset="2"/>
              <a:buNone/>
            </a:pPr>
            <a:r>
              <a:rPr lang="en-US" altLang="en-US" sz="1200" baseline="0" dirty="0" smtClean="0"/>
              <a:t>Keep us informed and up to date, stay on our radar. Keeps our confidence level up.</a:t>
            </a:r>
          </a:p>
          <a:p>
            <a:pPr marL="914400" lvl="2" indent="0">
              <a:buSzPct val="50000"/>
              <a:buFont typeface="Wingdings" panose="05000000000000000000" pitchFamily="2" charset="2"/>
              <a:buNone/>
            </a:pPr>
            <a:r>
              <a:rPr lang="en-US" altLang="en-US" sz="1200" baseline="0" dirty="0" smtClean="0"/>
              <a:t>And stay informed about us.</a:t>
            </a:r>
            <a:endParaRPr lang="en-US" altLang="en-US" sz="1200" dirty="0" smtClean="0"/>
          </a:p>
          <a:p>
            <a:pPr marL="171450" indent="-171450">
              <a:buFont typeface="Wingdings" panose="05000000000000000000" pitchFamily="2" charset="2"/>
              <a:buChar char="§"/>
            </a:pPr>
            <a:endParaRPr lang="en-US" sz="1200"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4</a:t>
            </a:fld>
            <a:endParaRPr lang="en-US" altLang="en-US"/>
          </a:p>
        </p:txBody>
      </p:sp>
    </p:spTree>
    <p:extLst>
      <p:ext uri="{BB962C8B-B14F-4D97-AF65-F5344CB8AC3E}">
        <p14:creationId xmlns:p14="http://schemas.microsoft.com/office/powerpoint/2010/main" val="3061375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Deadlines – will this work with your cycle? We have a process.</a:t>
            </a: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5</a:t>
            </a:fld>
            <a:endParaRPr lang="en-US" altLang="en-US"/>
          </a:p>
        </p:txBody>
      </p:sp>
    </p:spTree>
    <p:extLst>
      <p:ext uri="{BB962C8B-B14F-4D97-AF65-F5344CB8AC3E}">
        <p14:creationId xmlns:p14="http://schemas.microsoft.com/office/powerpoint/2010/main" val="3085142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altLang="en-US" dirty="0"/>
              <a:t>Address a well-defined need with a clearly defined action to meet that need</a:t>
            </a:r>
          </a:p>
          <a:p>
            <a:pPr marL="165261" indent="-165261">
              <a:buFont typeface="Arial" panose="020B0604020202020204" pitchFamily="34" charset="0"/>
              <a:buChar char="•"/>
            </a:pPr>
            <a:r>
              <a:rPr lang="en-US" altLang="en-US" dirty="0"/>
              <a:t>Use innovative approaches to address issues </a:t>
            </a:r>
          </a:p>
          <a:p>
            <a:pPr marL="165261" indent="-165261">
              <a:buFont typeface="Arial" panose="020B0604020202020204" pitchFamily="34" charset="0"/>
              <a:buChar char="•"/>
            </a:pPr>
            <a:r>
              <a:rPr lang="en-US" altLang="en-US" dirty="0"/>
              <a:t>Are feasible projects likely to succeed in some way</a:t>
            </a:r>
          </a:p>
          <a:p>
            <a:pPr marL="165261" indent="-165261">
              <a:buFont typeface="Arial" panose="020B0604020202020204" pitchFamily="34" charset="0"/>
              <a:buChar char="•"/>
            </a:pPr>
            <a:r>
              <a:rPr lang="en-US" altLang="en-US" dirty="0"/>
              <a:t>Have long-term impact, especially relative to cost</a:t>
            </a:r>
          </a:p>
          <a:p>
            <a:pPr marL="165261" indent="-165261">
              <a:buFont typeface="Arial" panose="020B0604020202020204" pitchFamily="34" charset="0"/>
              <a:buChar char="•"/>
            </a:pPr>
            <a:r>
              <a:rPr lang="en-US" altLang="en-US" dirty="0"/>
              <a:t>Create well-defined, meaningful, and measurable project outcomes and methods to report those </a:t>
            </a:r>
            <a:r>
              <a:rPr lang="en-US" altLang="en-US" dirty="0" smtClean="0"/>
              <a:t>outcomes.</a:t>
            </a:r>
            <a:r>
              <a:rPr lang="en-US" altLang="en-US" baseline="0" dirty="0" smtClean="0"/>
              <a:t> (examples) Substance.</a:t>
            </a:r>
            <a:endParaRPr lang="en-US" alt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6</a:t>
            </a:fld>
            <a:endParaRPr lang="en-US" altLang="en-US"/>
          </a:p>
        </p:txBody>
      </p:sp>
    </p:spTree>
    <p:extLst>
      <p:ext uri="{BB962C8B-B14F-4D97-AF65-F5344CB8AC3E}">
        <p14:creationId xmlns:p14="http://schemas.microsoft.com/office/powerpoint/2010/main" val="1861028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261" indent="-165261">
              <a:buFont typeface="Arial" panose="020B0604020202020204" pitchFamily="34" charset="0"/>
              <a:buChar char="•"/>
            </a:pPr>
            <a:r>
              <a:rPr lang="en-US" altLang="en-US" dirty="0"/>
              <a:t>Use partnerships or collaboration to leverage additional impact </a:t>
            </a:r>
          </a:p>
          <a:p>
            <a:pPr marL="165261" indent="-165261">
              <a:buFont typeface="Arial" panose="020B0604020202020204" pitchFamily="34" charset="0"/>
              <a:buChar char="•"/>
            </a:pPr>
            <a:r>
              <a:rPr lang="en-US" altLang="en-US" dirty="0"/>
              <a:t>Attract additional funding and leverage resources</a:t>
            </a:r>
          </a:p>
          <a:p>
            <a:pPr marL="165261" indent="-165261">
              <a:buFont typeface="Arial" panose="020B0604020202020204" pitchFamily="34" charset="0"/>
              <a:buChar char="•"/>
            </a:pPr>
            <a:r>
              <a:rPr lang="en-US" altLang="en-US" dirty="0"/>
              <a:t>Propose appropriate and reasonable budgetary items</a:t>
            </a:r>
          </a:p>
          <a:p>
            <a:pPr marL="165261" indent="-165261">
              <a:buFont typeface="Arial" panose="020B0604020202020204" pitchFamily="34" charset="0"/>
              <a:buChar char="•"/>
            </a:pPr>
            <a:r>
              <a:rPr lang="en-US" altLang="en-US" dirty="0"/>
              <a:t>Have a positive standing with the foundation, including the complete and timely submission of final reports.</a:t>
            </a:r>
          </a:p>
          <a:p>
            <a:pPr marL="165261" indent="-16526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7</a:t>
            </a:fld>
            <a:endParaRPr lang="en-US" altLang="en-US"/>
          </a:p>
        </p:txBody>
      </p:sp>
    </p:spTree>
    <p:extLst>
      <p:ext uri="{BB962C8B-B14F-4D97-AF65-F5344CB8AC3E}">
        <p14:creationId xmlns:p14="http://schemas.microsoft.com/office/powerpoint/2010/main" val="2158329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to bolster your argument – for the need, -- for the potential for your program</a:t>
            </a:r>
          </a:p>
          <a:p>
            <a:r>
              <a:rPr lang="en-US" dirty="0" smtClean="0"/>
              <a:t>It’s OK if the outcomes change</a:t>
            </a:r>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8</a:t>
            </a:fld>
            <a:endParaRPr lang="en-US" altLang="en-US"/>
          </a:p>
        </p:txBody>
      </p:sp>
    </p:spTree>
    <p:extLst>
      <p:ext uri="{BB962C8B-B14F-4D97-AF65-F5344CB8AC3E}">
        <p14:creationId xmlns:p14="http://schemas.microsoft.com/office/powerpoint/2010/main" val="2364558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We’re all grants writers – no need for professionals</a:t>
            </a:r>
          </a:p>
          <a:p>
            <a:pPr marL="165261" indent="-165261">
              <a:buFont typeface="Arial" panose="020B0604020202020204" pitchFamily="34" charset="0"/>
              <a:buChar char="•"/>
            </a:pPr>
            <a:r>
              <a:rPr lang="en-US" altLang="en-US" dirty="0" smtClean="0"/>
              <a:t>Know what your organization and project are about and what you need.</a:t>
            </a:r>
          </a:p>
          <a:p>
            <a:pPr marL="165261" indent="-165261">
              <a:buFont typeface="Arial" panose="020B0604020202020204" pitchFamily="34" charset="0"/>
              <a:buChar char="•"/>
            </a:pPr>
            <a:r>
              <a:rPr lang="en-US" altLang="en-US" dirty="0" smtClean="0"/>
              <a:t>Don’t assume a funder knows anything about your organization or program.</a:t>
            </a:r>
          </a:p>
          <a:p>
            <a:pPr marL="165261" indent="-165261">
              <a:buFont typeface="Arial" panose="020B0604020202020204" pitchFamily="34" charset="0"/>
              <a:buChar char="•"/>
            </a:pPr>
            <a:r>
              <a:rPr lang="en-US" altLang="en-US" dirty="0" smtClean="0"/>
              <a:t>Answer ALL the questions posed in the guidelines and application.</a:t>
            </a:r>
          </a:p>
          <a:p>
            <a:pPr marL="165261" indent="-165261">
              <a:buFont typeface="Arial" panose="020B0604020202020204" pitchFamily="34" charset="0"/>
              <a:buChar char="•"/>
            </a:pPr>
            <a:r>
              <a:rPr lang="en-US" altLang="en-US" dirty="0" smtClean="0"/>
              <a:t>Write clearly using correct English and punctuation. </a:t>
            </a:r>
            <a:r>
              <a:rPr lang="en-US" dirty="0" smtClean="0"/>
              <a:t>Avoid jargon, acronyms and excessive statistics. </a:t>
            </a:r>
            <a:r>
              <a:rPr lang="en-US" altLang="en-US" dirty="0" smtClean="0"/>
              <a:t>Have someone review it.</a:t>
            </a:r>
          </a:p>
          <a:p>
            <a:pPr marL="165261" indent="-165261">
              <a:buFont typeface="Arial" panose="020B0604020202020204" pitchFamily="34" charset="0"/>
              <a:buChar char="•"/>
            </a:pPr>
            <a:r>
              <a:rPr lang="en-US" dirty="0" smtClean="0"/>
              <a:t>Avoid predictions of what might happen without the program.</a:t>
            </a:r>
          </a:p>
          <a:p>
            <a:pPr marL="165261" indent="-165261">
              <a:buFont typeface="Arial" panose="020B0604020202020204" pitchFamily="34" charset="0"/>
              <a:buChar char="•"/>
            </a:pPr>
            <a:r>
              <a:rPr lang="en-US" dirty="0" smtClean="0"/>
              <a:t>Don’t promise more than you can deliver.</a:t>
            </a:r>
          </a:p>
          <a:p>
            <a:endParaRPr lang="en-US" dirty="0"/>
          </a:p>
        </p:txBody>
      </p:sp>
      <p:sp>
        <p:nvSpPr>
          <p:cNvPr id="4" name="Slide Number Placeholder 3"/>
          <p:cNvSpPr>
            <a:spLocks noGrp="1"/>
          </p:cNvSpPr>
          <p:nvPr>
            <p:ph type="sldNum" sz="quarter" idx="10"/>
          </p:nvPr>
        </p:nvSpPr>
        <p:spPr/>
        <p:txBody>
          <a:bodyPr/>
          <a:lstStyle/>
          <a:p>
            <a:pPr>
              <a:defRPr/>
            </a:pPr>
            <a:fld id="{3F842E96-C1EE-43E2-ACBD-F54BAA77836F}" type="slidenum">
              <a:rPr lang="en-US" altLang="en-US" smtClean="0"/>
              <a:pPr>
                <a:defRPr/>
              </a:pPr>
              <a:t>9</a:t>
            </a:fld>
            <a:endParaRPr lang="en-US" altLang="en-US"/>
          </a:p>
        </p:txBody>
      </p:sp>
    </p:spTree>
    <p:extLst>
      <p:ext uri="{BB962C8B-B14F-4D97-AF65-F5344CB8AC3E}">
        <p14:creationId xmlns:p14="http://schemas.microsoft.com/office/powerpoint/2010/main" val="292121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358801" y="609600"/>
            <a:ext cx="347439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971801"/>
            <a:ext cx="10363200" cy="1470025"/>
          </a:xfrm>
        </p:spPr>
        <p:txBody>
          <a:bodyPr/>
          <a:lstStyle>
            <a:lvl1pPr algn="ctr">
              <a:defRPr b="0" baseline="0">
                <a:latin typeface="Georgia" panose="02040502050405020303" pitchFamily="18" charset="0"/>
                <a:cs typeface="Arial" pitchFamily="34" charset="0"/>
              </a:defRPr>
            </a:lvl1pPr>
          </a:lstStyle>
          <a:p>
            <a:endParaRPr lang="en-US" dirty="0"/>
          </a:p>
        </p:txBody>
      </p:sp>
      <p:sp>
        <p:nvSpPr>
          <p:cNvPr id="3" name="Subtitle 2"/>
          <p:cNvSpPr>
            <a:spLocks noGrp="1"/>
          </p:cNvSpPr>
          <p:nvPr>
            <p:ph type="subTitle" idx="1"/>
          </p:nvPr>
        </p:nvSpPr>
        <p:spPr>
          <a:xfrm>
            <a:off x="1984188" y="4441825"/>
            <a:ext cx="8534400" cy="914400"/>
          </a:xfrm>
        </p:spPr>
        <p:txBody>
          <a:bodyPr/>
          <a:lstStyle>
            <a:lvl1pPr marL="0" indent="0" algn="ctr">
              <a:buNone/>
              <a:defRPr sz="2800" b="0" baseline="0">
                <a:solidFill>
                  <a:schemeClr val="accent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5" name="Date Placeholder 3"/>
          <p:cNvSpPr>
            <a:spLocks noGrp="1"/>
          </p:cNvSpPr>
          <p:nvPr>
            <p:ph type="dt" sz="half" idx="10"/>
          </p:nvPr>
        </p:nvSpPr>
        <p:spPr/>
        <p:txBody>
          <a:bodyPr/>
          <a:lstStyle>
            <a:lvl1pPr>
              <a:defRPr>
                <a:latin typeface="Arial" pitchFamily="34" charset="0"/>
                <a:cs typeface="Arial" pitchFamily="34" charset="0"/>
              </a:defRPr>
            </a:lvl1pPr>
          </a:lstStyle>
          <a:p>
            <a:pPr>
              <a:defRPr/>
            </a:pPr>
            <a:fld id="{720F3FAE-DDE5-4773-AC59-B2B5CCC3E7CD}" type="datetimeFigureOut">
              <a:rPr lang="en-US"/>
              <a:pPr>
                <a:defRPr/>
              </a:pPr>
              <a:t>9/13/2017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16B5AE-2AB2-4B53-A91E-386672ADB578}" type="slidenum">
              <a:rPr lang="en-US" altLang="en-US"/>
              <a:pPr>
                <a:defRPr/>
              </a:pPr>
              <a:t>‹#›</a:t>
            </a:fld>
            <a:endParaRPr lang="en-US" altLang="en-US"/>
          </a:p>
        </p:txBody>
      </p:sp>
      <p:pic>
        <p:nvPicPr>
          <p:cNvPr id="8" name="Picture 7">
            <a:extLst>
              <a:ext uri="{FF2B5EF4-FFF2-40B4-BE49-F238E27FC236}">
                <a16:creationId xmlns="" xmlns:a16="http://schemas.microsoft.com/office/drawing/2014/main" id="{EEA8887B-248F-408B-9A7F-BE1678BC164B}"/>
              </a:ext>
            </a:extLst>
          </p:cNvPr>
          <p:cNvPicPr>
            <a:picLocks noChangeAspect="1"/>
          </p:cNvPicPr>
          <p:nvPr userDrawn="1"/>
        </p:nvPicPr>
        <p:blipFill>
          <a:blip r:embed="rId3"/>
          <a:stretch>
            <a:fillRect/>
          </a:stretch>
        </p:blipFill>
        <p:spPr>
          <a:xfrm>
            <a:off x="5522926" y="5557039"/>
            <a:ext cx="1146147" cy="1164437"/>
          </a:xfrm>
          <a:prstGeom prst="rect">
            <a:avLst/>
          </a:prstGeom>
        </p:spPr>
      </p:pic>
    </p:spTree>
    <p:extLst>
      <p:ext uri="{BB962C8B-B14F-4D97-AF65-F5344CB8AC3E}">
        <p14:creationId xmlns:p14="http://schemas.microsoft.com/office/powerpoint/2010/main" val="1695819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BED322C-49B5-4D4F-9E6F-3C140270AEC5}" type="datetimeFigureOut">
              <a:rPr lang="en-US"/>
              <a:pPr>
                <a:defRPr/>
              </a:pPr>
              <a:t>9/13/2017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967EB4-8D2E-4EBF-B000-3618EDE38380}" type="slidenum">
              <a:rPr lang="en-US" altLang="en-US"/>
              <a:pPr>
                <a:defRPr/>
              </a:pPr>
              <a:t>‹#›</a:t>
            </a:fld>
            <a:endParaRPr lang="en-US" altLang="en-US"/>
          </a:p>
        </p:txBody>
      </p:sp>
    </p:spTree>
    <p:extLst>
      <p:ext uri="{BB962C8B-B14F-4D97-AF65-F5344CB8AC3E}">
        <p14:creationId xmlns:p14="http://schemas.microsoft.com/office/powerpoint/2010/main" val="2127109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b="0"/>
            </a:lvl1pPr>
          </a:lstStyle>
          <a:p>
            <a:r>
              <a:rPr lang="en-US" dirty="0"/>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A0A8E8F-C8BF-413A-B9D9-BDA52BEA7636}" type="datetimeFigureOut">
              <a:rPr lang="en-US"/>
              <a:pPr>
                <a:defRPr/>
              </a:pPr>
              <a:t>9/13/2017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BF34E5-D2E1-46F7-A37B-84BFB90C3091}" type="slidenum">
              <a:rPr lang="en-US" altLang="en-US"/>
              <a:pPr>
                <a:defRPr/>
              </a:pPr>
              <a:t>‹#›</a:t>
            </a:fld>
            <a:endParaRPr lang="en-US" altLang="en-US"/>
          </a:p>
        </p:txBody>
      </p:sp>
    </p:spTree>
    <p:extLst>
      <p:ext uri="{BB962C8B-B14F-4D97-AF65-F5344CB8AC3E}">
        <p14:creationId xmlns:p14="http://schemas.microsoft.com/office/powerpoint/2010/main" val="2819074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0892367" y="5813427"/>
            <a:ext cx="104563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b="0" baseline="0">
                <a:latin typeface="Georgia" panose="02040502050405020303" pitchFamily="18" charset="0"/>
                <a:cs typeface="Arial" pitchFamily="34" charset="0"/>
              </a:defRPr>
            </a:lvl1pPr>
          </a:lstStyle>
          <a:p>
            <a:endParaRPr lang="en-US" dirty="0"/>
          </a:p>
        </p:txBody>
      </p:sp>
      <p:sp>
        <p:nvSpPr>
          <p:cNvPr id="3" name="Content Placeholder 2"/>
          <p:cNvSpPr>
            <a:spLocks noGrp="1"/>
          </p:cNvSpPr>
          <p:nvPr>
            <p:ph idx="1"/>
          </p:nvPr>
        </p:nvSpPr>
        <p:spPr/>
        <p:txBody>
          <a:bodyPr/>
          <a:lstStyle>
            <a:lvl1pPr>
              <a:defRPr sz="2800">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endParaRPr lang="en-US" dirty="0"/>
          </a:p>
        </p:txBody>
      </p:sp>
      <p:sp>
        <p:nvSpPr>
          <p:cNvPr id="5" name="Date Placeholder 3"/>
          <p:cNvSpPr>
            <a:spLocks noGrp="1"/>
          </p:cNvSpPr>
          <p:nvPr>
            <p:ph type="dt" sz="half" idx="10"/>
          </p:nvPr>
        </p:nvSpPr>
        <p:spPr/>
        <p:txBody>
          <a:bodyPr/>
          <a:lstStyle>
            <a:lvl1pPr>
              <a:defRPr/>
            </a:lvl1pPr>
          </a:lstStyle>
          <a:p>
            <a:pPr>
              <a:defRPr/>
            </a:pPr>
            <a:fld id="{F3280BB6-2FC8-4D71-85E6-757F04F6F534}" type="datetimeFigureOut">
              <a:rPr lang="en-US"/>
              <a:pPr>
                <a:defRPr/>
              </a:pPr>
              <a:t>9/13/2017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48C4E1-A06D-401F-9375-D7CD3A310A56}" type="slidenum">
              <a:rPr lang="en-US" altLang="en-US"/>
              <a:pPr>
                <a:defRPr/>
              </a:pPr>
              <a:t>‹#›</a:t>
            </a:fld>
            <a:endParaRPr lang="en-US" altLang="en-US" dirty="0"/>
          </a:p>
        </p:txBody>
      </p:sp>
      <p:pic>
        <p:nvPicPr>
          <p:cNvPr id="8" name="Picture 7">
            <a:extLst>
              <a:ext uri="{FF2B5EF4-FFF2-40B4-BE49-F238E27FC236}">
                <a16:creationId xmlns="" xmlns:a16="http://schemas.microsoft.com/office/drawing/2014/main" id="{8B7FD27D-65E9-4947-AD54-783F0D5AE983}"/>
              </a:ext>
            </a:extLst>
          </p:cNvPr>
          <p:cNvPicPr>
            <a:picLocks noChangeAspect="1"/>
          </p:cNvPicPr>
          <p:nvPr userDrawn="1"/>
        </p:nvPicPr>
        <p:blipFill rotWithShape="1">
          <a:blip r:embed="rId3"/>
          <a:srcRect b="7585"/>
          <a:stretch/>
        </p:blipFill>
        <p:spPr>
          <a:xfrm>
            <a:off x="254000" y="6006037"/>
            <a:ext cx="762000" cy="715439"/>
          </a:xfrm>
          <a:prstGeom prst="rect">
            <a:avLst/>
          </a:prstGeom>
        </p:spPr>
      </p:pic>
    </p:spTree>
    <p:extLst>
      <p:ext uri="{BB962C8B-B14F-4D97-AF65-F5344CB8AC3E}">
        <p14:creationId xmlns:p14="http://schemas.microsoft.com/office/powerpoint/2010/main" val="232293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0" cap="small" baseline="0">
                <a:latin typeface="Georgia" panose="02040502050405020303" pitchFamily="18"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accent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72629AC3-8914-41DF-A239-69C6DAD883CC}" type="datetimeFigureOut">
              <a:rPr lang="en-US"/>
              <a:pPr>
                <a:defRPr/>
              </a:pPr>
              <a:t>9/13/2017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A775CB-8D9D-4D5E-BDE8-02D3894BCD53}" type="slidenum">
              <a:rPr lang="en-US" altLang="en-US"/>
              <a:pPr>
                <a:defRPr/>
              </a:pPr>
              <a:t>‹#›</a:t>
            </a:fld>
            <a:endParaRPr lang="en-US" altLang="en-US"/>
          </a:p>
        </p:txBody>
      </p:sp>
      <p:pic>
        <p:nvPicPr>
          <p:cNvPr id="11" name="Picture 10">
            <a:extLst>
              <a:ext uri="{FF2B5EF4-FFF2-40B4-BE49-F238E27FC236}">
                <a16:creationId xmlns="" xmlns:a16="http://schemas.microsoft.com/office/drawing/2014/main" id="{9019EB67-F565-49A5-AA1D-BE66C81EC9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7200" y="291944"/>
            <a:ext cx="3423725" cy="2027394"/>
          </a:xfrm>
          <a:prstGeom prst="rect">
            <a:avLst/>
          </a:prstGeom>
        </p:spPr>
      </p:pic>
    </p:spTree>
    <p:extLst>
      <p:ext uri="{BB962C8B-B14F-4D97-AF65-F5344CB8AC3E}">
        <p14:creationId xmlns:p14="http://schemas.microsoft.com/office/powerpoint/2010/main" val="2234080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mj-lt"/>
                <a:cs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02082" y="1630365"/>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4"/>
          <p:cNvSpPr>
            <a:spLocks noGrp="1"/>
          </p:cNvSpPr>
          <p:nvPr>
            <p:ph type="dt" sz="half" idx="10"/>
          </p:nvPr>
        </p:nvSpPr>
        <p:spPr/>
        <p:txBody>
          <a:bodyPr/>
          <a:lstStyle>
            <a:lvl1pPr>
              <a:defRPr/>
            </a:lvl1pPr>
          </a:lstStyle>
          <a:p>
            <a:pPr>
              <a:defRPr/>
            </a:pPr>
            <a:fld id="{2D926DC7-AF27-4465-87F9-412A0789FA37}" type="datetimeFigureOut">
              <a:rPr lang="en-US"/>
              <a:pPr>
                <a:defRPr/>
              </a:pPr>
              <a:t>9/13/2017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F4ED71B-00E2-456C-B00B-BD7E16E3422E}" type="slidenum">
              <a:rPr lang="en-US" altLang="en-US"/>
              <a:pPr>
                <a:defRPr/>
              </a:pPr>
              <a:t>‹#›</a:t>
            </a:fld>
            <a:endParaRPr lang="en-US" altLang="en-US"/>
          </a:p>
        </p:txBody>
      </p:sp>
      <p:pic>
        <p:nvPicPr>
          <p:cNvPr id="9" name="Picture 6" descr="GGBCF_MarkOnly_Color.jpg"/>
          <p:cNvPicPr>
            <a:picLocks noChangeAspect="1"/>
          </p:cNvPicPr>
          <p:nvPr userDrawn="1"/>
        </p:nvPicPr>
        <p:blipFill>
          <a:blip r:embed="rId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0972800" y="5730876"/>
            <a:ext cx="98583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680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0">
                <a:latin typeface="+mj-lt"/>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6"/>
          <p:cNvSpPr>
            <a:spLocks noGrp="1"/>
          </p:cNvSpPr>
          <p:nvPr>
            <p:ph type="dt" sz="half" idx="10"/>
          </p:nvPr>
        </p:nvSpPr>
        <p:spPr/>
        <p:txBody>
          <a:bodyPr/>
          <a:lstStyle>
            <a:lvl1pPr>
              <a:defRPr/>
            </a:lvl1pPr>
          </a:lstStyle>
          <a:p>
            <a:pPr>
              <a:defRPr/>
            </a:pPr>
            <a:fld id="{1AA71F85-C673-466D-B466-8182D6C3FFF7}" type="datetimeFigureOut">
              <a:rPr lang="en-US"/>
              <a:pPr>
                <a:defRPr/>
              </a:pPr>
              <a:t>9/13/2017</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53571476-A567-43A1-89D5-2942FD1BCD6A}" type="slidenum">
              <a:rPr lang="en-US" altLang="en-US"/>
              <a:pPr>
                <a:defRPr/>
              </a:pPr>
              <a:t>‹#›</a:t>
            </a:fld>
            <a:endParaRPr lang="en-US" altLang="en-US"/>
          </a:p>
        </p:txBody>
      </p:sp>
      <p:pic>
        <p:nvPicPr>
          <p:cNvPr id="11" name="Picture 6" descr="GGBCF_MarkOnly_Color.jpg"/>
          <p:cNvPicPr>
            <a:picLocks noChangeAspect="1"/>
          </p:cNvPicPr>
          <p:nvPr userDrawn="1"/>
        </p:nvPicPr>
        <p:blipFill>
          <a:blip r:embed="rId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0896600" y="5730876"/>
            <a:ext cx="98583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077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0">
                <a:latin typeface="+mj-lt"/>
                <a:cs typeface="Arial" pitchFamily="34" charset="0"/>
              </a:defRPr>
            </a:lvl1pPr>
          </a:lstStyle>
          <a:p>
            <a:r>
              <a:rPr lang="en-US" dirty="0"/>
              <a:t>Click to edit Master title style</a:t>
            </a:r>
          </a:p>
        </p:txBody>
      </p:sp>
      <p:sp>
        <p:nvSpPr>
          <p:cNvPr id="4" name="Date Placeholder 2"/>
          <p:cNvSpPr>
            <a:spLocks noGrp="1"/>
          </p:cNvSpPr>
          <p:nvPr>
            <p:ph type="dt" sz="half" idx="10"/>
          </p:nvPr>
        </p:nvSpPr>
        <p:spPr/>
        <p:txBody>
          <a:bodyPr/>
          <a:lstStyle>
            <a:lvl1pPr>
              <a:defRPr/>
            </a:lvl1pPr>
          </a:lstStyle>
          <a:p>
            <a:pPr>
              <a:defRPr/>
            </a:pPr>
            <a:fld id="{6A91F6C5-1D0B-4514-B33F-ECE9F56B70CA}" type="datetimeFigureOut">
              <a:rPr lang="en-US"/>
              <a:pPr>
                <a:defRPr/>
              </a:pPr>
              <a:t>9/13/2017</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68C433F9-2F50-4CB4-9390-8AE2820E5CD1}" type="slidenum">
              <a:rPr lang="en-US" altLang="en-US"/>
              <a:pPr>
                <a:defRPr/>
              </a:pPr>
              <a:t>‹#›</a:t>
            </a:fld>
            <a:endParaRPr lang="en-US" altLang="en-US"/>
          </a:p>
        </p:txBody>
      </p:sp>
      <p:pic>
        <p:nvPicPr>
          <p:cNvPr id="7" name="Picture 6"/>
          <p:cNvPicPr>
            <a:picLocks noChangeAspect="1"/>
          </p:cNvPicPr>
          <p:nvPr userDrawn="1"/>
        </p:nvPicPr>
        <p:blipFill>
          <a:blip r:embed="rId2"/>
          <a:stretch>
            <a:fillRect/>
          </a:stretch>
        </p:blipFill>
        <p:spPr>
          <a:xfrm>
            <a:off x="10972800" y="5724873"/>
            <a:ext cx="981541" cy="987638"/>
          </a:xfrm>
          <a:prstGeom prst="rect">
            <a:avLst/>
          </a:prstGeom>
        </p:spPr>
      </p:pic>
    </p:spTree>
    <p:extLst>
      <p:ext uri="{BB962C8B-B14F-4D97-AF65-F5344CB8AC3E}">
        <p14:creationId xmlns:p14="http://schemas.microsoft.com/office/powerpoint/2010/main" val="4207976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C50B8EF4-3CE1-4451-9693-93F9F212081A}" type="datetimeFigureOut">
              <a:rPr lang="en-US"/>
              <a:pPr>
                <a:defRPr/>
              </a:pPr>
              <a:t>9/13/2017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945099-6127-4734-814B-6F4767EEB9A5}" type="slidenum">
              <a:rPr lang="en-US" altLang="en-US"/>
              <a:pPr>
                <a:defRPr/>
              </a:pPr>
              <a:t>‹#›</a:t>
            </a:fld>
            <a:endParaRPr lang="en-US" altLang="en-US"/>
          </a:p>
        </p:txBody>
      </p:sp>
    </p:spTree>
    <p:extLst>
      <p:ext uri="{BB962C8B-B14F-4D97-AF65-F5344CB8AC3E}">
        <p14:creationId xmlns:p14="http://schemas.microsoft.com/office/powerpoint/2010/main" val="172797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49B825-43FE-48B1-B123-462074BAFB74}" type="datetimeFigureOut">
              <a:rPr lang="en-US"/>
              <a:pPr>
                <a:defRPr/>
              </a:pPr>
              <a:t>9/13/2017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1A30A1-D59B-4997-BA0B-E88ECCD72391}" type="slidenum">
              <a:rPr lang="en-US" altLang="en-US"/>
              <a:pPr>
                <a:defRPr/>
              </a:pPr>
              <a:t>‹#›</a:t>
            </a:fld>
            <a:endParaRPr lang="en-US" altLang="en-US"/>
          </a:p>
        </p:txBody>
      </p:sp>
    </p:spTree>
    <p:extLst>
      <p:ext uri="{BB962C8B-B14F-4D97-AF65-F5344CB8AC3E}">
        <p14:creationId xmlns:p14="http://schemas.microsoft.com/office/powerpoint/2010/main" val="21614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8EA5E6-33B3-4BBD-84C8-A419BD014B18}" type="datetimeFigureOut">
              <a:rPr lang="en-US"/>
              <a:pPr>
                <a:defRPr/>
              </a:pPr>
              <a:t>9/13/2017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A2AE12-9FBE-4718-84B4-D8040198952F}" type="slidenum">
              <a:rPr lang="en-US" altLang="en-US"/>
              <a:pPr>
                <a:defRPr/>
              </a:pPr>
              <a:t>‹#›</a:t>
            </a:fld>
            <a:endParaRPr lang="en-US" altLang="en-US"/>
          </a:p>
        </p:txBody>
      </p:sp>
    </p:spTree>
    <p:extLst>
      <p:ext uri="{BB962C8B-B14F-4D97-AF65-F5344CB8AC3E}">
        <p14:creationId xmlns:p14="http://schemas.microsoft.com/office/powerpoint/2010/main" val="4058442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7E4BD"/>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CD4FFA52-AA13-42A5-BF93-9300B76B6F3B}" type="datetimeFigureOut">
              <a:rPr lang="en-US"/>
              <a:pPr>
                <a:defRPr/>
              </a:pPr>
              <a:t>9/13/2017</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1614C5F-C793-4D7D-B418-BD720F9BC20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47" r:id="rId8"/>
    <p:sldLayoutId id="2147483748" r:id="rId9"/>
    <p:sldLayoutId id="2147483749" r:id="rId10"/>
    <p:sldLayoutId id="2147483750" r:id="rId11"/>
  </p:sldLayoutIdLst>
  <p:txStyles>
    <p:titleStyle>
      <a:lvl1pPr algn="l" rtl="0" eaLnBrk="0" fontAlgn="base" hangingPunct="0">
        <a:spcBef>
          <a:spcPct val="0"/>
        </a:spcBef>
        <a:spcAft>
          <a:spcPct val="0"/>
        </a:spcAft>
        <a:defRPr sz="4000" b="1" kern="1200">
          <a:solidFill>
            <a:schemeClr val="tx1"/>
          </a:solidFill>
          <a:latin typeface="+mj-lt"/>
          <a:ea typeface="+mj-ea"/>
          <a:cs typeface="Arial" pitchFamily="34" charset="0"/>
        </a:defRPr>
      </a:lvl1pPr>
      <a:lvl2pPr algn="l" rtl="0" eaLnBrk="0" fontAlgn="base" hangingPunct="0">
        <a:spcBef>
          <a:spcPct val="0"/>
        </a:spcBef>
        <a:spcAft>
          <a:spcPct val="0"/>
        </a:spcAft>
        <a:defRPr sz="4000" b="1">
          <a:solidFill>
            <a:schemeClr val="tx1"/>
          </a:solidFill>
          <a:latin typeface="Georgia" panose="02040502050405020303" pitchFamily="18" charset="0"/>
          <a:cs typeface="Arial" charset="0"/>
        </a:defRPr>
      </a:lvl2pPr>
      <a:lvl3pPr algn="l" rtl="0" eaLnBrk="0" fontAlgn="base" hangingPunct="0">
        <a:spcBef>
          <a:spcPct val="0"/>
        </a:spcBef>
        <a:spcAft>
          <a:spcPct val="0"/>
        </a:spcAft>
        <a:defRPr sz="4000" b="1">
          <a:solidFill>
            <a:schemeClr val="tx1"/>
          </a:solidFill>
          <a:latin typeface="Georgia" panose="02040502050405020303" pitchFamily="18" charset="0"/>
          <a:cs typeface="Arial" charset="0"/>
        </a:defRPr>
      </a:lvl3pPr>
      <a:lvl4pPr algn="l" rtl="0" eaLnBrk="0" fontAlgn="base" hangingPunct="0">
        <a:spcBef>
          <a:spcPct val="0"/>
        </a:spcBef>
        <a:spcAft>
          <a:spcPct val="0"/>
        </a:spcAft>
        <a:defRPr sz="4000" b="1">
          <a:solidFill>
            <a:schemeClr val="tx1"/>
          </a:solidFill>
          <a:latin typeface="Georgia" panose="02040502050405020303" pitchFamily="18" charset="0"/>
          <a:cs typeface="Arial" charset="0"/>
        </a:defRPr>
      </a:lvl4pPr>
      <a:lvl5pPr algn="l" rtl="0" eaLnBrk="0" fontAlgn="base" hangingPunct="0">
        <a:spcBef>
          <a:spcPct val="0"/>
        </a:spcBef>
        <a:spcAft>
          <a:spcPct val="0"/>
        </a:spcAft>
        <a:defRPr sz="4000" b="1">
          <a:solidFill>
            <a:schemeClr val="tx1"/>
          </a:solidFill>
          <a:latin typeface="Georgia" panose="02040502050405020303" pitchFamily="18" charset="0"/>
          <a:cs typeface="Arial" charset="0"/>
        </a:defRPr>
      </a:lvl5pPr>
      <a:lvl6pPr marL="457200" algn="l" rtl="0" fontAlgn="base">
        <a:spcBef>
          <a:spcPct val="0"/>
        </a:spcBef>
        <a:spcAft>
          <a:spcPct val="0"/>
        </a:spcAft>
        <a:defRPr sz="4400" b="1">
          <a:solidFill>
            <a:schemeClr val="tx1"/>
          </a:solidFill>
          <a:latin typeface="Arial" charset="0"/>
          <a:cs typeface="Arial" charset="0"/>
        </a:defRPr>
      </a:lvl6pPr>
      <a:lvl7pPr marL="914400" algn="l" rtl="0" fontAlgn="base">
        <a:spcBef>
          <a:spcPct val="0"/>
        </a:spcBef>
        <a:spcAft>
          <a:spcPct val="0"/>
        </a:spcAft>
        <a:defRPr sz="4400" b="1">
          <a:solidFill>
            <a:schemeClr val="tx1"/>
          </a:solidFill>
          <a:latin typeface="Arial" charset="0"/>
          <a:cs typeface="Arial" charset="0"/>
        </a:defRPr>
      </a:lvl7pPr>
      <a:lvl8pPr marL="1371600" algn="l" rtl="0" fontAlgn="base">
        <a:spcBef>
          <a:spcPct val="0"/>
        </a:spcBef>
        <a:spcAft>
          <a:spcPct val="0"/>
        </a:spcAft>
        <a:defRPr sz="4400" b="1">
          <a:solidFill>
            <a:schemeClr val="tx1"/>
          </a:solidFill>
          <a:latin typeface="Arial" charset="0"/>
          <a:cs typeface="Arial" charset="0"/>
        </a:defRPr>
      </a:lvl8pPr>
      <a:lvl9pPr marL="1828800" algn="l" rtl="0" fontAlgn="base">
        <a:spcBef>
          <a:spcPct val="0"/>
        </a:spcBef>
        <a:spcAft>
          <a:spcPct val="0"/>
        </a:spcAft>
        <a:defRPr sz="44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p:txBody>
          <a:bodyPr/>
          <a:lstStyle/>
          <a:p>
            <a:r>
              <a:rPr lang="en-US" altLang="en-US" dirty="0"/>
              <a:t>Grant Writing </a:t>
            </a:r>
            <a:r>
              <a:rPr lang="en-US" altLang="en-US" dirty="0" smtClean="0"/>
              <a:t>and </a:t>
            </a:r>
            <a:r>
              <a:rPr lang="en-US" altLang="en-US" dirty="0"/>
              <a:t>Grant Compliance</a:t>
            </a:r>
          </a:p>
        </p:txBody>
      </p:sp>
      <p:sp>
        <p:nvSpPr>
          <p:cNvPr id="11267" name="Subtitle 2"/>
          <p:cNvSpPr>
            <a:spLocks noGrp="1"/>
          </p:cNvSpPr>
          <p:nvPr>
            <p:ph type="subTitle" idx="1"/>
          </p:nvPr>
        </p:nvSpPr>
        <p:spPr>
          <a:xfrm>
            <a:off x="1752600" y="4403726"/>
            <a:ext cx="8686800" cy="1387474"/>
          </a:xfrm>
        </p:spPr>
        <p:txBody>
          <a:bodyPr/>
          <a:lstStyle/>
          <a:p>
            <a:r>
              <a:rPr lang="en-US" altLang="en-US" dirty="0" smtClean="0"/>
              <a:t>Amber Paluch</a:t>
            </a:r>
          </a:p>
          <a:p>
            <a:r>
              <a:rPr lang="en-US" altLang="en-US" dirty="0" smtClean="0"/>
              <a:t>Vice President of Community Engagement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One more time!</a:t>
            </a:r>
            <a:endParaRPr lang="en-US" altLang="en-US" sz="4400" dirty="0"/>
          </a:p>
        </p:txBody>
      </p:sp>
      <p:sp>
        <p:nvSpPr>
          <p:cNvPr id="13315" name="Content Placeholder 2"/>
          <p:cNvSpPr>
            <a:spLocks noGrp="1"/>
          </p:cNvSpPr>
          <p:nvPr>
            <p:ph idx="1"/>
          </p:nvPr>
        </p:nvSpPr>
        <p:spPr/>
        <p:txBody>
          <a:bodyPr/>
          <a:lstStyle/>
          <a:p>
            <a:r>
              <a:rPr lang="en-US" altLang="en-US" sz="3200" dirty="0" smtClean="0"/>
              <a:t>Defined outcomes</a:t>
            </a:r>
          </a:p>
          <a:p>
            <a:r>
              <a:rPr lang="en-US" altLang="en-US" sz="3200" dirty="0" err="1" smtClean="0"/>
              <a:t>Measurables</a:t>
            </a:r>
            <a:endParaRPr lang="en-US" altLang="en-US" sz="3200" dirty="0"/>
          </a:p>
          <a:p>
            <a:pPr lvl="1">
              <a:buSzPct val="50000"/>
              <a:buFont typeface="Courier New" panose="02070309020205020404" pitchFamily="49" charset="0"/>
              <a:buChar char="o"/>
            </a:pPr>
            <a:r>
              <a:rPr lang="en-US" altLang="en-US" sz="3200" dirty="0" smtClean="0"/>
              <a:t>Use data to show the need for your program or service</a:t>
            </a:r>
          </a:p>
          <a:p>
            <a:pPr lvl="1">
              <a:buSzPct val="50000"/>
              <a:buFont typeface="Courier New" panose="02070309020205020404" pitchFamily="49" charset="0"/>
              <a:buChar char="o"/>
            </a:pPr>
            <a:r>
              <a:rPr lang="en-US" altLang="en-US" sz="3200" dirty="0" smtClean="0"/>
              <a:t>Use data to show how you are meeting that need.</a:t>
            </a:r>
          </a:p>
          <a:p>
            <a:r>
              <a:rPr lang="en-US" altLang="en-US" sz="3200" dirty="0" smtClean="0"/>
              <a:t>Define success and explain how you will measure it</a:t>
            </a:r>
          </a:p>
          <a:p>
            <a:r>
              <a:rPr lang="en-US" altLang="en-US" sz="3200" dirty="0" smtClean="0"/>
              <a:t>Sustainability</a:t>
            </a:r>
          </a:p>
          <a:p>
            <a:r>
              <a:rPr lang="en-US" altLang="en-US" sz="3200" dirty="0" smtClean="0"/>
              <a:t>Collaboration</a:t>
            </a:r>
            <a:endParaRPr lang="en-US" altLang="en-US" sz="3200" dirty="0"/>
          </a:p>
        </p:txBody>
      </p:sp>
    </p:spTree>
    <p:extLst>
      <p:ext uri="{BB962C8B-B14F-4D97-AF65-F5344CB8AC3E}">
        <p14:creationId xmlns:p14="http://schemas.microsoft.com/office/powerpoint/2010/main" val="4212786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Collaboration</a:t>
            </a:r>
            <a:endParaRPr lang="en-US" altLang="en-US" sz="4400" dirty="0"/>
          </a:p>
        </p:txBody>
      </p:sp>
      <p:sp>
        <p:nvSpPr>
          <p:cNvPr id="13315" name="Content Placeholder 2"/>
          <p:cNvSpPr>
            <a:spLocks noGrp="1"/>
          </p:cNvSpPr>
          <p:nvPr>
            <p:ph idx="1"/>
          </p:nvPr>
        </p:nvSpPr>
        <p:spPr/>
        <p:txBody>
          <a:bodyPr/>
          <a:lstStyle/>
          <a:p>
            <a:r>
              <a:rPr lang="en-US" altLang="en-US" sz="3200" dirty="0"/>
              <a:t>Collaborative grants support projects undertaken by a partnership of multiple organizations because:</a:t>
            </a:r>
          </a:p>
          <a:p>
            <a:pPr lvl="1">
              <a:buSzPct val="50000"/>
              <a:buFont typeface="Courier New" panose="02070309020205020404" pitchFamily="49" charset="0"/>
              <a:buChar char="o"/>
            </a:pPr>
            <a:r>
              <a:rPr lang="en-US" altLang="en-US" sz="3200" dirty="0" smtClean="0"/>
              <a:t>the project </a:t>
            </a:r>
            <a:r>
              <a:rPr lang="en-US" altLang="en-US" sz="3200" dirty="0"/>
              <a:t>will benefit from each organization’s </a:t>
            </a:r>
            <a:r>
              <a:rPr lang="en-US" altLang="en-US" sz="3200" dirty="0" smtClean="0"/>
              <a:t>expertise </a:t>
            </a:r>
            <a:r>
              <a:rPr lang="en-US" altLang="en-US" sz="3200" dirty="0"/>
              <a:t>or </a:t>
            </a:r>
            <a:r>
              <a:rPr lang="en-US" altLang="en-US" sz="3200" dirty="0" smtClean="0"/>
              <a:t>services</a:t>
            </a:r>
            <a:endParaRPr lang="en-US" altLang="en-US" sz="3200" dirty="0"/>
          </a:p>
          <a:p>
            <a:pPr lvl="1">
              <a:buSzPct val="50000"/>
              <a:buFont typeface="Courier New" panose="02070309020205020404" pitchFamily="49" charset="0"/>
              <a:buChar char="o"/>
            </a:pPr>
            <a:r>
              <a:rPr lang="en-US" altLang="en-US" sz="3200" dirty="0" smtClean="0"/>
              <a:t>the </a:t>
            </a:r>
            <a:r>
              <a:rPr lang="en-US" altLang="en-US" sz="3200" dirty="0"/>
              <a:t>partnership will enable more effective </a:t>
            </a:r>
            <a:r>
              <a:rPr lang="en-US" altLang="en-US" sz="3200" dirty="0" smtClean="0"/>
              <a:t>delivery </a:t>
            </a:r>
            <a:r>
              <a:rPr lang="en-US" altLang="en-US" sz="3200" dirty="0"/>
              <a:t>of the services than individual organizations working alone or </a:t>
            </a:r>
            <a:r>
              <a:rPr lang="en-US" altLang="en-US" sz="3200" dirty="0" smtClean="0"/>
              <a:t>separately</a:t>
            </a:r>
            <a:endParaRPr lang="en-US" altLang="en-US" sz="3200" dirty="0"/>
          </a:p>
          <a:p>
            <a:endParaRPr lang="en-US" altLang="en-US" dirty="0"/>
          </a:p>
          <a:p>
            <a:endParaRPr lang="en-US" altLang="en-US" dirty="0"/>
          </a:p>
        </p:txBody>
      </p:sp>
    </p:spTree>
    <p:extLst>
      <p:ext uri="{BB962C8B-B14F-4D97-AF65-F5344CB8AC3E}">
        <p14:creationId xmlns:p14="http://schemas.microsoft.com/office/powerpoint/2010/main" val="1814151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Collaboration</a:t>
            </a:r>
            <a:endParaRPr lang="en-US" altLang="en-US" sz="4400" dirty="0"/>
          </a:p>
        </p:txBody>
      </p:sp>
      <p:sp>
        <p:nvSpPr>
          <p:cNvPr id="13315" name="Content Placeholder 2"/>
          <p:cNvSpPr>
            <a:spLocks noGrp="1"/>
          </p:cNvSpPr>
          <p:nvPr>
            <p:ph idx="1"/>
          </p:nvPr>
        </p:nvSpPr>
        <p:spPr/>
        <p:txBody>
          <a:bodyPr/>
          <a:lstStyle/>
          <a:p>
            <a:r>
              <a:rPr lang="en-US" altLang="en-US" sz="3200" dirty="0"/>
              <a:t>It includes:</a:t>
            </a:r>
          </a:p>
          <a:p>
            <a:pPr lvl="1">
              <a:buSzPct val="50000"/>
              <a:buFont typeface="Courier New" panose="02070309020205020404" pitchFamily="49" charset="0"/>
              <a:buChar char="o"/>
            </a:pPr>
            <a:r>
              <a:rPr lang="en-US" altLang="en-US" sz="3200" dirty="0" smtClean="0"/>
              <a:t>Jointly </a:t>
            </a:r>
            <a:r>
              <a:rPr lang="en-US" altLang="en-US" sz="3200" dirty="0"/>
              <a:t>developing and agreeing upon </a:t>
            </a:r>
            <a:r>
              <a:rPr lang="en-US" altLang="en-US" sz="3200" dirty="0" smtClean="0"/>
              <a:t>common </a:t>
            </a:r>
            <a:r>
              <a:rPr lang="en-US" altLang="en-US" sz="3200" dirty="0"/>
              <a:t>goals and direction.</a:t>
            </a:r>
          </a:p>
          <a:p>
            <a:pPr lvl="1">
              <a:buSzPct val="50000"/>
              <a:buFont typeface="Courier New" panose="02070309020205020404" pitchFamily="49" charset="0"/>
              <a:buChar char="o"/>
            </a:pPr>
            <a:r>
              <a:rPr lang="en-US" altLang="en-US" sz="3200" dirty="0" smtClean="0"/>
              <a:t>Sharing </a:t>
            </a:r>
            <a:r>
              <a:rPr lang="en-US" altLang="en-US" sz="3200" dirty="0"/>
              <a:t>the risks and </a:t>
            </a:r>
            <a:r>
              <a:rPr lang="en-US" altLang="en-US" sz="3200" dirty="0" smtClean="0"/>
              <a:t>responsibility.</a:t>
            </a:r>
            <a:endParaRPr lang="en-US" altLang="en-US" sz="3200" dirty="0"/>
          </a:p>
          <a:p>
            <a:pPr lvl="1">
              <a:buSzPct val="50000"/>
              <a:buFont typeface="Courier New" panose="02070309020205020404" pitchFamily="49" charset="0"/>
              <a:buChar char="o"/>
            </a:pPr>
            <a:r>
              <a:rPr lang="en-US" altLang="en-US" sz="3200" dirty="0" smtClean="0"/>
              <a:t>Working </a:t>
            </a:r>
            <a:r>
              <a:rPr lang="en-US" altLang="en-US" sz="3200" dirty="0"/>
              <a:t>together to achieve those goals, using the expertise and resources of each collaborator.</a:t>
            </a:r>
          </a:p>
          <a:p>
            <a:pPr lvl="1">
              <a:buSzPct val="50000"/>
              <a:buFont typeface="Courier New" panose="02070309020205020404" pitchFamily="49" charset="0"/>
              <a:buChar char="o"/>
            </a:pPr>
            <a:r>
              <a:rPr lang="en-US" altLang="en-US" sz="3200" dirty="0" smtClean="0"/>
              <a:t>Working within a jointly </a:t>
            </a:r>
            <a:r>
              <a:rPr lang="en-US" altLang="en-US" sz="3200" dirty="0"/>
              <a:t>developed structure.</a:t>
            </a:r>
          </a:p>
          <a:p>
            <a:endParaRPr lang="en-US" altLang="en-US" dirty="0"/>
          </a:p>
        </p:txBody>
      </p:sp>
    </p:spTree>
    <p:extLst>
      <p:ext uri="{BB962C8B-B14F-4D97-AF65-F5344CB8AC3E}">
        <p14:creationId xmlns:p14="http://schemas.microsoft.com/office/powerpoint/2010/main" val="43840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dirty="0" smtClean="0"/>
              <a:t>Follow-up: Grant approval</a:t>
            </a:r>
            <a:endParaRPr lang="en-US" altLang="en-US" dirty="0"/>
          </a:p>
        </p:txBody>
      </p:sp>
      <p:sp>
        <p:nvSpPr>
          <p:cNvPr id="13315" name="Content Placeholder 2"/>
          <p:cNvSpPr>
            <a:spLocks noGrp="1"/>
          </p:cNvSpPr>
          <p:nvPr>
            <p:ph idx="1"/>
          </p:nvPr>
        </p:nvSpPr>
        <p:spPr/>
        <p:txBody>
          <a:bodyPr/>
          <a:lstStyle/>
          <a:p>
            <a:r>
              <a:rPr lang="en-US" altLang="en-US" sz="3200" dirty="0" smtClean="0"/>
              <a:t>Share performance measures</a:t>
            </a:r>
          </a:p>
          <a:p>
            <a:r>
              <a:rPr lang="en-US" altLang="en-US" sz="3200" dirty="0" smtClean="0"/>
              <a:t>Illustrate by example</a:t>
            </a:r>
          </a:p>
          <a:p>
            <a:r>
              <a:rPr lang="en-US" altLang="en-US" sz="3200" dirty="0" smtClean="0"/>
              <a:t>Report data on effects</a:t>
            </a:r>
          </a:p>
          <a:p>
            <a:r>
              <a:rPr lang="en-US" altLang="en-US" sz="3200" dirty="0" smtClean="0"/>
              <a:t>Highlight additional community support</a:t>
            </a:r>
          </a:p>
          <a:p>
            <a:r>
              <a:rPr lang="en-US" altLang="en-US" sz="3200" dirty="0" smtClean="0"/>
              <a:t>Provide an accounting of the funds</a:t>
            </a:r>
            <a:endParaRPr lang="en-US" altLang="en-US" sz="3200" dirty="0"/>
          </a:p>
        </p:txBody>
      </p:sp>
    </p:spTree>
    <p:extLst>
      <p:ext uri="{BB962C8B-B14F-4D97-AF65-F5344CB8AC3E}">
        <p14:creationId xmlns:p14="http://schemas.microsoft.com/office/powerpoint/2010/main" val="12889831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dirty="0" smtClean="0"/>
              <a:t>Follow-up: Grant denial</a:t>
            </a:r>
            <a:endParaRPr lang="en-US" altLang="en-US" dirty="0"/>
          </a:p>
        </p:txBody>
      </p:sp>
      <p:sp>
        <p:nvSpPr>
          <p:cNvPr id="13315" name="Content Placeholder 2"/>
          <p:cNvSpPr>
            <a:spLocks noGrp="1"/>
          </p:cNvSpPr>
          <p:nvPr>
            <p:ph idx="1"/>
          </p:nvPr>
        </p:nvSpPr>
        <p:spPr/>
        <p:txBody>
          <a:bodyPr/>
          <a:lstStyle/>
          <a:p>
            <a:r>
              <a:rPr lang="en-US" altLang="en-US" sz="3200" dirty="0" smtClean="0"/>
              <a:t>Don’t take “no” for an answer</a:t>
            </a:r>
          </a:p>
          <a:p>
            <a:r>
              <a:rPr lang="en-US" altLang="en-US" sz="3200" dirty="0" smtClean="0"/>
              <a:t>Follow-up is critical</a:t>
            </a:r>
          </a:p>
          <a:p>
            <a:r>
              <a:rPr lang="en-US" altLang="en-US" sz="3200" dirty="0" smtClean="0"/>
              <a:t>Let’s learn together</a:t>
            </a:r>
            <a:endParaRPr lang="en-US" alt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2697164"/>
            <a:ext cx="3429000" cy="3429000"/>
          </a:xfrm>
          <a:prstGeom prst="rect">
            <a:avLst/>
          </a:prstGeom>
        </p:spPr>
      </p:pic>
    </p:spTree>
    <p:extLst>
      <p:ext uri="{BB962C8B-B14F-4D97-AF65-F5344CB8AC3E}">
        <p14:creationId xmlns:p14="http://schemas.microsoft.com/office/powerpoint/2010/main" val="1947308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p:txBody>
          <a:bodyPr/>
          <a:lstStyle/>
          <a:p>
            <a:r>
              <a:rPr lang="en-US" altLang="en-US" dirty="0" smtClean="0"/>
              <a:t>Questions?</a:t>
            </a:r>
            <a:endParaRPr lang="en-US" altLang="en-US" dirty="0"/>
          </a:p>
        </p:txBody>
      </p:sp>
      <p:sp>
        <p:nvSpPr>
          <p:cNvPr id="11267" name="Subtitle 2"/>
          <p:cNvSpPr>
            <a:spLocks noGrp="1"/>
          </p:cNvSpPr>
          <p:nvPr>
            <p:ph type="subTitle" idx="1"/>
          </p:nvPr>
        </p:nvSpPr>
        <p:spPr>
          <a:xfrm>
            <a:off x="1752600" y="4403726"/>
            <a:ext cx="8686800" cy="1387474"/>
          </a:xfrm>
        </p:spPr>
        <p:txBody>
          <a:bodyPr/>
          <a:lstStyle/>
          <a:p>
            <a:r>
              <a:rPr lang="en-US" altLang="en-US" dirty="0" smtClean="0"/>
              <a:t>Amber Paluch</a:t>
            </a:r>
          </a:p>
          <a:p>
            <a:r>
              <a:rPr lang="en-US" altLang="en-US" dirty="0" smtClean="0"/>
              <a:t>Vice President of Community Engagement</a:t>
            </a:r>
            <a:endParaRPr lang="en-US" altLang="en-US" dirty="0"/>
          </a:p>
        </p:txBody>
      </p:sp>
    </p:spTree>
    <p:extLst>
      <p:ext uri="{BB962C8B-B14F-4D97-AF65-F5344CB8AC3E}">
        <p14:creationId xmlns:p14="http://schemas.microsoft.com/office/powerpoint/2010/main" val="1015806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Community Foundation Model</a:t>
            </a:r>
            <a:endParaRPr lang="en-US" dirty="0"/>
          </a:p>
        </p:txBody>
      </p:sp>
      <p:sp>
        <p:nvSpPr>
          <p:cNvPr id="3" name="Content Placeholder 2"/>
          <p:cNvSpPr>
            <a:spLocks noGrp="1"/>
          </p:cNvSpPr>
          <p:nvPr>
            <p:ph idx="1"/>
          </p:nvPr>
        </p:nvSpPr>
        <p:spPr/>
        <p:txBody>
          <a:bodyPr/>
          <a:lstStyle/>
          <a:p>
            <a:pPr marL="0" indent="0">
              <a:buNone/>
            </a:pPr>
            <a:r>
              <a:rPr lang="en-US" altLang="en-US" dirty="0"/>
              <a:t>“The idea of a foundation that focuses on local and regional needs and builds a permanent endowment through contributions from a wide range of donors has proven its ability to adjust to various cultural, societal and legal environments.  </a:t>
            </a:r>
            <a:r>
              <a:rPr lang="en-US" altLang="en-US" u="sng" dirty="0"/>
              <a:t>This flexibility and ability to reinvent itself is probably the greatest strength of the community foundation model.”</a:t>
            </a:r>
            <a:br>
              <a:rPr lang="en-US" altLang="en-US" u="sng" dirty="0"/>
            </a:br>
            <a:r>
              <a:rPr lang="en-US" altLang="en-US" sz="1800" dirty="0"/>
              <a:t/>
            </a:r>
            <a:br>
              <a:rPr lang="en-US" altLang="en-US" sz="1800" dirty="0"/>
            </a:br>
            <a:r>
              <a:rPr lang="en-US" altLang="en-US" sz="1800" dirty="0"/>
              <a:t/>
            </a:r>
            <a:br>
              <a:rPr lang="en-US" altLang="en-US" sz="1800" dirty="0"/>
            </a:br>
            <a:r>
              <a:rPr lang="en-US" altLang="en-US" sz="1800" dirty="0" smtClean="0"/>
              <a:t>									</a:t>
            </a:r>
            <a:r>
              <a:rPr lang="en-US" altLang="en-US" sz="2400" dirty="0" smtClean="0"/>
              <a:t>-Lew Feldstein</a:t>
            </a:r>
            <a:br>
              <a:rPr lang="en-US" altLang="en-US" sz="2400" dirty="0" smtClean="0"/>
            </a:br>
            <a:r>
              <a:rPr lang="en-US" altLang="en-US" sz="2400" dirty="0" smtClean="0"/>
              <a:t>				President, New Hampshire Charitable Foundation</a:t>
            </a:r>
            <a:endParaRPr lang="en-US" dirty="0"/>
          </a:p>
        </p:txBody>
      </p:sp>
    </p:spTree>
    <p:extLst>
      <p:ext uri="{BB962C8B-B14F-4D97-AF65-F5344CB8AC3E}">
        <p14:creationId xmlns:p14="http://schemas.microsoft.com/office/powerpoint/2010/main" val="3625571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altLang="en-US" sz="4400" dirty="0" smtClean="0"/>
              <a:t>Grant application best practices</a:t>
            </a:r>
            <a:endParaRPr lang="en-US" altLang="en-US" sz="4400" dirty="0"/>
          </a:p>
        </p:txBody>
      </p:sp>
      <p:sp>
        <p:nvSpPr>
          <p:cNvPr id="12291" name="Content Placeholder 2"/>
          <p:cNvSpPr>
            <a:spLocks noGrp="1"/>
          </p:cNvSpPr>
          <p:nvPr>
            <p:ph idx="1"/>
          </p:nvPr>
        </p:nvSpPr>
        <p:spPr/>
        <p:txBody>
          <a:bodyPr/>
          <a:lstStyle/>
          <a:p>
            <a:endParaRPr lang="en-US" altLang="en-US" sz="4000" dirty="0" smtClean="0"/>
          </a:p>
          <a:p>
            <a:pPr marL="742950" indent="-742950">
              <a:buFont typeface="+mj-lt"/>
              <a:buAutoNum type="arabicParenR"/>
            </a:pPr>
            <a:r>
              <a:rPr lang="en-US" altLang="en-US" sz="4000" dirty="0" smtClean="0"/>
              <a:t>Preparing to apply</a:t>
            </a:r>
          </a:p>
          <a:p>
            <a:pPr marL="742950" indent="-742950">
              <a:buFont typeface="+mj-lt"/>
              <a:buAutoNum type="arabicParenR"/>
            </a:pPr>
            <a:r>
              <a:rPr lang="en-US" altLang="en-US" sz="4000" dirty="0" smtClean="0"/>
              <a:t>Building a strong proposal</a:t>
            </a:r>
          </a:p>
          <a:p>
            <a:pPr marL="742950" indent="-742950">
              <a:buFont typeface="+mj-lt"/>
              <a:buAutoNum type="arabicParenR"/>
            </a:pPr>
            <a:r>
              <a:rPr lang="en-US" altLang="en-US" sz="4000" dirty="0" smtClean="0"/>
              <a:t>Ensuring future opportunities</a:t>
            </a:r>
            <a:endParaRPr lang="en-US" alt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Preparing to apply</a:t>
            </a:r>
            <a:endParaRPr lang="en-US" altLang="en-US" sz="4400" dirty="0"/>
          </a:p>
        </p:txBody>
      </p:sp>
      <p:sp>
        <p:nvSpPr>
          <p:cNvPr id="13315" name="Content Placeholder 2"/>
          <p:cNvSpPr>
            <a:spLocks noGrp="1"/>
          </p:cNvSpPr>
          <p:nvPr>
            <p:ph idx="1"/>
          </p:nvPr>
        </p:nvSpPr>
        <p:spPr/>
        <p:txBody>
          <a:bodyPr/>
          <a:lstStyle/>
          <a:p>
            <a:pPr marL="0" indent="0">
              <a:buNone/>
            </a:pPr>
            <a:endParaRPr lang="en-US" altLang="en-US" sz="4000" dirty="0" smtClean="0"/>
          </a:p>
          <a:p>
            <a:pPr marL="0" indent="0">
              <a:buNone/>
            </a:pPr>
            <a:r>
              <a:rPr lang="en-US" altLang="en-US" sz="4000" dirty="0" smtClean="0"/>
              <a:t>Connect </a:t>
            </a:r>
            <a:r>
              <a:rPr lang="en-US" altLang="en-US" sz="4000" dirty="0" smtClean="0"/>
              <a:t>with the </a:t>
            </a:r>
            <a:r>
              <a:rPr lang="en-US" altLang="en-US" sz="4000" dirty="0" err="1" smtClean="0"/>
              <a:t>grantmaker</a:t>
            </a:r>
            <a:endParaRPr lang="en-US" altLang="en-US" sz="4000" dirty="0" smtClean="0"/>
          </a:p>
          <a:p>
            <a:pPr lvl="1">
              <a:buSzPct val="50000"/>
              <a:buFont typeface="Courier New" panose="02070309020205020404" pitchFamily="49" charset="0"/>
              <a:buChar char="o"/>
            </a:pPr>
            <a:r>
              <a:rPr lang="en-US" altLang="en-US" sz="4000" dirty="0" smtClean="0"/>
              <a:t>Advice</a:t>
            </a:r>
          </a:p>
          <a:p>
            <a:pPr lvl="1">
              <a:buSzPct val="50000"/>
              <a:buFont typeface="Courier New" panose="02070309020205020404" pitchFamily="49" charset="0"/>
              <a:buChar char="o"/>
            </a:pPr>
            <a:r>
              <a:rPr lang="en-US" altLang="en-US" sz="4000" dirty="0" smtClean="0"/>
              <a:t>Other opportunities</a:t>
            </a:r>
          </a:p>
          <a:p>
            <a:pPr lvl="1">
              <a:buSzPct val="50000"/>
              <a:buFont typeface="Courier New" panose="02070309020205020404" pitchFamily="49" charset="0"/>
              <a:buChar char="o"/>
            </a:pPr>
            <a:r>
              <a:rPr lang="en-US" altLang="en-US" sz="4000" dirty="0" smtClean="0"/>
              <a:t>Influence</a:t>
            </a:r>
            <a:endParaRPr lang="en-US" alt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a:t>Preparing to apply</a:t>
            </a:r>
          </a:p>
        </p:txBody>
      </p:sp>
      <p:sp>
        <p:nvSpPr>
          <p:cNvPr id="13315" name="Content Placeholder 2"/>
          <p:cNvSpPr>
            <a:spLocks noGrp="1"/>
          </p:cNvSpPr>
          <p:nvPr>
            <p:ph idx="1"/>
          </p:nvPr>
        </p:nvSpPr>
        <p:spPr/>
        <p:txBody>
          <a:bodyPr/>
          <a:lstStyle/>
          <a:p>
            <a:pPr marL="0" indent="0">
              <a:buNone/>
            </a:pPr>
            <a:endParaRPr lang="en-US" altLang="en-US" sz="4000" dirty="0" smtClean="0"/>
          </a:p>
          <a:p>
            <a:pPr marL="0" indent="0">
              <a:buNone/>
            </a:pPr>
            <a:r>
              <a:rPr lang="en-US" altLang="en-US" sz="4000" dirty="0" smtClean="0"/>
              <a:t>Learn </a:t>
            </a:r>
            <a:r>
              <a:rPr lang="en-US" altLang="en-US" sz="4000" dirty="0" smtClean="0"/>
              <a:t>about the grants program</a:t>
            </a:r>
          </a:p>
          <a:p>
            <a:pPr lvl="1">
              <a:buSzPct val="50000"/>
              <a:buFont typeface="Courier New" panose="02070309020205020404" pitchFamily="49" charset="0"/>
              <a:buChar char="o"/>
            </a:pPr>
            <a:r>
              <a:rPr lang="en-US" altLang="en-US" sz="4000" dirty="0" smtClean="0"/>
              <a:t>Eligibility</a:t>
            </a:r>
          </a:p>
          <a:p>
            <a:pPr lvl="1">
              <a:buSzPct val="50000"/>
              <a:buFont typeface="Courier New" panose="02070309020205020404" pitchFamily="49" charset="0"/>
              <a:buChar char="o"/>
            </a:pPr>
            <a:r>
              <a:rPr lang="en-US" altLang="en-US" sz="4000" dirty="0" smtClean="0"/>
              <a:t>Criteria</a:t>
            </a:r>
          </a:p>
          <a:p>
            <a:pPr lvl="1">
              <a:buSzPct val="50000"/>
              <a:buFont typeface="Courier New" panose="02070309020205020404" pitchFamily="49" charset="0"/>
              <a:buChar char="o"/>
            </a:pPr>
            <a:r>
              <a:rPr lang="en-US" altLang="en-US" sz="4000" dirty="0" smtClean="0"/>
              <a:t>Priority areas</a:t>
            </a:r>
          </a:p>
          <a:p>
            <a:pPr lvl="1">
              <a:buSzPct val="50000"/>
              <a:buFont typeface="Courier New" panose="02070309020205020404" pitchFamily="49" charset="0"/>
              <a:buChar char="o"/>
            </a:pPr>
            <a:r>
              <a:rPr lang="en-US" altLang="en-US" sz="4000" dirty="0" smtClean="0"/>
              <a:t>Requirements, deadlines</a:t>
            </a:r>
            <a:endParaRPr lang="en-US" altLang="en-US" sz="4000" dirty="0"/>
          </a:p>
        </p:txBody>
      </p:sp>
    </p:spTree>
    <p:extLst>
      <p:ext uri="{BB962C8B-B14F-4D97-AF65-F5344CB8AC3E}">
        <p14:creationId xmlns:p14="http://schemas.microsoft.com/office/powerpoint/2010/main" val="1878108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Building a strong proposal</a:t>
            </a:r>
            <a:endParaRPr lang="en-US" altLang="en-US" sz="4400" dirty="0"/>
          </a:p>
        </p:txBody>
      </p:sp>
      <p:sp>
        <p:nvSpPr>
          <p:cNvPr id="13315" name="Content Placeholder 2"/>
          <p:cNvSpPr>
            <a:spLocks noGrp="1"/>
          </p:cNvSpPr>
          <p:nvPr>
            <p:ph idx="1"/>
          </p:nvPr>
        </p:nvSpPr>
        <p:spPr/>
        <p:txBody>
          <a:bodyPr/>
          <a:lstStyle/>
          <a:p>
            <a:r>
              <a:rPr lang="en-US" altLang="en-US" sz="4000" dirty="0" smtClean="0"/>
              <a:t>Clarity</a:t>
            </a:r>
            <a:endParaRPr lang="en-US" altLang="en-US" sz="4000" dirty="0"/>
          </a:p>
          <a:p>
            <a:r>
              <a:rPr lang="en-US" altLang="en-US" sz="4000" dirty="0" smtClean="0"/>
              <a:t>Innovation</a:t>
            </a:r>
            <a:endParaRPr lang="en-US" altLang="en-US" sz="4000" dirty="0"/>
          </a:p>
          <a:p>
            <a:r>
              <a:rPr lang="en-US" altLang="en-US" sz="4000" dirty="0" smtClean="0"/>
              <a:t>Feasibility</a:t>
            </a:r>
            <a:endParaRPr lang="en-US" altLang="en-US" sz="4000" dirty="0"/>
          </a:p>
          <a:p>
            <a:r>
              <a:rPr lang="en-US" altLang="en-US" sz="4000" dirty="0" smtClean="0"/>
              <a:t>Impact</a:t>
            </a:r>
            <a:endParaRPr lang="en-US" altLang="en-US" sz="4000" dirty="0"/>
          </a:p>
          <a:p>
            <a:r>
              <a:rPr lang="en-US" altLang="en-US" sz="4000" dirty="0" smtClean="0"/>
              <a:t>Meaningful, defined outcomes and the methods </a:t>
            </a:r>
            <a:r>
              <a:rPr lang="en-US" altLang="en-US" sz="4000" dirty="0" smtClean="0"/>
              <a:t>for reporting </a:t>
            </a:r>
            <a:r>
              <a:rPr lang="en-US" altLang="en-US" sz="4000" dirty="0" smtClean="0"/>
              <a:t>those outcomes</a:t>
            </a:r>
            <a:endParaRPr lang="en-US" altLang="en-US" sz="4000" dirty="0"/>
          </a:p>
          <a:p>
            <a:endParaRPr lang="en-US" altLang="en-US" dirty="0"/>
          </a:p>
        </p:txBody>
      </p:sp>
    </p:spTree>
    <p:extLst>
      <p:ext uri="{BB962C8B-B14F-4D97-AF65-F5344CB8AC3E}">
        <p14:creationId xmlns:p14="http://schemas.microsoft.com/office/powerpoint/2010/main" val="1900581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a:t>Building a strong </a:t>
            </a:r>
            <a:r>
              <a:rPr lang="en-US" altLang="en-US" sz="4400" dirty="0" smtClean="0"/>
              <a:t>proposal</a:t>
            </a:r>
            <a:endParaRPr lang="en-US" altLang="en-US" sz="4400" dirty="0"/>
          </a:p>
        </p:txBody>
      </p:sp>
      <p:sp>
        <p:nvSpPr>
          <p:cNvPr id="13315" name="Content Placeholder 2"/>
          <p:cNvSpPr>
            <a:spLocks noGrp="1"/>
          </p:cNvSpPr>
          <p:nvPr>
            <p:ph idx="1"/>
          </p:nvPr>
        </p:nvSpPr>
        <p:spPr/>
        <p:txBody>
          <a:bodyPr/>
          <a:lstStyle/>
          <a:p>
            <a:r>
              <a:rPr lang="en-US" altLang="en-US" sz="4000" dirty="0" smtClean="0"/>
              <a:t>Collaborate</a:t>
            </a:r>
            <a:endParaRPr lang="en-US" altLang="en-US" sz="4000" dirty="0"/>
          </a:p>
          <a:p>
            <a:r>
              <a:rPr lang="en-US" altLang="en-US" sz="4000" dirty="0" smtClean="0"/>
              <a:t>Leverage resources</a:t>
            </a:r>
            <a:endParaRPr lang="en-US" altLang="en-US" sz="4000" dirty="0"/>
          </a:p>
          <a:p>
            <a:r>
              <a:rPr lang="en-US" altLang="en-US" sz="4000" dirty="0" smtClean="0"/>
              <a:t>Mind your budget</a:t>
            </a:r>
            <a:endParaRPr lang="en-US" altLang="en-US" sz="4000" dirty="0"/>
          </a:p>
          <a:p>
            <a:r>
              <a:rPr lang="en-US" altLang="en-US" sz="4000" dirty="0" smtClean="0"/>
              <a:t>Stay in good standing</a:t>
            </a:r>
            <a:endParaRPr lang="en-US" altLang="en-US" sz="4000" dirty="0"/>
          </a:p>
          <a:p>
            <a:r>
              <a:rPr lang="en-US" altLang="en-US" sz="4000" dirty="0"/>
              <a:t>Demonstrate a match with the foundation</a:t>
            </a:r>
          </a:p>
          <a:p>
            <a:endParaRPr lang="en-US" altLang="en-US" dirty="0"/>
          </a:p>
        </p:txBody>
      </p:sp>
    </p:spTree>
    <p:extLst>
      <p:ext uri="{BB962C8B-B14F-4D97-AF65-F5344CB8AC3E}">
        <p14:creationId xmlns:p14="http://schemas.microsoft.com/office/powerpoint/2010/main" val="2873513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a:t>Building a strong </a:t>
            </a:r>
            <a:r>
              <a:rPr lang="en-US" altLang="en-US" sz="4400" dirty="0" smtClean="0"/>
              <a:t>proposal</a:t>
            </a:r>
            <a:endParaRPr lang="en-US" altLang="en-US" sz="4400" dirty="0"/>
          </a:p>
        </p:txBody>
      </p:sp>
      <p:sp>
        <p:nvSpPr>
          <p:cNvPr id="13315" name="Content Placeholder 2"/>
          <p:cNvSpPr>
            <a:spLocks noGrp="1"/>
          </p:cNvSpPr>
          <p:nvPr>
            <p:ph idx="1"/>
          </p:nvPr>
        </p:nvSpPr>
        <p:spPr/>
        <p:txBody>
          <a:bodyPr/>
          <a:lstStyle/>
          <a:p>
            <a:r>
              <a:rPr lang="en-US" altLang="en-US" sz="4000" dirty="0" smtClean="0"/>
              <a:t>Improve </a:t>
            </a:r>
            <a:r>
              <a:rPr lang="en-US" altLang="en-US" sz="4000" dirty="0"/>
              <a:t>lives of people </a:t>
            </a:r>
            <a:r>
              <a:rPr lang="en-US" altLang="en-US" sz="4000" dirty="0" smtClean="0"/>
              <a:t>served</a:t>
            </a:r>
            <a:endParaRPr lang="en-US" altLang="en-US" sz="4000" dirty="0"/>
          </a:p>
          <a:p>
            <a:r>
              <a:rPr lang="en-US" altLang="en-US" sz="4000" dirty="0" smtClean="0"/>
              <a:t>Show </a:t>
            </a:r>
            <a:r>
              <a:rPr lang="en-US" altLang="en-US" sz="4000" dirty="0"/>
              <a:t>organizational investment </a:t>
            </a:r>
            <a:r>
              <a:rPr lang="en-US" altLang="en-US" sz="4000" dirty="0" smtClean="0"/>
              <a:t>and commitment to the </a:t>
            </a:r>
            <a:r>
              <a:rPr lang="en-US" altLang="en-US" sz="4000" dirty="0"/>
              <a:t>project</a:t>
            </a:r>
          </a:p>
          <a:p>
            <a:r>
              <a:rPr lang="en-US" altLang="en-US" sz="4000" dirty="0" smtClean="0"/>
              <a:t>Be clear and </a:t>
            </a:r>
            <a:r>
              <a:rPr lang="en-US" altLang="en-US" sz="4000" dirty="0"/>
              <a:t>descriptive about the project</a:t>
            </a:r>
          </a:p>
          <a:p>
            <a:r>
              <a:rPr lang="en-US" altLang="en-US" sz="4000" dirty="0" smtClean="0"/>
              <a:t>Focus </a:t>
            </a:r>
            <a:r>
              <a:rPr lang="en-US" altLang="en-US" sz="4000" dirty="0"/>
              <a:t>on those served, not those serving</a:t>
            </a:r>
          </a:p>
          <a:p>
            <a:r>
              <a:rPr lang="en-US" altLang="en-US" sz="4000" dirty="0" smtClean="0"/>
              <a:t>Outcomes</a:t>
            </a:r>
            <a:r>
              <a:rPr lang="en-US" altLang="en-US" sz="4000" dirty="0"/>
              <a:t>, outcomes, outcomes</a:t>
            </a:r>
          </a:p>
          <a:p>
            <a:endParaRPr lang="en-US" altLang="en-US" dirty="0"/>
          </a:p>
        </p:txBody>
      </p:sp>
    </p:spTree>
    <p:extLst>
      <p:ext uri="{BB962C8B-B14F-4D97-AF65-F5344CB8AC3E}">
        <p14:creationId xmlns:p14="http://schemas.microsoft.com/office/powerpoint/2010/main" val="2161694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en-US" altLang="en-US" sz="4400" dirty="0" smtClean="0"/>
              <a:t>Building a strong proposal: </a:t>
            </a:r>
            <a:br>
              <a:rPr lang="en-US" altLang="en-US" sz="4400" dirty="0" smtClean="0"/>
            </a:br>
            <a:r>
              <a:rPr lang="en-US" altLang="en-US" sz="4400" dirty="0" smtClean="0"/>
              <a:t>Submitting the application</a:t>
            </a:r>
            <a:endParaRPr lang="en-US" altLang="en-US" sz="4400" dirty="0"/>
          </a:p>
        </p:txBody>
      </p:sp>
      <p:sp>
        <p:nvSpPr>
          <p:cNvPr id="13315" name="Content Placeholder 2"/>
          <p:cNvSpPr>
            <a:spLocks noGrp="1"/>
          </p:cNvSpPr>
          <p:nvPr>
            <p:ph idx="1"/>
          </p:nvPr>
        </p:nvSpPr>
        <p:spPr/>
        <p:txBody>
          <a:bodyPr/>
          <a:lstStyle/>
          <a:p>
            <a:r>
              <a:rPr lang="en-US" altLang="en-US" sz="4000" dirty="0" smtClean="0"/>
              <a:t>Know your stuff.</a:t>
            </a:r>
            <a:endParaRPr lang="en-US" altLang="en-US" sz="4000" dirty="0"/>
          </a:p>
          <a:p>
            <a:r>
              <a:rPr lang="en-US" altLang="en-US" sz="4000" dirty="0" smtClean="0"/>
              <a:t>Don’t </a:t>
            </a:r>
            <a:r>
              <a:rPr lang="en-US" altLang="en-US" sz="4000" dirty="0"/>
              <a:t>assume </a:t>
            </a:r>
            <a:r>
              <a:rPr lang="en-US" altLang="en-US" sz="4000" dirty="0" smtClean="0"/>
              <a:t>we know your stuff.</a:t>
            </a:r>
            <a:endParaRPr lang="en-US" altLang="en-US" sz="4000" dirty="0"/>
          </a:p>
          <a:p>
            <a:r>
              <a:rPr lang="en-US" altLang="en-US" sz="4000" dirty="0" smtClean="0"/>
              <a:t>Answer </a:t>
            </a:r>
            <a:r>
              <a:rPr lang="en-US" altLang="en-US" sz="4000" dirty="0"/>
              <a:t>ALL the </a:t>
            </a:r>
            <a:r>
              <a:rPr lang="en-US" altLang="en-US" sz="4000" dirty="0" smtClean="0"/>
              <a:t>questions.</a:t>
            </a:r>
          </a:p>
          <a:p>
            <a:r>
              <a:rPr lang="en-US" altLang="en-US" sz="4000" dirty="0" smtClean="0"/>
              <a:t>Write clearly.</a:t>
            </a:r>
            <a:r>
              <a:rPr lang="en-US" sz="4000" dirty="0" smtClean="0"/>
              <a:t> </a:t>
            </a:r>
            <a:r>
              <a:rPr lang="en-US" altLang="en-US" sz="4000" dirty="0" smtClean="0"/>
              <a:t>Have </a:t>
            </a:r>
            <a:r>
              <a:rPr lang="en-US" altLang="en-US" sz="4000" dirty="0"/>
              <a:t>someone review it</a:t>
            </a:r>
            <a:r>
              <a:rPr lang="en-US" altLang="en-US" sz="4000" dirty="0" smtClean="0"/>
              <a:t>.</a:t>
            </a:r>
          </a:p>
          <a:p>
            <a:pPr lvl="0"/>
            <a:r>
              <a:rPr lang="en-US" sz="4000" dirty="0"/>
              <a:t>Avoid </a:t>
            </a:r>
            <a:r>
              <a:rPr lang="en-US" sz="4000" dirty="0" smtClean="0"/>
              <a:t>predictions.</a:t>
            </a:r>
            <a:endParaRPr lang="en-US" sz="4000" dirty="0"/>
          </a:p>
          <a:p>
            <a:pPr lvl="0"/>
            <a:r>
              <a:rPr lang="en-US" sz="4000" dirty="0"/>
              <a:t>Don’t promise more than you can deliver.</a:t>
            </a:r>
          </a:p>
          <a:p>
            <a:endParaRPr lang="en-US" altLang="en-US" dirty="0"/>
          </a:p>
          <a:p>
            <a:endParaRPr lang="en-US" altLang="en-US" dirty="0"/>
          </a:p>
        </p:txBody>
      </p:sp>
    </p:spTree>
    <p:extLst>
      <p:ext uri="{BB962C8B-B14F-4D97-AF65-F5344CB8AC3E}">
        <p14:creationId xmlns:p14="http://schemas.microsoft.com/office/powerpoint/2010/main" val="3924930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GBCF">
      <a:dk1>
        <a:srgbClr val="0A3870"/>
      </a:dk1>
      <a:lt1>
        <a:srgbClr val="0A3870"/>
      </a:lt1>
      <a:dk2>
        <a:srgbClr val="0A3870"/>
      </a:dk2>
      <a:lt2>
        <a:srgbClr val="BDD69E"/>
      </a:lt2>
      <a:accent1>
        <a:srgbClr val="71B9E1"/>
      </a:accent1>
      <a:accent2>
        <a:srgbClr val="2D6600"/>
      </a:accent2>
      <a:accent3>
        <a:srgbClr val="D2E208"/>
      </a:accent3>
      <a:accent4>
        <a:srgbClr val="FF8200"/>
      </a:accent4>
      <a:accent5>
        <a:srgbClr val="2C96D1"/>
      </a:accent5>
      <a:accent6>
        <a:srgbClr val="B516A3"/>
      </a:accent6>
      <a:hlink>
        <a:srgbClr val="0A3870"/>
      </a:hlink>
      <a:folHlink>
        <a:srgbClr val="0A3870"/>
      </a:folHlink>
    </a:clrScheme>
    <a:fontScheme name="GGBCF">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TotalTime>
  <Words>1313</Words>
  <Application>Microsoft Office PowerPoint</Application>
  <PresentationFormat>Widescreen</PresentationFormat>
  <Paragraphs>167</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Georgia</vt:lpstr>
      <vt:lpstr>Wingdings</vt:lpstr>
      <vt:lpstr>Office Theme</vt:lpstr>
      <vt:lpstr>Grant Writing and Grant Compliance</vt:lpstr>
      <vt:lpstr>The Community Foundation Model</vt:lpstr>
      <vt:lpstr>Grant application best practices</vt:lpstr>
      <vt:lpstr>Preparing to apply</vt:lpstr>
      <vt:lpstr>Preparing to apply</vt:lpstr>
      <vt:lpstr>Building a strong proposal</vt:lpstr>
      <vt:lpstr>Building a strong proposal</vt:lpstr>
      <vt:lpstr>Building a strong proposal</vt:lpstr>
      <vt:lpstr>Building a strong proposal:  Submitting the application</vt:lpstr>
      <vt:lpstr>One more time!</vt:lpstr>
      <vt:lpstr>Collaboration</vt:lpstr>
      <vt:lpstr>Collaboration</vt:lpstr>
      <vt:lpstr>Follow-up: Grant approval</vt:lpstr>
      <vt:lpstr>Follow-up: Grant denial</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Stacy Bouchard</dc:creator>
  <cp:lastModifiedBy>Amber Paluch</cp:lastModifiedBy>
  <cp:revision>78</cp:revision>
  <cp:lastPrinted>2017-09-13T16:25:23Z</cp:lastPrinted>
  <dcterms:created xsi:type="dcterms:W3CDTF">2009-01-19T18:54:05Z</dcterms:created>
  <dcterms:modified xsi:type="dcterms:W3CDTF">2017-09-13T16:28:11Z</dcterms:modified>
</cp:coreProperties>
</file>