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61" r:id="rId2"/>
    <p:sldId id="262" r:id="rId3"/>
    <p:sldId id="283" r:id="rId4"/>
    <p:sldId id="257" r:id="rId5"/>
    <p:sldId id="285" r:id="rId6"/>
    <p:sldId id="286" r:id="rId7"/>
    <p:sldId id="288" r:id="rId8"/>
    <p:sldId id="275" r:id="rId9"/>
    <p:sldId id="289" r:id="rId10"/>
    <p:sldId id="273" r:id="rId11"/>
    <p:sldId id="291" r:id="rId12"/>
    <p:sldId id="278" r:id="rId13"/>
    <p:sldId id="290" r:id="rId14"/>
    <p:sldId id="292" r:id="rId15"/>
    <p:sldId id="295" r:id="rId16"/>
    <p:sldId id="294" r:id="rId17"/>
    <p:sldId id="296" r:id="rId18"/>
    <p:sldId id="263" r:id="rId19"/>
    <p:sldId id="298" r:id="rId20"/>
    <p:sldId id="299" r:id="rId21"/>
    <p:sldId id="297" r:id="rId22"/>
    <p:sldId id="300" r:id="rId23"/>
    <p:sldId id="301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02" r:id="rId34"/>
    <p:sldId id="279" r:id="rId35"/>
    <p:sldId id="313" r:id="rId36"/>
    <p:sldId id="314" r:id="rId37"/>
    <p:sldId id="315" r:id="rId38"/>
    <p:sldId id="26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7842"/>
    <a:srgbClr val="878F55"/>
    <a:srgbClr val="D9813A"/>
    <a:srgbClr val="BF662E"/>
    <a:srgbClr val="9B202F"/>
    <a:srgbClr val="195462"/>
    <a:srgbClr val="0A6E20"/>
    <a:srgbClr val="687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6" autoAdjust="0"/>
    <p:restoredTop sz="94427" autoAdjust="0"/>
  </p:normalViewPr>
  <p:slideViewPr>
    <p:cSldViewPr snapToGrid="0" snapToObjects="1">
      <p:cViewPr varScale="1">
        <p:scale>
          <a:sx n="85" d="100"/>
          <a:sy n="85" d="100"/>
        </p:scale>
        <p:origin x="166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4" d="100"/>
          <a:sy n="154" d="100"/>
        </p:scale>
        <p:origin x="-669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5FDD1-DAF4-DF40-82AF-DC976C9C6272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72EEE-49CC-5A4F-AB36-B6BB3D4F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936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8CB8E-E70A-F34F-A73C-C4732AC63529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135C2-762A-1647-A55A-BC2AFC3A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657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135C2-762A-1647-A55A-BC2AFC3AFF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135C2-762A-1647-A55A-BC2AFC3AFF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5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135C2-762A-1647-A55A-BC2AFC3AFF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35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135C2-762A-1647-A55A-BC2AFC3AFF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67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135C2-762A-1647-A55A-BC2AFC3AFF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8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sert_pag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41317" y="3711772"/>
            <a:ext cx="5007787" cy="933450"/>
          </a:xfrm>
        </p:spPr>
        <p:txBody>
          <a:bodyPr>
            <a:noAutofit/>
          </a:bodyPr>
          <a:lstStyle>
            <a:lvl1pPr>
              <a:defRPr sz="3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1317" y="4748849"/>
            <a:ext cx="5007787" cy="851185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590" y="697229"/>
            <a:ext cx="6958189" cy="1116106"/>
          </a:xfrm>
        </p:spPr>
        <p:txBody>
          <a:bodyPr/>
          <a:lstStyle>
            <a:lvl1pPr>
              <a:defRPr>
                <a:solidFill>
                  <a:srgbClr val="9B202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90" y="1874633"/>
            <a:ext cx="8096179" cy="41449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711" y="888054"/>
            <a:ext cx="3284792" cy="1162050"/>
          </a:xfrm>
        </p:spPr>
        <p:txBody>
          <a:bodyPr anchor="ctr">
            <a:normAutofit/>
          </a:bodyPr>
          <a:lstStyle>
            <a:lvl1pPr algn="l">
              <a:defRPr sz="2600" b="0">
                <a:solidFill>
                  <a:srgbClr val="9B202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711" y="2194499"/>
            <a:ext cx="3284792" cy="380874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036876" y="888054"/>
            <a:ext cx="4639766" cy="5115194"/>
          </a:xfrm>
        </p:spPr>
        <p:txBody>
          <a:bodyPr/>
          <a:lstStyle/>
          <a:p>
            <a:r>
              <a:rPr lang="en-US" dirty="0"/>
              <a:t>Insert Picture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66753" y="888054"/>
            <a:ext cx="4639766" cy="5115194"/>
          </a:xfrm>
        </p:spPr>
        <p:txBody>
          <a:bodyPr/>
          <a:lstStyle/>
          <a:p>
            <a:r>
              <a:rPr lang="en-US" dirty="0"/>
              <a:t>Insert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82969" y="888054"/>
            <a:ext cx="3284792" cy="1162050"/>
          </a:xfrm>
        </p:spPr>
        <p:txBody>
          <a:bodyPr anchor="ctr">
            <a:normAutofit/>
          </a:bodyPr>
          <a:lstStyle>
            <a:lvl1pPr algn="l">
              <a:defRPr sz="2600" b="0">
                <a:solidFill>
                  <a:srgbClr val="9B202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2969" y="2194499"/>
            <a:ext cx="3284792" cy="380874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3526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sert_page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4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862" y="2108693"/>
            <a:ext cx="7332276" cy="856401"/>
          </a:xfrm>
        </p:spPr>
        <p:txBody>
          <a:bodyPr anchor="ctr" anchorCtr="0">
            <a:normAutofit/>
          </a:bodyPr>
          <a:lstStyle>
            <a:lvl1pPr algn="ctr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288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sert_page4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4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862" y="2108693"/>
            <a:ext cx="7332276" cy="856401"/>
          </a:xfrm>
        </p:spPr>
        <p:txBody>
          <a:bodyPr anchor="ctr" anchorCtr="0">
            <a:normAutofit/>
          </a:bodyPr>
          <a:lstStyle>
            <a:lvl1pPr algn="ctr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8825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sert_page5.png"/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4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862" y="2108693"/>
            <a:ext cx="7332276" cy="856401"/>
          </a:xfrm>
        </p:spPr>
        <p:txBody>
          <a:bodyPr anchor="ctr" anchorCtr="0">
            <a:normAutofit/>
          </a:bodyPr>
          <a:lstStyle>
            <a:lvl1pPr algn="ctr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587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sert_page6.png"/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4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862" y="2108693"/>
            <a:ext cx="7332276" cy="856401"/>
          </a:xfrm>
        </p:spPr>
        <p:txBody>
          <a:bodyPr anchor="ctr" anchorCtr="0">
            <a:normAutofit/>
          </a:bodyPr>
          <a:lstStyle>
            <a:lvl1pPr algn="ctr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2611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sert_page7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4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862" y="2108693"/>
            <a:ext cx="7332276" cy="856401"/>
          </a:xfrm>
        </p:spPr>
        <p:txBody>
          <a:bodyPr anchor="ctr" anchorCtr="0">
            <a:normAutofit/>
          </a:bodyPr>
          <a:lstStyle>
            <a:lvl1pPr algn="ctr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590" y="484094"/>
            <a:ext cx="6958189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590" y="1981200"/>
            <a:ext cx="8096179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65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9B202F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rgbClr val="BF662E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457200" indent="-228600" algn="l" defTabSz="914400" rtl="0" eaLnBrk="1" latinLnBrk="0" hangingPunct="1">
        <a:spcBef>
          <a:spcPts val="600"/>
        </a:spcBef>
        <a:buClr>
          <a:srgbClr val="6B7842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685800" indent="-228600" algn="l" defTabSz="914400" rtl="0" eaLnBrk="1" latinLnBrk="0" hangingPunct="1">
        <a:spcBef>
          <a:spcPts val="600"/>
        </a:spcBef>
        <a:buClr>
          <a:srgbClr val="BF662E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914400" indent="-228600" algn="l" defTabSz="914400" rtl="0" eaLnBrk="1" latinLnBrk="0" hangingPunct="1">
        <a:spcBef>
          <a:spcPts val="600"/>
        </a:spcBef>
        <a:buClr>
          <a:srgbClr val="6B7842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143000" indent="-228600" algn="l" defTabSz="914400" rtl="0" eaLnBrk="1" latinLnBrk="0" hangingPunct="1">
        <a:spcBef>
          <a:spcPts val="600"/>
        </a:spcBef>
        <a:buClr>
          <a:srgbClr val="BF662E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377950" indent="-228600" algn="l" defTabSz="914400" rtl="0" eaLnBrk="1" latinLnBrk="0" hangingPunct="1">
        <a:spcBef>
          <a:spcPct val="20000"/>
        </a:spcBef>
        <a:buClr>
          <a:srgbClr val="6B7842"/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6pPr>
      <a:lvl7pPr marL="1603375" indent="-228600" algn="l" defTabSz="914400" rtl="0" eaLnBrk="1" latinLnBrk="0" hangingPunct="1">
        <a:spcBef>
          <a:spcPct val="20000"/>
        </a:spcBef>
        <a:buClr>
          <a:srgbClr val="BF662E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7pPr>
      <a:lvl8pPr marL="1830388" indent="-228600" algn="l" defTabSz="914400" rtl="0" eaLnBrk="1" latinLnBrk="0" hangingPunct="1">
        <a:spcBef>
          <a:spcPct val="20000"/>
        </a:spcBef>
        <a:buClr>
          <a:srgbClr val="6B7842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8pPr>
      <a:lvl9pPr marL="2057400" indent="-228600" algn="l" defTabSz="914400" rtl="0" eaLnBrk="1" latinLnBrk="0" hangingPunct="1">
        <a:spcBef>
          <a:spcPct val="20000"/>
        </a:spcBef>
        <a:buClr>
          <a:srgbClr val="BF662E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1317" y="2952786"/>
            <a:ext cx="5007787" cy="1373149"/>
          </a:xfrm>
        </p:spPr>
        <p:txBody>
          <a:bodyPr/>
          <a:lstStyle/>
          <a:p>
            <a:r>
              <a:rPr lang="en-US" dirty="0"/>
              <a:t>Preparing for the International Tourism Trade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September 11, 2017</a:t>
            </a:r>
          </a:p>
          <a:p>
            <a:r>
              <a:rPr lang="en-US" dirty="0"/>
              <a:t>Mary </a:t>
            </a:r>
            <a:r>
              <a:rPr lang="en-US" dirty="0" err="1"/>
              <a:t>Motsenbocker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50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your markets</a:t>
            </a:r>
          </a:p>
        </p:txBody>
      </p:sp>
      <p:pic>
        <p:nvPicPr>
          <p:cNvPr id="10" name="Content Placeholder 9" descr="2016 AIANTA Presentation MODFIFED[1] (dragged)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2" b="4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226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  <a:p>
            <a:r>
              <a:rPr lang="en-US" dirty="0"/>
              <a:t>Example </a:t>
            </a:r>
          </a:p>
          <a:p>
            <a:r>
              <a:rPr lang="en-US" dirty="0"/>
              <a:t>Example</a:t>
            </a:r>
          </a:p>
          <a:p>
            <a:r>
              <a:rPr lang="en-US" dirty="0"/>
              <a:t>Example</a:t>
            </a:r>
          </a:p>
        </p:txBody>
      </p:sp>
      <p:pic>
        <p:nvPicPr>
          <p:cNvPr id="4" name="Picture 3" descr="2016 AIANTA Presentation MODFIFED[1] (dragged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25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77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  <a:p>
            <a:r>
              <a:rPr lang="en-US" dirty="0"/>
              <a:t>Example </a:t>
            </a:r>
          </a:p>
          <a:p>
            <a:r>
              <a:rPr lang="en-US" dirty="0"/>
              <a:t>Example</a:t>
            </a:r>
          </a:p>
          <a:p>
            <a:r>
              <a:rPr lang="en-US" dirty="0"/>
              <a:t>Example</a:t>
            </a:r>
          </a:p>
        </p:txBody>
      </p:sp>
      <p:pic>
        <p:nvPicPr>
          <p:cNvPr id="4" name="Picture 3" descr="2016 AIANTA Presentation MODFIFED[1] (dragged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4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  <a:p>
            <a:r>
              <a:rPr lang="en-US" dirty="0"/>
              <a:t>Example </a:t>
            </a:r>
          </a:p>
          <a:p>
            <a:r>
              <a:rPr lang="en-US" dirty="0"/>
              <a:t>Example</a:t>
            </a:r>
          </a:p>
          <a:p>
            <a:r>
              <a:rPr lang="en-US" dirty="0"/>
              <a:t>Example</a:t>
            </a:r>
          </a:p>
        </p:txBody>
      </p:sp>
      <p:pic>
        <p:nvPicPr>
          <p:cNvPr id="4" name="Picture 3" descr="2016 AIANTA Presentation MODFIFED[1] (dragged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40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  <a:p>
            <a:r>
              <a:rPr lang="en-US" dirty="0"/>
              <a:t>Example </a:t>
            </a:r>
          </a:p>
          <a:p>
            <a:r>
              <a:rPr lang="en-US" dirty="0"/>
              <a:t>Example</a:t>
            </a:r>
          </a:p>
          <a:p>
            <a:r>
              <a:rPr lang="en-US" dirty="0"/>
              <a:t>Example</a:t>
            </a:r>
          </a:p>
        </p:txBody>
      </p:sp>
      <p:pic>
        <p:nvPicPr>
          <p:cNvPr id="4" name="Picture 3" descr="2016 AIANTA Presentation MODFIFED[1] (dragged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26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89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  <a:p>
            <a:r>
              <a:rPr lang="en-US" dirty="0"/>
              <a:t>Example </a:t>
            </a:r>
          </a:p>
          <a:p>
            <a:r>
              <a:rPr lang="en-US" dirty="0"/>
              <a:t>Example</a:t>
            </a:r>
          </a:p>
          <a:p>
            <a:r>
              <a:rPr lang="en-US" dirty="0"/>
              <a:t>Example</a:t>
            </a:r>
          </a:p>
        </p:txBody>
      </p:sp>
      <p:pic>
        <p:nvPicPr>
          <p:cNvPr id="4" name="Picture 3" descr="2016 AIANTA Presentation MODFIFED[1] (dragged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86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  <a:p>
            <a:r>
              <a:rPr lang="en-US" dirty="0"/>
              <a:t>Example </a:t>
            </a:r>
          </a:p>
          <a:p>
            <a:r>
              <a:rPr lang="en-US" dirty="0"/>
              <a:t>Example</a:t>
            </a:r>
          </a:p>
          <a:p>
            <a:r>
              <a:rPr lang="en-US" dirty="0"/>
              <a:t>Example</a:t>
            </a:r>
          </a:p>
        </p:txBody>
      </p:sp>
      <p:pic>
        <p:nvPicPr>
          <p:cNvPr id="4" name="Picture 3" descr="2016 AIANTA Presentation MODFIFED[1] (dragged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6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Promoting Your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Press</a:t>
            </a:r>
          </a:p>
          <a:p>
            <a:r>
              <a:rPr lang="en-US" dirty="0"/>
              <a:t>Internet </a:t>
            </a:r>
          </a:p>
          <a:p>
            <a:r>
              <a:rPr lang="en-US" dirty="0"/>
              <a:t>Tour Operator</a:t>
            </a:r>
          </a:p>
          <a:p>
            <a:r>
              <a:rPr lang="en-US" dirty="0"/>
              <a:t>Receptive Operator</a:t>
            </a:r>
          </a:p>
        </p:txBody>
      </p:sp>
    </p:spTree>
    <p:extLst>
      <p:ext uri="{BB962C8B-B14F-4D97-AF65-F5344CB8AC3E}">
        <p14:creationId xmlns:p14="http://schemas.microsoft.com/office/powerpoint/2010/main" val="3014531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Partners in Profit</a:t>
            </a:r>
          </a:p>
        </p:txBody>
      </p:sp>
    </p:spTree>
    <p:extLst>
      <p:ext uri="{BB962C8B-B14F-4D97-AF65-F5344CB8AC3E}">
        <p14:creationId xmlns:p14="http://schemas.microsoft.com/office/powerpoint/2010/main" val="1004766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 in Profit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430" y="2330172"/>
            <a:ext cx="8774042" cy="3689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Working to get International Business Through working with your Marketing Partners</a:t>
            </a:r>
          </a:p>
        </p:txBody>
      </p:sp>
    </p:spTree>
    <p:extLst>
      <p:ext uri="{BB962C8B-B14F-4D97-AF65-F5344CB8AC3E}">
        <p14:creationId xmlns:p14="http://schemas.microsoft.com/office/powerpoint/2010/main" val="2389582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Are you ready to for International business to increase your tourism revenue?</a:t>
            </a:r>
          </a:p>
        </p:txBody>
      </p:sp>
    </p:spTree>
    <p:extLst>
      <p:ext uri="{BB962C8B-B14F-4D97-AF65-F5344CB8AC3E}">
        <p14:creationId xmlns:p14="http://schemas.microsoft.com/office/powerpoint/2010/main" val="1825585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Your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FIT/Fly Drive-Group</a:t>
            </a:r>
          </a:p>
          <a:p>
            <a:r>
              <a:rPr lang="en-US" dirty="0"/>
              <a:t>Set a budget </a:t>
            </a:r>
          </a:p>
          <a:p>
            <a:r>
              <a:rPr lang="en-US" dirty="0"/>
              <a:t>Choose your market(s)</a:t>
            </a:r>
          </a:p>
          <a:p>
            <a:r>
              <a:rPr lang="en-US" dirty="0"/>
              <a:t>Choose your Promotional Activities</a:t>
            </a:r>
          </a:p>
          <a:p>
            <a:r>
              <a:rPr lang="en-US" dirty="0"/>
              <a:t>Produce Promotional Materials specific to your target market</a:t>
            </a:r>
          </a:p>
          <a:p>
            <a:r>
              <a:rPr lang="en-US" dirty="0"/>
              <a:t>Promote “In-House”</a:t>
            </a:r>
          </a:p>
          <a:p>
            <a:r>
              <a:rPr lang="en-US" dirty="0"/>
              <a:t>Choose your PARTNERS</a:t>
            </a:r>
          </a:p>
        </p:txBody>
      </p:sp>
    </p:spTree>
    <p:extLst>
      <p:ext uri="{BB962C8B-B14F-4D97-AF65-F5344CB8AC3E}">
        <p14:creationId xmlns:p14="http://schemas.microsoft.com/office/powerpoint/2010/main" val="2484676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Marketing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Trade Show Participation</a:t>
            </a:r>
          </a:p>
          <a:p>
            <a:pPr lvl="1"/>
            <a:r>
              <a:rPr lang="en-US" dirty="0"/>
              <a:t>U.S.-IPW, Go West Summit, other regional shows</a:t>
            </a:r>
          </a:p>
          <a:p>
            <a:pPr lvl="1"/>
            <a:r>
              <a:rPr lang="en-US" dirty="0"/>
              <a:t>Europe-ITB, World Travel Market</a:t>
            </a:r>
          </a:p>
          <a:p>
            <a:pPr lvl="1"/>
            <a:r>
              <a:rPr lang="en-US" dirty="0"/>
              <a:t>Asia-JATA/Japan, CITM/China</a:t>
            </a:r>
          </a:p>
          <a:p>
            <a:r>
              <a:rPr lang="en-US" dirty="0"/>
              <a:t>Sales Missions</a:t>
            </a:r>
          </a:p>
          <a:p>
            <a:r>
              <a:rPr lang="en-US" dirty="0"/>
              <a:t>Familiarization Tours</a:t>
            </a:r>
          </a:p>
          <a:p>
            <a:pPr lvl="1"/>
            <a:r>
              <a:rPr lang="en-US" dirty="0"/>
              <a:t>Trade-Product exposure and development </a:t>
            </a:r>
          </a:p>
          <a:p>
            <a:pPr lvl="1"/>
            <a:r>
              <a:rPr lang="en-US" dirty="0"/>
              <a:t>Press-Editorial Coverage</a:t>
            </a:r>
          </a:p>
        </p:txBody>
      </p:sp>
    </p:spTree>
    <p:extLst>
      <p:ext uri="{BB962C8B-B14F-4D97-AF65-F5344CB8AC3E}">
        <p14:creationId xmlns:p14="http://schemas.microsoft.com/office/powerpoint/2010/main" val="3305228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Marketing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Web Site</a:t>
            </a:r>
          </a:p>
          <a:p>
            <a:r>
              <a:rPr lang="en-US" dirty="0"/>
              <a:t>Advertising </a:t>
            </a:r>
          </a:p>
          <a:p>
            <a:r>
              <a:rPr lang="en-US" dirty="0"/>
              <a:t>Editorial Coverage</a:t>
            </a:r>
          </a:p>
          <a:p>
            <a:r>
              <a:rPr lang="en-US" dirty="0"/>
              <a:t>Guide Books</a:t>
            </a:r>
          </a:p>
          <a:p>
            <a:r>
              <a:rPr lang="en-US" dirty="0"/>
              <a:t>Word of Mouth</a:t>
            </a:r>
          </a:p>
        </p:txBody>
      </p:sp>
    </p:spTree>
    <p:extLst>
      <p:ext uri="{BB962C8B-B14F-4D97-AF65-F5344CB8AC3E}">
        <p14:creationId xmlns:p14="http://schemas.microsoft.com/office/powerpoint/2010/main" val="4082703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Partners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CVB and other local DMO’s</a:t>
            </a:r>
          </a:p>
          <a:p>
            <a:r>
              <a:rPr lang="en-US" dirty="0"/>
              <a:t>State Tourism Office</a:t>
            </a:r>
          </a:p>
          <a:p>
            <a:pPr lvl="1"/>
            <a:r>
              <a:rPr lang="en-US" dirty="0"/>
              <a:t>In-Market Representation</a:t>
            </a:r>
          </a:p>
          <a:p>
            <a:r>
              <a:rPr lang="en-US" dirty="0"/>
              <a:t>Regional Tourism Promotion Groups (AIANTA)</a:t>
            </a:r>
          </a:p>
          <a:p>
            <a:r>
              <a:rPr lang="en-US" dirty="0"/>
              <a:t>Visit USA/Brand USA</a:t>
            </a:r>
          </a:p>
          <a:p>
            <a:r>
              <a:rPr lang="en-US" dirty="0"/>
              <a:t>U.S.  Department of Commerce</a:t>
            </a:r>
          </a:p>
          <a:p>
            <a:r>
              <a:rPr lang="en-US" dirty="0"/>
              <a:t>Receptive Operators</a:t>
            </a:r>
          </a:p>
          <a:p>
            <a:pPr marL="0" indent="0" algn="ctr">
              <a:buNone/>
            </a:pPr>
            <a:r>
              <a:rPr lang="en-US" sz="2800" b="1" dirty="0"/>
              <a:t>DON’T GO IT ALONE!</a:t>
            </a:r>
          </a:p>
        </p:txBody>
      </p:sp>
    </p:spTree>
    <p:extLst>
      <p:ext uri="{BB962C8B-B14F-4D97-AF65-F5344CB8AC3E}">
        <p14:creationId xmlns:p14="http://schemas.microsoft.com/office/powerpoint/2010/main" val="3795076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Receptive Operator:  A ground operator who packages and sells services such as hotels, sightseeing, attractions, transportation.</a:t>
            </a:r>
          </a:p>
          <a:p>
            <a:r>
              <a:rPr lang="en-US" dirty="0"/>
              <a:t>Knows the international tour operators in the market(s) you are targeting</a:t>
            </a:r>
          </a:p>
          <a:p>
            <a:r>
              <a:rPr lang="en-US" dirty="0"/>
              <a:t>Makes booking easy for the tour operators with on-line booking systems, payment plans, etc.</a:t>
            </a:r>
          </a:p>
          <a:p>
            <a:r>
              <a:rPr lang="en-US" dirty="0"/>
              <a:t>Assists the supplier with payments, collection of funds, etc.</a:t>
            </a:r>
          </a:p>
          <a:p>
            <a:r>
              <a:rPr lang="en-US" dirty="0"/>
              <a:t>U.S. based contact for your business and travelers </a:t>
            </a:r>
          </a:p>
        </p:txBody>
      </p:sp>
    </p:spTree>
    <p:extLst>
      <p:ext uri="{BB962C8B-B14F-4D97-AF65-F5344CB8AC3E}">
        <p14:creationId xmlns:p14="http://schemas.microsoft.com/office/powerpoint/2010/main" val="2251746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590" y="697229"/>
            <a:ext cx="8179509" cy="1116106"/>
          </a:xfrm>
        </p:spPr>
        <p:txBody>
          <a:bodyPr/>
          <a:lstStyle/>
          <a:p>
            <a:r>
              <a:rPr lang="en-US" dirty="0"/>
              <a:t>When is pricing information needed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90" y="2214713"/>
            <a:ext cx="8096179" cy="3804883"/>
          </a:xfrm>
        </p:spPr>
        <p:txBody>
          <a:bodyPr>
            <a:normAutofit/>
          </a:bodyPr>
          <a:lstStyle/>
          <a:p>
            <a:r>
              <a:rPr lang="en-US" dirty="0"/>
              <a:t>Each market will have different timing for when rates are required</a:t>
            </a:r>
            <a:r>
              <a:rPr lang="is-IS" dirty="0"/>
              <a:t>…</a:t>
            </a:r>
            <a:endParaRPr lang="en-US" dirty="0"/>
          </a:p>
          <a:p>
            <a:r>
              <a:rPr lang="en-US" dirty="0"/>
              <a:t>General Guidelines</a:t>
            </a:r>
          </a:p>
          <a:p>
            <a:pPr lvl="1"/>
            <a:r>
              <a:rPr lang="en-US" dirty="0"/>
              <a:t>Receptive Operators-June or earlier (prior to IPW)</a:t>
            </a:r>
          </a:p>
          <a:p>
            <a:pPr lvl="1"/>
            <a:r>
              <a:rPr lang="en-US" dirty="0"/>
              <a:t>UK-June (for the following year)</a:t>
            </a:r>
          </a:p>
          <a:p>
            <a:pPr lvl="1"/>
            <a:r>
              <a:rPr lang="en-US" dirty="0"/>
              <a:t>Europe-September (for the following year)</a:t>
            </a:r>
          </a:p>
          <a:p>
            <a:pPr lvl="1"/>
            <a:r>
              <a:rPr lang="en-US" dirty="0"/>
              <a:t>Asia-January (for current year) </a:t>
            </a:r>
          </a:p>
        </p:txBody>
      </p:sp>
    </p:spTree>
    <p:extLst>
      <p:ext uri="{BB962C8B-B14F-4D97-AF65-F5344CB8AC3E}">
        <p14:creationId xmlns:p14="http://schemas.microsoft.com/office/powerpoint/2010/main" val="2805069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Receptive Operator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do not have to work with everyone</a:t>
            </a:r>
          </a:p>
          <a:p>
            <a:r>
              <a:rPr lang="en-US" dirty="0"/>
              <a:t>Your Homework:  Markets, Programs, Seasons</a:t>
            </a:r>
          </a:p>
          <a:p>
            <a:r>
              <a:rPr lang="en-US" dirty="0"/>
              <a:t>Ask your DMO to help you narrow down company choices</a:t>
            </a:r>
          </a:p>
          <a:p>
            <a:r>
              <a:rPr lang="en-US" dirty="0"/>
              <a:t>Learn about their reputation</a:t>
            </a:r>
          </a:p>
          <a:p>
            <a:pPr lvl="1"/>
            <a:r>
              <a:rPr lang="en-US" dirty="0"/>
              <a:t>Booking Procedures</a:t>
            </a:r>
          </a:p>
          <a:p>
            <a:pPr lvl="1"/>
            <a:r>
              <a:rPr lang="en-US" dirty="0"/>
              <a:t>Payment Record</a:t>
            </a:r>
          </a:p>
          <a:p>
            <a:r>
              <a:rPr lang="en-US" dirty="0"/>
              <a:t>Know the difference between a Receptive and OTA </a:t>
            </a:r>
          </a:p>
        </p:txBody>
      </p:sp>
    </p:spTree>
    <p:extLst>
      <p:ext uri="{BB962C8B-B14F-4D97-AF65-F5344CB8AC3E}">
        <p14:creationId xmlns:p14="http://schemas.microsoft.com/office/powerpoint/2010/main" val="570588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Learn for your 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 the country culture</a:t>
            </a:r>
          </a:p>
          <a:p>
            <a:r>
              <a:rPr lang="en-US" dirty="0"/>
              <a:t>Allow time for business relationships to grow </a:t>
            </a:r>
          </a:p>
          <a:p>
            <a:r>
              <a:rPr lang="en-US" dirty="0"/>
              <a:t>Market business expectations:  socializing, gift-giving, presentation of business cards</a:t>
            </a:r>
          </a:p>
          <a:p>
            <a:r>
              <a:rPr lang="en-US" dirty="0"/>
              <a:t>Understand communication styles</a:t>
            </a:r>
          </a:p>
        </p:txBody>
      </p:sp>
    </p:spTree>
    <p:extLst>
      <p:ext uri="{BB962C8B-B14F-4D97-AF65-F5344CB8AC3E}">
        <p14:creationId xmlns:p14="http://schemas.microsoft.com/office/powerpoint/2010/main" val="1432713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it 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90" y="1500967"/>
            <a:ext cx="8096179" cy="45186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Suppliers</a:t>
            </a:r>
          </a:p>
          <a:p>
            <a:pPr lvl="1"/>
            <a:r>
              <a:rPr lang="en-US" dirty="0"/>
              <a:t>Hotels, Inns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Attractions, Museums, Activities, Events</a:t>
            </a:r>
          </a:p>
          <a:p>
            <a:pPr lvl="1"/>
            <a:r>
              <a:rPr lang="is-IS" dirty="0"/>
              <a:t>Destinations</a:t>
            </a:r>
          </a:p>
          <a:p>
            <a:pPr lvl="1"/>
            <a:r>
              <a:rPr lang="is-IS" dirty="0"/>
              <a:t>State Tourism Offices</a:t>
            </a:r>
            <a:endParaRPr lang="en-US" dirty="0"/>
          </a:p>
          <a:p>
            <a:r>
              <a:rPr lang="en-US" dirty="0"/>
              <a:t>Buyers</a:t>
            </a:r>
          </a:p>
          <a:p>
            <a:pPr lvl="1"/>
            <a:r>
              <a:rPr lang="en-US" dirty="0"/>
              <a:t>Receptive Operators</a:t>
            </a:r>
          </a:p>
          <a:p>
            <a:pPr lvl="1"/>
            <a:r>
              <a:rPr lang="en-US" dirty="0"/>
              <a:t>International Tour Operators</a:t>
            </a:r>
          </a:p>
          <a:p>
            <a:pPr lvl="1"/>
            <a:r>
              <a:rPr lang="en-US" dirty="0"/>
              <a:t>On-Line Booking Agencies </a:t>
            </a:r>
          </a:p>
          <a:p>
            <a:r>
              <a:rPr lang="en-US" dirty="0"/>
              <a:t>Selling to Consumers</a:t>
            </a:r>
          </a:p>
          <a:p>
            <a:pPr lvl="1"/>
            <a:r>
              <a:rPr lang="en-US" dirty="0"/>
              <a:t>International Tour Operators</a:t>
            </a:r>
          </a:p>
          <a:p>
            <a:pPr lvl="1"/>
            <a:r>
              <a:rPr lang="en-US" dirty="0"/>
              <a:t>Travel Agents</a:t>
            </a:r>
          </a:p>
          <a:p>
            <a:pPr lvl="1"/>
            <a:r>
              <a:rPr lang="en-US" dirty="0"/>
              <a:t>On-Line Booking Agents</a:t>
            </a:r>
          </a:p>
        </p:txBody>
      </p:sp>
    </p:spTree>
    <p:extLst>
      <p:ext uri="{BB962C8B-B14F-4D97-AF65-F5344CB8AC3E}">
        <p14:creationId xmlns:p14="http://schemas.microsoft.com/office/powerpoint/2010/main" val="3916447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 Buyers Offer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FIT (Foreign Independent Traveler)</a:t>
            </a:r>
          </a:p>
          <a:p>
            <a:r>
              <a:rPr lang="en-US" dirty="0"/>
              <a:t>Escorted Group Tours </a:t>
            </a:r>
          </a:p>
          <a:p>
            <a:r>
              <a:rPr lang="en-US" dirty="0"/>
              <a:t>Fly-Drive programs</a:t>
            </a:r>
          </a:p>
          <a:p>
            <a:r>
              <a:rPr lang="en-US" dirty="0"/>
              <a:t>International Leisure Groups</a:t>
            </a:r>
          </a:p>
        </p:txBody>
      </p:sp>
    </p:spTree>
    <p:extLst>
      <p:ext uri="{BB962C8B-B14F-4D97-AF65-F5344CB8AC3E}">
        <p14:creationId xmlns:p14="http://schemas.microsoft.com/office/powerpoint/2010/main" val="2534920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your target?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Cultural Heritage Travelers</a:t>
            </a:r>
          </a:p>
          <a:p>
            <a:pPr lvl="1"/>
            <a:r>
              <a:rPr lang="en-US" dirty="0"/>
              <a:t>Better educated</a:t>
            </a:r>
          </a:p>
          <a:p>
            <a:pPr lvl="1"/>
            <a:r>
              <a:rPr lang="en-US" dirty="0"/>
              <a:t>Well traveled</a:t>
            </a:r>
          </a:p>
          <a:p>
            <a:pPr lvl="1"/>
            <a:r>
              <a:rPr lang="en-US" dirty="0"/>
              <a:t>Physically active at every age</a:t>
            </a:r>
          </a:p>
          <a:p>
            <a:pPr lvl="1"/>
            <a:r>
              <a:rPr lang="en-US" dirty="0"/>
              <a:t>Higher household income</a:t>
            </a:r>
          </a:p>
          <a:p>
            <a:pPr lvl="1"/>
            <a:r>
              <a:rPr lang="en-US" dirty="0"/>
              <a:t>Seek authentic experiences</a:t>
            </a:r>
          </a:p>
          <a:p>
            <a:pPr lvl="1"/>
            <a:r>
              <a:rPr lang="en-US" dirty="0"/>
              <a:t>Seek to learn something</a:t>
            </a:r>
          </a:p>
          <a:p>
            <a:pPr lvl="1"/>
            <a:r>
              <a:rPr lang="en-US" dirty="0"/>
              <a:t>Appreciate they are in a special place</a:t>
            </a:r>
          </a:p>
          <a:p>
            <a:pPr lvl="1"/>
            <a:r>
              <a:rPr lang="en-US" dirty="0"/>
              <a:t>Acknowledge they have special access to culture</a:t>
            </a:r>
          </a:p>
          <a:p>
            <a:pPr lvl="1"/>
            <a:r>
              <a:rPr lang="en-US" dirty="0"/>
              <a:t>Have the ability to pay high for high quality experiences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825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590" y="697229"/>
            <a:ext cx="8096179" cy="1116106"/>
          </a:xfrm>
        </p:spPr>
        <p:txBody>
          <a:bodyPr/>
          <a:lstStyle/>
          <a:p>
            <a:r>
              <a:rPr lang="en-US" sz="2800" dirty="0"/>
              <a:t>Advantages of Working with Receptive 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90" y="1469479"/>
            <a:ext cx="8096179" cy="45501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Most efficient access to international FIT travelers </a:t>
            </a:r>
          </a:p>
          <a:p>
            <a:r>
              <a:rPr lang="en-US" dirty="0"/>
              <a:t>Overcoming language barriers</a:t>
            </a:r>
          </a:p>
          <a:p>
            <a:r>
              <a:rPr lang="en-US" dirty="0"/>
              <a:t>Located in North American time zone</a:t>
            </a:r>
          </a:p>
          <a:p>
            <a:r>
              <a:rPr lang="en-US" dirty="0"/>
              <a:t>Access to international groups </a:t>
            </a:r>
          </a:p>
          <a:p>
            <a:r>
              <a:rPr lang="en-US" dirty="0"/>
              <a:t>RTO’s assume currency risk and risk of collections</a:t>
            </a:r>
          </a:p>
          <a:p>
            <a:r>
              <a:rPr lang="en-US" dirty="0"/>
              <a:t>RTO’s require issuing few contracts</a:t>
            </a:r>
          </a:p>
          <a:p>
            <a:r>
              <a:rPr lang="en-US" dirty="0"/>
              <a:t>RTO’s can move distressed inventory at higher yields than OTA’s</a:t>
            </a:r>
          </a:p>
          <a:p>
            <a:r>
              <a:rPr lang="en-US" dirty="0"/>
              <a:t>RTO’s can provide free advertising in international markets via Tour Operator brochures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848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20" y="697229"/>
            <a:ext cx="8585127" cy="1116106"/>
          </a:xfrm>
        </p:spPr>
        <p:txBody>
          <a:bodyPr/>
          <a:lstStyle/>
          <a:p>
            <a:r>
              <a:rPr lang="en-US" sz="2800" dirty="0"/>
              <a:t>Disadvantages of Working with Receptive 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90" y="2603075"/>
            <a:ext cx="8096179" cy="3416521"/>
          </a:xfrm>
        </p:spPr>
        <p:txBody>
          <a:bodyPr>
            <a:normAutofit/>
          </a:bodyPr>
          <a:lstStyle/>
          <a:p>
            <a:r>
              <a:rPr lang="en-US" dirty="0"/>
              <a:t>Must provide rates 18 months in advance </a:t>
            </a:r>
          </a:p>
          <a:p>
            <a:r>
              <a:rPr lang="en-US" dirty="0"/>
              <a:t>Tiered rate discount can seem unnecessary in robust economy </a:t>
            </a:r>
          </a:p>
          <a:p>
            <a:r>
              <a:rPr lang="en-US" dirty="0"/>
              <a:t>RTO’s may not always be able to fill their contracted allotments</a:t>
            </a:r>
          </a:p>
          <a:p>
            <a:pPr lvl="1"/>
            <a:r>
              <a:rPr lang="en-US" dirty="0"/>
              <a:t>Allotments are not always necessary 	</a:t>
            </a:r>
          </a:p>
        </p:txBody>
      </p:sp>
    </p:spTree>
    <p:extLst>
      <p:ext uri="{BB962C8B-B14F-4D97-AF65-F5344CB8AC3E}">
        <p14:creationId xmlns:p14="http://schemas.microsoft.com/office/powerpoint/2010/main" val="2994690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  <a:p>
            <a:r>
              <a:rPr lang="en-US" dirty="0"/>
              <a:t>Example </a:t>
            </a:r>
          </a:p>
          <a:p>
            <a:r>
              <a:rPr lang="en-US" dirty="0"/>
              <a:t>Example</a:t>
            </a:r>
          </a:p>
          <a:p>
            <a:r>
              <a:rPr lang="en-US" dirty="0"/>
              <a:t>Example</a:t>
            </a:r>
          </a:p>
        </p:txBody>
      </p:sp>
      <p:pic>
        <p:nvPicPr>
          <p:cNvPr id="4" name="Picture 3" descr="2016 AIANTA Presentation MODFIFED[1] (dragged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53" y="-1"/>
            <a:ext cx="9144000" cy="60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6 AIANTA Presentation MODFIFED[1] (dragged)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2" b="4492"/>
          <a:stretch>
            <a:fillRect/>
          </a:stretch>
        </p:blipFill>
        <p:spPr>
          <a:xfrm>
            <a:off x="468590" y="688555"/>
            <a:ext cx="8096179" cy="5084393"/>
          </a:xfrm>
        </p:spPr>
      </p:pic>
    </p:spTree>
    <p:extLst>
      <p:ext uri="{BB962C8B-B14F-4D97-AF65-F5344CB8AC3E}">
        <p14:creationId xmlns:p14="http://schemas.microsoft.com/office/powerpoint/2010/main" val="3021498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I begin?</a:t>
            </a:r>
          </a:p>
        </p:txBody>
      </p:sp>
    </p:spTree>
    <p:extLst>
      <p:ext uri="{BB962C8B-B14F-4D97-AF65-F5344CB8AC3E}">
        <p14:creationId xmlns:p14="http://schemas.microsoft.com/office/powerpoint/2010/main" val="16754454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90" y="1874633"/>
            <a:ext cx="8347433" cy="4144963"/>
          </a:xfrm>
        </p:spPr>
        <p:txBody>
          <a:bodyPr>
            <a:normAutofit/>
          </a:bodyPr>
          <a:lstStyle/>
          <a:p>
            <a:r>
              <a:rPr lang="en-US" dirty="0"/>
              <a:t>Determine your gateway airport</a:t>
            </a:r>
          </a:p>
          <a:p>
            <a:r>
              <a:rPr lang="en-US" dirty="0"/>
              <a:t>Determine what attractions would international visitors be interested in</a:t>
            </a:r>
          </a:p>
          <a:p>
            <a:r>
              <a:rPr lang="en-US" dirty="0"/>
              <a:t>Put your package together</a:t>
            </a:r>
          </a:p>
          <a:p>
            <a:r>
              <a:rPr lang="en-US" dirty="0"/>
              <a:t>Partner with local DMO’s </a:t>
            </a:r>
          </a:p>
          <a:p>
            <a:r>
              <a:rPr lang="en-US" dirty="0"/>
              <a:t>Partner with area hotels</a:t>
            </a:r>
          </a:p>
          <a:p>
            <a:r>
              <a:rPr lang="en-US" dirty="0"/>
              <a:t>Partner with Receptive Tour Operators and Tour Operators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19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your Marketing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90" y="1874633"/>
            <a:ext cx="8347433" cy="4144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Business Cards in appropriate language</a:t>
            </a:r>
          </a:p>
          <a:p>
            <a:r>
              <a:rPr lang="en-US" dirty="0"/>
              <a:t>Sample Itineraries</a:t>
            </a:r>
          </a:p>
          <a:p>
            <a:r>
              <a:rPr lang="en-US" dirty="0"/>
              <a:t>Images (computer, tablet, photos, brochures)</a:t>
            </a:r>
          </a:p>
          <a:p>
            <a:r>
              <a:rPr lang="en-US" dirty="0"/>
              <a:t>Make an appointment, be on time</a:t>
            </a:r>
          </a:p>
          <a:p>
            <a:r>
              <a:rPr lang="en-US" dirty="0"/>
              <a:t>Make a notebook of Appointments</a:t>
            </a:r>
          </a:p>
          <a:p>
            <a:pPr lvl="1"/>
            <a:r>
              <a:rPr lang="en-US" dirty="0"/>
              <a:t>Create a lead sheet</a:t>
            </a:r>
          </a:p>
          <a:p>
            <a:pPr lvl="1"/>
            <a:r>
              <a:rPr lang="en-US" dirty="0"/>
              <a:t>Include a place for business cards to be staples or glued to the sheet</a:t>
            </a:r>
          </a:p>
          <a:p>
            <a:pPr lvl="1"/>
            <a:r>
              <a:rPr lang="en-US" dirty="0"/>
              <a:t>A place to take notes</a:t>
            </a:r>
          </a:p>
          <a:p>
            <a:r>
              <a:rPr lang="en-US" dirty="0"/>
              <a:t>Follow up, Follow up, Follow up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3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590" y="697229"/>
            <a:ext cx="6958189" cy="3595746"/>
          </a:xfrm>
        </p:spPr>
        <p:txBody>
          <a:bodyPr/>
          <a:lstStyle/>
          <a:p>
            <a:pPr algn="ctr"/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Now that you are ready</a:t>
            </a:r>
            <a:br>
              <a:rPr lang="en-US" sz="4400" dirty="0"/>
            </a:br>
            <a:r>
              <a:rPr lang="en-US" sz="4400" dirty="0"/>
              <a:t>Enjoy your new opportunities!!</a:t>
            </a:r>
          </a:p>
        </p:txBody>
      </p:sp>
    </p:spTree>
    <p:extLst>
      <p:ext uri="{BB962C8B-B14F-4D97-AF65-F5344CB8AC3E}">
        <p14:creationId xmlns:p14="http://schemas.microsoft.com/office/powerpoint/2010/main" val="117833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82161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determine if you are ready for international visitors?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90" y="2446889"/>
            <a:ext cx="8096179" cy="3572707"/>
          </a:xfrm>
        </p:spPr>
        <p:txBody>
          <a:bodyPr>
            <a:normAutofit/>
          </a:bodyPr>
          <a:lstStyle/>
          <a:p>
            <a:r>
              <a:rPr lang="en-US" dirty="0"/>
              <a:t>Inventory</a:t>
            </a:r>
          </a:p>
          <a:p>
            <a:pPr lvl="1"/>
            <a:r>
              <a:rPr lang="en-US" dirty="0"/>
              <a:t>List of authentic assets &amp; experiences</a:t>
            </a:r>
          </a:p>
          <a:p>
            <a:pPr lvl="1"/>
            <a:r>
              <a:rPr lang="en-US" dirty="0"/>
              <a:t>What can you offer?</a:t>
            </a:r>
          </a:p>
          <a:p>
            <a:pPr lvl="2"/>
            <a:r>
              <a:rPr lang="en-US" dirty="0"/>
              <a:t>Guided tour, hikes, festivals, traditional food, lodging, restaurants</a:t>
            </a:r>
          </a:p>
          <a:p>
            <a:pPr lvl="2"/>
            <a:r>
              <a:rPr lang="en-US" dirty="0"/>
              <a:t>What do you have that has depth and quality?</a:t>
            </a:r>
          </a:p>
          <a:p>
            <a:r>
              <a:rPr lang="en-US" dirty="0"/>
              <a:t>Partnerships</a:t>
            </a:r>
          </a:p>
          <a:p>
            <a:pPr lvl="1"/>
            <a:r>
              <a:rPr lang="en-US" dirty="0"/>
              <a:t>Regional partners who can offer what you can not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811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Visitor ready determination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90" y="2250725"/>
            <a:ext cx="8096179" cy="37688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 you have the staff to deliver what you promise?</a:t>
            </a:r>
          </a:p>
          <a:p>
            <a:pPr lvl="1"/>
            <a:r>
              <a:rPr lang="en-US" dirty="0"/>
              <a:t>Knowledgeable</a:t>
            </a:r>
          </a:p>
          <a:p>
            <a:pPr lvl="1"/>
            <a:r>
              <a:rPr lang="en-US" dirty="0"/>
              <a:t>Reliable</a:t>
            </a:r>
          </a:p>
          <a:p>
            <a:pPr lvl="1"/>
            <a:r>
              <a:rPr lang="en-US" dirty="0"/>
              <a:t>Flexible and nimble</a:t>
            </a:r>
          </a:p>
          <a:p>
            <a:pPr lvl="1"/>
            <a:r>
              <a:rPr lang="en-US" dirty="0"/>
              <a:t>Good sense of humor </a:t>
            </a:r>
          </a:p>
          <a:p>
            <a:pPr marL="2286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26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590" y="697229"/>
            <a:ext cx="7923848" cy="1116106"/>
          </a:xfrm>
        </p:spPr>
        <p:txBody>
          <a:bodyPr/>
          <a:lstStyle/>
          <a:p>
            <a:r>
              <a:rPr lang="en-US" dirty="0"/>
              <a:t>Craft your message to educate your customer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Target your message to your customer</a:t>
            </a:r>
          </a:p>
          <a:p>
            <a:pPr lvl="1"/>
            <a:r>
              <a:rPr lang="en-US" dirty="0"/>
              <a:t>International vs. U.S. domestic</a:t>
            </a:r>
          </a:p>
          <a:p>
            <a:r>
              <a:rPr lang="en-US" dirty="0"/>
              <a:t>Marketing is education</a:t>
            </a:r>
          </a:p>
          <a:p>
            <a:r>
              <a:rPr lang="en-US" dirty="0"/>
              <a:t>Niche travelers are not looking for a mass market experience</a:t>
            </a:r>
          </a:p>
          <a:p>
            <a:pPr lvl="1"/>
            <a:r>
              <a:rPr lang="en-US" dirty="0"/>
              <a:t>Personalize this to their individual interests</a:t>
            </a:r>
          </a:p>
          <a:p>
            <a:pPr lvl="2"/>
            <a:r>
              <a:rPr lang="en-US" dirty="0"/>
              <a:t>i.e. women’s programs</a:t>
            </a:r>
          </a:p>
        </p:txBody>
      </p:sp>
    </p:spTree>
    <p:extLst>
      <p:ext uri="{BB962C8B-B14F-4D97-AF65-F5344CB8AC3E}">
        <p14:creationId xmlns:p14="http://schemas.microsoft.com/office/powerpoint/2010/main" val="511954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590" y="697229"/>
            <a:ext cx="7923848" cy="1116106"/>
          </a:xfrm>
        </p:spPr>
        <p:txBody>
          <a:bodyPr/>
          <a:lstStyle/>
          <a:p>
            <a:r>
              <a:rPr lang="en-US" dirty="0"/>
              <a:t>Bottom Line!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90" y="2333320"/>
            <a:ext cx="8096179" cy="3686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profit from travelers understand their expectations</a:t>
            </a:r>
          </a:p>
          <a:p>
            <a:pPr lvl="1"/>
            <a:r>
              <a:rPr lang="en-US" dirty="0"/>
              <a:t>They want to learn</a:t>
            </a:r>
          </a:p>
          <a:p>
            <a:pPr lvl="1"/>
            <a:r>
              <a:rPr lang="en-US" dirty="0"/>
              <a:t>They seek an authentic experience</a:t>
            </a:r>
          </a:p>
          <a:p>
            <a:pPr lvl="1"/>
            <a:r>
              <a:rPr lang="en-US" dirty="0"/>
              <a:t>They want to meet local people</a:t>
            </a:r>
          </a:p>
          <a:p>
            <a:pPr lvl="1"/>
            <a:r>
              <a:rPr lang="en-US" dirty="0"/>
              <a:t>They want active experiences</a:t>
            </a:r>
          </a:p>
          <a:p>
            <a:pPr lvl="1"/>
            <a:r>
              <a:rPr lang="en-US" dirty="0"/>
              <a:t>They want a reliable and memorable experience </a:t>
            </a:r>
          </a:p>
        </p:txBody>
      </p:sp>
    </p:spTree>
    <p:extLst>
      <p:ext uri="{BB962C8B-B14F-4D97-AF65-F5344CB8AC3E}">
        <p14:creationId xmlns:p14="http://schemas.microsoft.com/office/powerpoint/2010/main" val="1812339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590" y="697229"/>
            <a:ext cx="7370717" cy="1116106"/>
          </a:xfrm>
        </p:spPr>
        <p:txBody>
          <a:bodyPr/>
          <a:lstStyle/>
          <a:p>
            <a:r>
              <a:rPr lang="en-US" dirty="0"/>
              <a:t>Why is international important to your business?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91" y="2550593"/>
            <a:ext cx="8145860" cy="346900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dirty="0"/>
              <a:t>The typical international traveler to the U.S. spends $4,500 per person and easily stays two weeks in the U.S. studies show.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41521" y="1874633"/>
            <a:ext cx="407293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rgbClr val="BF662E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rgbClr val="6B7842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BF662E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6B7842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rgbClr val="BF662E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rgbClr val="6B7842"/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rgbClr val="BF662E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rgbClr val="6B7842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rgbClr val="BF662E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911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774" y="697229"/>
            <a:ext cx="8556706" cy="1116106"/>
          </a:xfrm>
        </p:spPr>
        <p:txBody>
          <a:bodyPr/>
          <a:lstStyle/>
          <a:p>
            <a:r>
              <a:rPr lang="en-US" dirty="0"/>
              <a:t>Talk to your visitor about what they want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774" y="1834328"/>
            <a:ext cx="8096179" cy="3332551"/>
          </a:xfrm>
        </p:spPr>
        <p:txBody>
          <a:bodyPr>
            <a:normAutofit/>
          </a:bodyPr>
          <a:lstStyle/>
          <a:p>
            <a:r>
              <a:rPr lang="en-US" dirty="0"/>
              <a:t>Talk to your tour operator and receptive operator</a:t>
            </a:r>
          </a:p>
          <a:p>
            <a:r>
              <a:rPr lang="en-US" dirty="0"/>
              <a:t> Design country specific programs to targeted visitors</a:t>
            </a:r>
          </a:p>
        </p:txBody>
      </p:sp>
    </p:spTree>
    <p:extLst>
      <p:ext uri="{BB962C8B-B14F-4D97-AF65-F5344CB8AC3E}">
        <p14:creationId xmlns:p14="http://schemas.microsoft.com/office/powerpoint/2010/main" val="3269929663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Custom 2">
      <a:dk1>
        <a:sysClr val="windowText" lastClr="000000"/>
      </a:dk1>
      <a:lt1>
        <a:sysClr val="window" lastClr="FFFFFF"/>
      </a:lt1>
      <a:dk2>
        <a:srgbClr val="857D6D"/>
      </a:dk2>
      <a:lt2>
        <a:srgbClr val="DDDEDD"/>
      </a:lt2>
      <a:accent1>
        <a:srgbClr val="8A8D09"/>
      </a:accent1>
      <a:accent2>
        <a:srgbClr val="E8A723"/>
      </a:accent2>
      <a:accent3>
        <a:srgbClr val="BB4A2B"/>
      </a:accent3>
      <a:accent4>
        <a:srgbClr val="B79462"/>
      </a:accent4>
      <a:accent5>
        <a:srgbClr val="DDDEDD"/>
      </a:accent5>
      <a:accent6>
        <a:srgbClr val="857D6D"/>
      </a:accent6>
      <a:hlink>
        <a:srgbClr val="BB4A2B"/>
      </a:hlink>
      <a:folHlink>
        <a:srgbClr val="E8A723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2768</TotalTime>
  <Words>965</Words>
  <Application>Microsoft Office PowerPoint</Application>
  <PresentationFormat>On-screen Show (4:3)</PresentationFormat>
  <Paragraphs>210</Paragraphs>
  <Slides>38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Wingdings</vt:lpstr>
      <vt:lpstr>Main</vt:lpstr>
      <vt:lpstr>Preparing for the International Tourism Trade </vt:lpstr>
      <vt:lpstr>Are you ready to for International business to increase your tourism revenue?</vt:lpstr>
      <vt:lpstr>Who is your target? </vt:lpstr>
      <vt:lpstr>How do you determine if you are ready for international visitors?</vt:lpstr>
      <vt:lpstr>Visitor ready determination</vt:lpstr>
      <vt:lpstr>Craft your message to educate your customer</vt:lpstr>
      <vt:lpstr>Bottom Line!</vt:lpstr>
      <vt:lpstr>Why is international important to your business? </vt:lpstr>
      <vt:lpstr>Talk to your visitor about what they want</vt:lpstr>
      <vt:lpstr>Target your markets</vt:lpstr>
      <vt:lpstr>Title</vt:lpstr>
      <vt:lpstr>Title</vt:lpstr>
      <vt:lpstr>Title</vt:lpstr>
      <vt:lpstr>Title</vt:lpstr>
      <vt:lpstr>Title</vt:lpstr>
      <vt:lpstr>Title</vt:lpstr>
      <vt:lpstr>Promoting Your Product</vt:lpstr>
      <vt:lpstr>Partners in Profit</vt:lpstr>
      <vt:lpstr>Partners in Profit</vt:lpstr>
      <vt:lpstr>Define Your Product</vt:lpstr>
      <vt:lpstr>International Marketing Tools</vt:lpstr>
      <vt:lpstr>International Marketing Tools</vt:lpstr>
      <vt:lpstr>International Partners</vt:lpstr>
      <vt:lpstr>Receptive Operators</vt:lpstr>
      <vt:lpstr>When is pricing information needed</vt:lpstr>
      <vt:lpstr>Choosing a Receptive Operator</vt:lpstr>
      <vt:lpstr>What to Learn for your Markets</vt:lpstr>
      <vt:lpstr>Breaking it down</vt:lpstr>
      <vt:lpstr>Products Buyers Offer</vt:lpstr>
      <vt:lpstr>Advantages of Working with Receptive Operators</vt:lpstr>
      <vt:lpstr>Disadvantages of Working with Receptive Operators</vt:lpstr>
      <vt:lpstr>Title</vt:lpstr>
      <vt:lpstr>PowerPoint Presentation</vt:lpstr>
      <vt:lpstr>How do I begin?</vt:lpstr>
      <vt:lpstr>What to do now?</vt:lpstr>
      <vt:lpstr>Prepare your Marketing Tools</vt:lpstr>
      <vt:lpstr>  Now that you are ready Enjoy your new opportunities!!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Karis Cady</dc:creator>
  <cp:lastModifiedBy>Randy Morgan</cp:lastModifiedBy>
  <cp:revision>143</cp:revision>
  <cp:lastPrinted>2015-12-02T16:48:53Z</cp:lastPrinted>
  <dcterms:created xsi:type="dcterms:W3CDTF">2012-06-12T17:57:03Z</dcterms:created>
  <dcterms:modified xsi:type="dcterms:W3CDTF">2017-09-20T18:15:09Z</dcterms:modified>
</cp:coreProperties>
</file>