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5" r:id="rId3"/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79512" y="696912"/>
            <a:ext cx="4651374" cy="34877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1179512" y="696912"/>
            <a:ext cx="4459286" cy="33432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457200" y="4114800"/>
            <a:ext cx="60197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rIns="92300" wrap="square" tIns="461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anchorCtr="0" anchor="b" bIns="46150" lIns="92300" rIns="92300" wrap="square" tIns="461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BE0925"/>
              </a:buClr>
              <a:buFont typeface="Avenir"/>
              <a:buNone/>
              <a:defRPr b="0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BE0925"/>
              </a:buClr>
              <a:buFont typeface="Avenir"/>
              <a:buNone/>
              <a:defRPr b="0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BE0925"/>
              </a:buClr>
              <a:buFont typeface="Avenir"/>
              <a:buNone/>
              <a:defRPr b="1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BE0925"/>
              </a:buClr>
              <a:buFont typeface="Avenir"/>
              <a:buNone/>
              <a:defRPr b="0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BE0925"/>
              </a:buClr>
              <a:buFont typeface="Avenir"/>
              <a:buNone/>
              <a:defRPr b="1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Slid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BE0925"/>
              </a:buClr>
              <a:buFont typeface="Avenir"/>
              <a:buNone/>
              <a:defRPr b="0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BE0925"/>
              </a:buClr>
              <a:buFont typeface="Avenir"/>
              <a:buNone/>
              <a:defRPr b="0" i="0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13_AIANTA_001_PPT_BG_Cover_2.jpg" id="15" name="Shape 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/>
          <p:nvPr/>
        </p:nvSpPr>
        <p:spPr>
          <a:xfrm>
            <a:off x="0" y="0"/>
            <a:ext cx="9144000" cy="64007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9999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13_AIANTA_001_PPT_BG_Cover.jpg" id="33" name="Shape 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0" y="0"/>
            <a:ext cx="9144000" cy="64007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9999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mailto:sandra.anderson@nativeamerica.trave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9144000" cy="64007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9999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3297805" y="4953000"/>
            <a:ext cx="5257799" cy="11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2017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905000"/>
            <a:ext cx="8098405" cy="184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04800" y="54154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…across 12 regions.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35416" l="6076" r="6661" t="14583"/>
          <a:stretch/>
        </p:blipFill>
        <p:spPr>
          <a:xfrm>
            <a:off x="990600" y="1181112"/>
            <a:ext cx="5181600" cy="1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27083" l="5366" r="64919" t="21875"/>
          <a:stretch/>
        </p:blipFill>
        <p:spPr>
          <a:xfrm>
            <a:off x="6248400" y="1143000"/>
            <a:ext cx="1752600" cy="169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 b="19791" l="4904" r="6661" t="28125"/>
          <a:stretch/>
        </p:blipFill>
        <p:spPr>
          <a:xfrm>
            <a:off x="898358" y="2895600"/>
            <a:ext cx="5273841" cy="17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6">
            <a:alphaModFix/>
          </a:blip>
          <a:srcRect b="27083" l="4904" r="6661" t="20833"/>
          <a:stretch/>
        </p:blipFill>
        <p:spPr>
          <a:xfrm>
            <a:off x="2671009" y="4621103"/>
            <a:ext cx="5329989" cy="174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b="27083" l="35217" r="35070" t="21875"/>
          <a:stretch/>
        </p:blipFill>
        <p:spPr>
          <a:xfrm>
            <a:off x="6248398" y="2875180"/>
            <a:ext cx="1789973" cy="17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b="27083" l="64589" r="5799" t="21875"/>
          <a:stretch/>
        </p:blipFill>
        <p:spPr>
          <a:xfrm>
            <a:off x="898358" y="4641467"/>
            <a:ext cx="1776663" cy="172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The site helps educate visitors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b="33032" l="3733" r="35943" t="14584"/>
          <a:stretch/>
        </p:blipFill>
        <p:spPr>
          <a:xfrm>
            <a:off x="609600" y="1600200"/>
            <a:ext cx="7848599" cy="3832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inspires them to visit Indian Country.</a:t>
            </a: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10416" l="4905" r="6075" t="21874"/>
          <a:stretch/>
        </p:blipFill>
        <p:spPr>
          <a:xfrm>
            <a:off x="457200" y="1524000"/>
            <a:ext cx="7162799" cy="30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19791" l="9371" r="15080" t="29167"/>
          <a:stretch/>
        </p:blipFill>
        <p:spPr>
          <a:xfrm>
            <a:off x="2743200" y="3962400"/>
            <a:ext cx="6172199" cy="234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838200" y="2514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For our native partners…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…we built a simple online registration process 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6251" l="1391" r="1976" t="9374"/>
          <a:stretch/>
        </p:blipFill>
        <p:spPr>
          <a:xfrm>
            <a:off x="316088" y="1828800"/>
            <a:ext cx="8523111" cy="418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267202" y="5334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…to add accommodations, attractions and itineraries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 b="9375" l="3733" r="65813" t="21874"/>
          <a:stretch/>
        </p:blipFill>
        <p:spPr>
          <a:xfrm>
            <a:off x="332873" y="2057400"/>
            <a:ext cx="3181928" cy="40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 b="17708" l="6441" r="9809" t="28125"/>
          <a:stretch/>
        </p:blipFill>
        <p:spPr>
          <a:xfrm>
            <a:off x="3800475" y="2667000"/>
            <a:ext cx="5343525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267202" y="5334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give visibility to rural native entrepreneurs.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7291" l="4319" r="6077" t="19792"/>
          <a:stretch/>
        </p:blipFill>
        <p:spPr>
          <a:xfrm>
            <a:off x="495802" y="2057400"/>
            <a:ext cx="8077199" cy="3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We have been training native partners throughout the country…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9375" l="19327" r="46705" t="11458"/>
          <a:stretch/>
        </p:blipFill>
        <p:spPr>
          <a:xfrm>
            <a:off x="914400" y="1905000"/>
            <a:ext cx="3276600" cy="42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41523" l="21887" r="48829" t="30351"/>
          <a:stretch/>
        </p:blipFill>
        <p:spPr>
          <a:xfrm>
            <a:off x="4419600" y="4184903"/>
            <a:ext cx="3962399" cy="2139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content-iad3-1.xx.fbcdn.net/v/t1.0-9/13076919_10154147299919795_7934652314015622190_n.jpg?oh=5734008474fdc94550bcafc4ec7756f2&amp;oe=58F1FC20" id="205" name="Shape 205"/>
          <p:cNvPicPr preferRelativeResize="0"/>
          <p:nvPr/>
        </p:nvPicPr>
        <p:blipFill rotWithShape="1">
          <a:blip r:embed="rId5">
            <a:alphaModFix/>
          </a:blip>
          <a:srcRect b="30682" l="3298" r="34201" t="18835"/>
          <a:stretch/>
        </p:blipFill>
        <p:spPr>
          <a:xfrm>
            <a:off x="4419600" y="1905000"/>
            <a:ext cx="3962399" cy="21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sharing what it takes to become market-ready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31250" l="4905" r="35359" t="22916"/>
          <a:stretch/>
        </p:blipFill>
        <p:spPr>
          <a:xfrm>
            <a:off x="862445" y="3048000"/>
            <a:ext cx="7419110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b="50000" l="4905" r="8418" t="30209"/>
          <a:stretch/>
        </p:blipFill>
        <p:spPr>
          <a:xfrm>
            <a:off x="304800" y="1942584"/>
            <a:ext cx="8610599" cy="1105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engaging youth through the Tourism Development Internship.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3677651" y="1709565"/>
            <a:ext cx="5313947" cy="4154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“…I learned a tremendous amount of information regarding tourism…One of my favorite training sessions analyzed the market demand in the Flagstaff region. I’m honored to be a summer intern, and I look forward in applying this knowledge into an innovative tribal based economy. Thank you, ahehee’.“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Burrell Jones, Navajo Nation, 2016 Tourism Development Intern</a:t>
            </a:r>
          </a:p>
        </p:txBody>
      </p:sp>
      <p:pic>
        <p:nvPicPr>
          <p:cNvPr descr="https://www.aianta.org/uploads/images/Burrell.jpg"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5" y="1812758"/>
            <a:ext cx="3044825" cy="4133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478535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0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History of Project</a:t>
            </a:r>
          </a:p>
        </p:txBody>
      </p:sp>
      <p:grpSp>
        <p:nvGrpSpPr>
          <p:cNvPr id="62" name="Shape 62"/>
          <p:cNvGrpSpPr/>
          <p:nvPr/>
        </p:nvGrpSpPr>
        <p:grpSpPr>
          <a:xfrm>
            <a:off x="216850" y="1202158"/>
            <a:ext cx="8752970" cy="3742481"/>
            <a:chOff x="5013" y="440158"/>
            <a:chExt cx="8752970" cy="3742481"/>
          </a:xfrm>
        </p:grpSpPr>
        <p:sp>
          <p:nvSpPr>
            <p:cNvPr id="63" name="Shape 63"/>
            <p:cNvSpPr/>
            <p:nvPr/>
          </p:nvSpPr>
          <p:spPr>
            <a:xfrm>
              <a:off x="191267" y="1239408"/>
              <a:ext cx="2242793" cy="739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4" name="Shape 64"/>
            <p:cNvSpPr txBox="1"/>
            <p:nvPr/>
          </p:nvSpPr>
          <p:spPr>
            <a:xfrm>
              <a:off x="191267" y="1239408"/>
              <a:ext cx="2242793" cy="739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125" lIns="24125" rIns="24125" wrap="square" tIns="241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b="0" i="1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2013: AIANTA/NTGISC Committee</a:t>
              </a:r>
            </a:p>
          </p:txBody>
        </p:sp>
        <p:sp>
          <p:nvSpPr>
            <p:cNvPr id="65" name="Shape 65"/>
            <p:cNvSpPr/>
            <p:nvPr/>
          </p:nvSpPr>
          <p:spPr>
            <a:xfrm>
              <a:off x="5013" y="2797922"/>
              <a:ext cx="2615300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" name="Shape 66"/>
            <p:cNvSpPr txBox="1"/>
            <p:nvPr/>
          </p:nvSpPr>
          <p:spPr>
            <a:xfrm>
              <a:off x="5013" y="2797922"/>
              <a:ext cx="2615300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775" lIns="17775" rIns="17775" wrap="square" tIns="17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b="0" i="1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Mission: Platform to supply accurate info representing U.S. tribal tourism destinations.</a:t>
              </a:r>
            </a:p>
            <a:p>
              <a:pPr indent="0" lvl="0" marL="0" marR="0" rtl="0" algn="l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Dual Capacity Building Objectives:</a:t>
              </a: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Geospatial Information</a:t>
              </a: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Tourism Assessment &amp; Development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188718" y="1014620"/>
              <a:ext cx="178404" cy="178404"/>
            </a:xfrm>
            <a:prstGeom prst="ellipse">
              <a:avLst/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313602" y="764854"/>
              <a:ext cx="178404" cy="178404"/>
            </a:xfrm>
            <a:prstGeom prst="ellipse">
              <a:avLst/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13320" y="814806"/>
              <a:ext cx="280349" cy="280349"/>
            </a:xfrm>
            <a:prstGeom prst="ellipse">
              <a:avLst/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863086" y="540064"/>
              <a:ext cx="178404" cy="178404"/>
            </a:xfrm>
            <a:prstGeom prst="ellipse">
              <a:avLst/>
            </a:prstGeom>
            <a:solidFill>
              <a:srgbClr val="49ACC5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187782" y="440158"/>
              <a:ext cx="178404" cy="178404"/>
            </a:xfrm>
            <a:prstGeom prst="ellipse">
              <a:avLst/>
            </a:prstGeom>
            <a:solidFill>
              <a:srgbClr val="F7954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1587407" y="614995"/>
              <a:ext cx="178404" cy="178404"/>
            </a:xfrm>
            <a:prstGeom prst="ellipse">
              <a:avLst/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1837173" y="739877"/>
              <a:ext cx="280349" cy="280349"/>
            </a:xfrm>
            <a:prstGeom prst="ellipse">
              <a:avLst/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2186844" y="1014620"/>
              <a:ext cx="178404" cy="178404"/>
            </a:xfrm>
            <a:prstGeom prst="ellipse">
              <a:avLst/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2336703" y="1289362"/>
              <a:ext cx="178404" cy="178404"/>
            </a:xfrm>
            <a:prstGeom prst="ellipse">
              <a:avLst/>
            </a:prstGeom>
            <a:solidFill>
              <a:srgbClr val="49ACC5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1037921" y="764854"/>
              <a:ext cx="458753" cy="458753"/>
            </a:xfrm>
            <a:prstGeom prst="ellipse">
              <a:avLst/>
            </a:prstGeom>
            <a:solidFill>
              <a:srgbClr val="F7954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3835" y="1713964"/>
              <a:ext cx="178404" cy="178404"/>
            </a:xfrm>
            <a:prstGeom prst="ellipse">
              <a:avLst/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213694" y="1938752"/>
              <a:ext cx="280349" cy="280349"/>
            </a:xfrm>
            <a:prstGeom prst="ellipse">
              <a:avLst/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88343" y="2138566"/>
              <a:ext cx="407779" cy="407779"/>
            </a:xfrm>
            <a:prstGeom prst="ellipse">
              <a:avLst/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112851" y="2463260"/>
              <a:ext cx="178404" cy="178404"/>
            </a:xfrm>
            <a:prstGeom prst="ellipse">
              <a:avLst/>
            </a:prstGeom>
            <a:solidFill>
              <a:srgbClr val="49ACC5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1212758" y="2138566"/>
              <a:ext cx="280349" cy="280349"/>
            </a:xfrm>
            <a:prstGeom prst="ellipse">
              <a:avLst/>
            </a:prstGeom>
            <a:solidFill>
              <a:srgbClr val="F7954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1462524" y="2488238"/>
              <a:ext cx="178404" cy="178404"/>
            </a:xfrm>
            <a:prstGeom prst="ellipse">
              <a:avLst/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687313" y="2088613"/>
              <a:ext cx="407779" cy="407779"/>
            </a:xfrm>
            <a:prstGeom prst="ellipse">
              <a:avLst/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236798" y="1988706"/>
              <a:ext cx="280349" cy="280349"/>
            </a:xfrm>
            <a:prstGeom prst="ellipse">
              <a:avLst/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2620315" y="814391"/>
              <a:ext cx="823345" cy="1571856"/>
            </a:xfrm>
            <a:prstGeom prst="chevron">
              <a:avLst>
                <a:gd fmla="val 62310" name="adj"/>
              </a:avLst>
            </a:prstGeom>
            <a:solidFill>
              <a:srgbClr val="BF504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3443660" y="815154"/>
              <a:ext cx="2245487" cy="1571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 txBox="1"/>
            <p:nvPr/>
          </p:nvSpPr>
          <p:spPr>
            <a:xfrm>
              <a:off x="3443660" y="815154"/>
              <a:ext cx="2245487" cy="1571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125" lIns="24125" rIns="24125" wrap="square" tIns="241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2014: Destination Website Committee</a:t>
              </a:r>
            </a:p>
          </p:txBody>
        </p:sp>
        <p:sp>
          <p:nvSpPr>
            <p:cNvPr id="88" name="Shape 88"/>
            <p:cNvSpPr/>
            <p:nvPr/>
          </p:nvSpPr>
          <p:spPr>
            <a:xfrm>
              <a:off x="3443660" y="2797922"/>
              <a:ext cx="2245487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3443660" y="2797922"/>
              <a:ext cx="2245487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1575" lIns="21575" rIns="21575" wrap="square" tIns="215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Agency Luckie &amp; Co. awarded contract to build site in October 2015</a:t>
              </a: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Anna Barrera contracted in November 2015 for Research &amp; Content Development</a:t>
              </a:r>
            </a:p>
          </p:txBody>
        </p:sp>
        <p:sp>
          <p:nvSpPr>
            <p:cNvPr id="90" name="Shape 90"/>
            <p:cNvSpPr/>
            <p:nvPr/>
          </p:nvSpPr>
          <p:spPr>
            <a:xfrm>
              <a:off x="5689150" y="814391"/>
              <a:ext cx="823345" cy="1571856"/>
            </a:xfrm>
            <a:prstGeom prst="chevron">
              <a:avLst>
                <a:gd fmla="val 6231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6680907" y="702881"/>
              <a:ext cx="1908664" cy="1908664"/>
            </a:xfrm>
            <a:prstGeom prst="ellipse">
              <a:avLst/>
            </a:prstGeom>
            <a:solidFill>
              <a:srgbClr val="49ACC5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 txBox="1"/>
            <p:nvPr/>
          </p:nvSpPr>
          <p:spPr>
            <a:xfrm>
              <a:off x="6960425" y="982399"/>
              <a:ext cx="1349629" cy="1349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2015: Website launched at AITC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6512496" y="2797922"/>
              <a:ext cx="2245487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6512496" y="2797922"/>
              <a:ext cx="2245487" cy="138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575" lIns="21575" rIns="21575" wrap="square" tIns="21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685800" y="2133600"/>
            <a:ext cx="8193087" cy="26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We are taking NativeAmerica.travel international…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…to build global partnerships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b="12499" l="14275" r="32431" t="19792"/>
          <a:stretch/>
        </p:blipFill>
        <p:spPr>
          <a:xfrm>
            <a:off x="1524000" y="1600200"/>
            <a:ext cx="6057899" cy="4327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market our website partners to tour operators for future growth.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13542" l="4685" r="32064" t="28125"/>
          <a:stretch/>
        </p:blipFill>
        <p:spPr>
          <a:xfrm>
            <a:off x="838200" y="1828800"/>
            <a:ext cx="7467600" cy="387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NativeAmerica.travel is gaining momentum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2133600" y="5562600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</a:rPr>
              <a:t>2015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5715000" y="5562600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</a:p>
        </p:txBody>
      </p:sp>
      <p:pic>
        <p:nvPicPr>
          <p:cNvPr descr="Analytics Live New vs Returning 20150901-20170830.jpg" id="249" name="Shape 249"/>
          <p:cNvPicPr preferRelativeResize="0"/>
          <p:nvPr/>
        </p:nvPicPr>
        <p:blipFill rotWithShape="1">
          <a:blip r:embed="rId3">
            <a:alphaModFix/>
          </a:blip>
          <a:srcRect b="63390" l="0" r="0" t="10307"/>
          <a:stretch/>
        </p:blipFill>
        <p:spPr>
          <a:xfrm>
            <a:off x="425250" y="2124604"/>
            <a:ext cx="8534400" cy="31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381000" y="1828800"/>
            <a:ext cx="8534399" cy="1981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is on track to attract over 65,000 unique users next year.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501316" y="1752600"/>
            <a:ext cx="86105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Imagine what we can accomplish next. Join us in looking forward. 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E0925"/>
              </a:buClr>
              <a:buFont typeface="Avenir"/>
              <a:buNone/>
            </a:pPr>
            <a:r>
              <a:t/>
            </a:r>
            <a:endParaRPr b="1" i="0" sz="4000" u="none" cap="none" strike="noStrike">
              <a:solidFill>
                <a:srgbClr val="BE092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With our partners, AIANTA will…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04801" y="4572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Implement a booking engine &amp; events calendar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22917" l="3148" r="5489" t="8333"/>
          <a:stretch/>
        </p:blipFill>
        <p:spPr>
          <a:xfrm>
            <a:off x="419100" y="2133600"/>
            <a:ext cx="8305799" cy="3513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04801" y="304800"/>
            <a:ext cx="8534399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Develop an online assessment to determine our tribal partner’s tourism training needs</a:t>
            </a: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8333" l="23060" r="41800" t="76389"/>
          <a:stretch/>
        </p:blipFill>
        <p:spPr>
          <a:xfrm>
            <a:off x="675410" y="3200400"/>
            <a:ext cx="7793181" cy="19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04800" y="304800"/>
            <a:ext cx="88391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Design the 1</a:t>
            </a:r>
            <a:r>
              <a:rPr b="1" baseline="30000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st</a:t>
            </a: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 native tourism statistics package &amp; collection tool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914400" y="2254240"/>
            <a:ext cx="7010400" cy="341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Domestic and international arrivals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Visitor spending</a:t>
            </a:r>
          </a:p>
          <a:p>
            <a:pPr indent="-285750" lvl="1" marL="7429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Travel/Transportation</a:t>
            </a:r>
          </a:p>
          <a:p>
            <a:pPr indent="-285750" lvl="1" marL="7429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Entertainment</a:t>
            </a:r>
          </a:p>
          <a:p>
            <a:pPr indent="-285750" lvl="1" marL="7429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&amp; Beverage</a:t>
            </a:r>
          </a:p>
          <a:p>
            <a:pPr indent="-285750" lvl="1" marL="7429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Shopping</a:t>
            </a:r>
          </a:p>
          <a:p>
            <a:pPr indent="-285750" lvl="1" marL="7429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Accommodation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Room Nights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Employment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Economic Impact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Leakages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Direct/Indirect Spending</a:t>
            </a:r>
          </a:p>
        </p:txBody>
      </p:sp>
      <p:pic>
        <p:nvPicPr>
          <p:cNvPr descr="http://cf.cdn.unwto.org/sites/all/files/resize/images/tsa-230x298.jpg" id="282" name="Shape 2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2374232"/>
            <a:ext cx="2646544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304800" y="304800"/>
            <a:ext cx="853440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Create custom GIS tourism assessment training</a:t>
            </a: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b="6249" l="29502" r="28331" t="16667"/>
          <a:stretch/>
        </p:blipFill>
        <p:spPr>
          <a:xfrm>
            <a:off x="2533650" y="2057400"/>
            <a:ext cx="4076699" cy="418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78535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0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Big Questions Asked in 2015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762000" y="1371600"/>
            <a:ext cx="807719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attractions and accommodations should be listed on the website?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we collect this information?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authorized to list a tribe or attraction on the site?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information should partners provide to list on the site?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protect AIANTA from risk?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we call this website?  What are we trying to convey with the brand?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we integrate mapping tools that tribes can use for community planning?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educate visitors about tribes?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organize 567 federally-recognized tribes-worth of information?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are we going to fund this website long-term?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police for non-authentic listings?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are we going to get the word out about the site?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deal will border/land and tribal name differences?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the website be a tool for tribal tourism development?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304801" y="1371600"/>
            <a:ext cx="83819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Join us in making NativeAmerica.travel the leading travel resource for Native America.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762000" y="17526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Thank you!</a:t>
            </a:r>
            <a:b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Questions?</a:t>
            </a: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550333" y="3733800"/>
            <a:ext cx="7772400" cy="2273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	Sandra Anderson </a:t>
            </a: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sandra.anderson@nativeamerica.travel</a:t>
            </a: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0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685800" y="1905000"/>
            <a:ext cx="7772400" cy="1981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Through the generous support of the BIA Dept. of Transportation…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04800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AIANTA launched Indian Country’s first destination website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b="14584" l="4319" r="10761" t="9633"/>
          <a:stretch/>
        </p:blipFill>
        <p:spPr>
          <a:xfrm>
            <a:off x="152400" y="1752600"/>
            <a:ext cx="8839199" cy="4434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04801" y="3048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…featuring interactive maps of tribes and attractions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15408" l="0" r="0" t="13491"/>
          <a:stretch/>
        </p:blipFill>
        <p:spPr>
          <a:xfrm>
            <a:off x="156410" y="1981200"/>
            <a:ext cx="8835189" cy="353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04800" y="3048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…and 567 pages for each tribe to tell their story.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8333" l="4686" r="5708" t="15624"/>
          <a:stretch/>
        </p:blipFill>
        <p:spPr>
          <a:xfrm>
            <a:off x="424564" y="1905000"/>
            <a:ext cx="8370519" cy="399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04800" y="304800"/>
            <a:ext cx="8610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The site features dozens of unique Indian Country Experiences…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33334" l="5270" r="5710" t="14583"/>
          <a:stretch/>
        </p:blipFill>
        <p:spPr>
          <a:xfrm>
            <a:off x="990600" y="1524000"/>
            <a:ext cx="7337819" cy="241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 b="33333" l="4905" r="6075" t="14583"/>
          <a:stretch/>
        </p:blipFill>
        <p:spPr>
          <a:xfrm>
            <a:off x="981053" y="3937755"/>
            <a:ext cx="7347365" cy="2416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BE0925"/>
              </a:buClr>
              <a:buSzPct val="25000"/>
              <a:buFont typeface="Avenir"/>
              <a:buNone/>
            </a:pPr>
            <a:r>
              <a:rPr b="1" i="0" lang="en-US" sz="4000" u="none" cap="none" strike="noStrike">
                <a:solidFill>
                  <a:srgbClr val="BE0925"/>
                </a:solidFill>
                <a:latin typeface="Avenir"/>
                <a:ea typeface="Avenir"/>
                <a:cs typeface="Avenir"/>
                <a:sym typeface="Avenir"/>
              </a:rPr>
              <a:t>…involving over 100 tribes and native-owned businesses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b="6250" l="4319" r="5490" t="12500"/>
          <a:stretch/>
        </p:blipFill>
        <p:spPr>
          <a:xfrm>
            <a:off x="228600" y="1600200"/>
            <a:ext cx="8686800" cy="439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IANTA MASTER PPT PRESENTATION_2013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